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53" autoAdjust="0"/>
  </p:normalViewPr>
  <p:slideViewPr>
    <p:cSldViewPr>
      <p:cViewPr varScale="1">
        <p:scale>
          <a:sx n="187" d="100"/>
          <a:sy n="187" d="100"/>
        </p:scale>
        <p:origin x="-1368" y="-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D4661-9DD3-4E5C-9FC6-10390C5D1765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3153C-52E5-40C9-8F4C-27FA90266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Лаборатория</a:t>
            </a:r>
            <a:r>
              <a:rPr lang="ru-RU" baseline="0" dirty="0" smtClean="0"/>
              <a:t> занимается разработкой </a:t>
            </a:r>
            <a:r>
              <a:rPr lang="ru-RU" baseline="0" dirty="0" err="1" smtClean="0"/>
              <a:t>прогарммно-аппаратных</a:t>
            </a:r>
            <a:r>
              <a:rPr lang="ru-RU" baseline="0" dirty="0" smtClean="0"/>
              <a:t> решений для телевизионного вещания уже более 30 лет. Первые системы начинались с конверсии тренажеров для тренировки головок наведения крылатых ракет.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153C-52E5-40C9-8F4C-27FA9026651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Сейчас это сложный комплекс, включающий большое число отдельных модулей, тесно интегрированных друг с другом в рамках стандартного персонального компьютера с одной или несколькими платами расширения собственного производства.</a:t>
            </a:r>
          </a:p>
          <a:p>
            <a:r>
              <a:rPr lang="ru-RU" dirty="0" smtClean="0"/>
              <a:t>Решение</a:t>
            </a:r>
            <a:r>
              <a:rPr lang="ru-RU" baseline="0" dirty="0" smtClean="0"/>
              <a:t> может принимать различные потоки мультимедиа данных, обрабатывать их и на их основе своевременно формировать требуемые выходные данные.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153C-52E5-40C9-8F4C-27FA9026651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Уникальной особенностью лаборатории является</a:t>
            </a:r>
            <a:r>
              <a:rPr lang="ru-RU" baseline="0" dirty="0" smtClean="0"/>
              <a:t> успешная совместная работа сотрудников разного направления – разработчиков «железа» и разработчиков программ.</a:t>
            </a:r>
          </a:p>
          <a:p>
            <a:r>
              <a:rPr lang="ru-RU" baseline="0" dirty="0" smtClean="0"/>
              <a:t>Глубокое понимание возможностей современных интегральных микросхем и возможностей современного персонального компьютера позволяет находить максимально эффективный баланс распределения задач между </a:t>
            </a:r>
            <a:r>
              <a:rPr lang="ru-RU" sz="1200" dirty="0" smtClean="0"/>
              <a:t>программной </a:t>
            </a:r>
            <a:br>
              <a:rPr lang="ru-RU" sz="1200" dirty="0" smtClean="0"/>
            </a:br>
            <a:r>
              <a:rPr lang="ru-RU" sz="1200" dirty="0" smtClean="0"/>
              <a:t>и аппаратной частями решения.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153C-52E5-40C9-8F4C-27FA9026651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Это позволяет создавать решения, которые не теряют свою эффективность в течение десятилетий. Так плата </a:t>
            </a:r>
            <a:r>
              <a:rPr lang="en-US" baseline="0" dirty="0" smtClean="0"/>
              <a:t>FD300 </a:t>
            </a:r>
            <a:r>
              <a:rPr lang="ru-RU" baseline="0" dirty="0" smtClean="0"/>
              <a:t>активно использовалась более 15 лет, в то время как обычно программные и аппаратные решения морально устаревают за два-три года. </a:t>
            </a:r>
            <a:endParaRPr lang="en-US" baseline="0" dirty="0" smtClean="0"/>
          </a:p>
          <a:p>
            <a:r>
              <a:rPr lang="ru-RU" baseline="0" dirty="0" smtClean="0"/>
              <a:t>Пользователи могли ежегодно обновить программный код без долговременного вывода из эксплуатации серверов с платой. Конечно, были замены компьютеров, но плата продолжала работать.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153C-52E5-40C9-8F4C-27FA9026651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/>
              <a:t>Ярким примером способности лаборатории решать задачи лучше всех в мире является реализация на нашей плате решения задачи </a:t>
            </a:r>
            <a:r>
              <a:rPr lang="ru-RU" sz="1200" dirty="0" smtClean="0"/>
              <a:t>поиска всех вхождений в конкретной генной цепочке. Мы обогнали самого</a:t>
            </a:r>
            <a:r>
              <a:rPr lang="ru-RU" sz="1200" baseline="0" dirty="0" smtClean="0"/>
              <a:t> известного разработчика – компанию </a:t>
            </a:r>
            <a:r>
              <a:rPr lang="en-US" sz="1200" baseline="0" dirty="0" err="1" smtClean="0"/>
              <a:t>Nvidia</a:t>
            </a:r>
            <a:r>
              <a:rPr lang="ru-RU" sz="1200" baseline="0" dirty="0" smtClean="0"/>
              <a:t> в 7 раз!</a:t>
            </a:r>
            <a:endParaRPr lang="ru-RU" sz="1200" dirty="0" smtClean="0"/>
          </a:p>
          <a:p>
            <a:pPr>
              <a:defRPr/>
            </a:pPr>
            <a:r>
              <a:rPr lang="ru-RU" sz="1200" dirty="0" smtClean="0"/>
              <a:t>На этой же платы можно успеть решить задачу построения профиля береговой волны цунами</a:t>
            </a:r>
            <a:r>
              <a:rPr lang="ru-RU" sz="1200" baseline="0" dirty="0" smtClean="0"/>
              <a:t> до того, как сама волна дойдет до берега, чтобы можно было реально успеть оповестить жителей до прихода волны. </a:t>
            </a:r>
          </a:p>
          <a:p>
            <a:pPr>
              <a:defRPr/>
            </a:pPr>
            <a:r>
              <a:rPr lang="ru-RU" sz="1200" baseline="0" dirty="0" smtClean="0"/>
              <a:t>Например, при землетрясении в тихом океане волна до берега идет 10 минут, а мы успеваем вычислить фронт за одну минуту. 9 минут из десяти остается на оповещение и эвакуацию из самых опасных зон.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153C-52E5-40C9-8F4C-27FA9026651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Также мы занимались «умными остановками» в Новосибирске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F2A1-E205-429D-9D2E-EC08DB27C65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Разрабатывали </a:t>
            </a:r>
            <a:r>
              <a:rPr lang="ru-RU" dirty="0" err="1" smtClean="0"/>
              <a:t>видеочасть</a:t>
            </a:r>
            <a:r>
              <a:rPr lang="ru-RU" dirty="0" smtClean="0"/>
              <a:t> для системы</a:t>
            </a:r>
            <a:r>
              <a:rPr lang="ru-RU" baseline="0" dirty="0" smtClean="0"/>
              <a:t> наблюдения в московских электробусах.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F2A1-E205-429D-9D2E-EC08DB27C65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/>
              <a:t>Поставили</a:t>
            </a:r>
            <a:r>
              <a:rPr lang="ru-RU" sz="2000" baseline="0" dirty="0" smtClean="0"/>
              <a:t> уже несколько различных систем для записи и последующего разбора тренировок космонавтов в Центре подготовки космонавтов.</a:t>
            </a:r>
            <a:endParaRPr 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F2A1-E205-429D-9D2E-EC08DB27C65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153C-52E5-40C9-8F4C-27FA9026651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7B3-2F15-41C0-82D7-DB7CE88B787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5DD1-6684-48EB-9FFE-D01EB1AD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7B3-2F15-41C0-82D7-DB7CE88B787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5DD1-6684-48EB-9FFE-D01EB1AD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7B3-2F15-41C0-82D7-DB7CE88B787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5DD1-6684-48EB-9FFE-D01EB1AD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7B3-2F15-41C0-82D7-DB7CE88B787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5DD1-6684-48EB-9FFE-D01EB1AD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7B3-2F15-41C0-82D7-DB7CE88B787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5DD1-6684-48EB-9FFE-D01EB1AD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7B3-2F15-41C0-82D7-DB7CE88B787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5DD1-6684-48EB-9FFE-D01EB1AD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7B3-2F15-41C0-82D7-DB7CE88B787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5DD1-6684-48EB-9FFE-D01EB1AD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7B3-2F15-41C0-82D7-DB7CE88B787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5DD1-6684-48EB-9FFE-D01EB1AD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7B3-2F15-41C0-82D7-DB7CE88B787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5DD1-6684-48EB-9FFE-D01EB1AD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7B3-2F15-41C0-82D7-DB7CE88B787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5DD1-6684-48EB-9FFE-D01EB1AD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7B3-2F15-41C0-82D7-DB7CE88B787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5DD1-6684-48EB-9FFE-D01EB1AD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317B3-2F15-41C0-82D7-DB7CE88B787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F5DD1-6684-48EB-9FFE-D01EB1AD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Решения для ТВ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00151"/>
            <a:ext cx="6203032" cy="339447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  <a:buNone/>
            </a:pPr>
            <a:r>
              <a:rPr lang="ru-RU" dirty="0" smtClean="0"/>
              <a:t>1991 – создание первой в стране системы декомпрессии синтезированных изображений в реальном времени </a:t>
            </a:r>
            <a:br>
              <a:rPr lang="ru-RU" dirty="0" smtClean="0"/>
            </a:br>
            <a:r>
              <a:rPr lang="ru-RU" dirty="0" smtClean="0"/>
              <a:t>(для обучения головок наведения ракет)</a:t>
            </a:r>
          </a:p>
          <a:p>
            <a:pPr>
              <a:spcBef>
                <a:spcPts val="1800"/>
              </a:spcBef>
              <a:buNone/>
            </a:pPr>
            <a:r>
              <a:rPr lang="ru-RU" dirty="0" smtClean="0"/>
              <a:t>1993 – профессиональная система декомпрессии видеоданных </a:t>
            </a:r>
            <a:br>
              <a:rPr lang="ru-RU" dirty="0" smtClean="0"/>
            </a:br>
            <a:r>
              <a:rPr lang="ru-RU" dirty="0" smtClean="0"/>
              <a:t>в реальном времени</a:t>
            </a:r>
            <a:endParaRPr lang="en-US" dirty="0" smtClean="0"/>
          </a:p>
          <a:p>
            <a:pPr>
              <a:spcBef>
                <a:spcPts val="1800"/>
              </a:spcBef>
              <a:buNone/>
            </a:pPr>
            <a:r>
              <a:rPr lang="ru-RU" dirty="0" smtClean="0"/>
              <a:t>1996 – полноценная система автоматизации вещания для ТВ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142629"/>
            <a:ext cx="1539427" cy="15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softlab-nsk.com/Pro/phoenix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47597" y="2787774"/>
            <a:ext cx="105611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44" t="11563" r="10744" b="12614"/>
          <a:stretch>
            <a:fillRect/>
          </a:stretch>
        </p:blipFill>
        <p:spPr>
          <a:xfrm>
            <a:off x="7376082" y="3651871"/>
            <a:ext cx="1327633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Решения для ТВ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63637"/>
            <a:ext cx="3034680" cy="3030985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en-US" sz="2400" dirty="0" smtClean="0"/>
              <a:t>&gt;</a:t>
            </a:r>
            <a:r>
              <a:rPr lang="ru-RU" sz="2400" dirty="0" smtClean="0"/>
              <a:t> 1500 клиентов</a:t>
            </a:r>
          </a:p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en-US" sz="2400" dirty="0" smtClean="0"/>
              <a:t>&gt; 5000 </a:t>
            </a:r>
            <a:r>
              <a:rPr lang="ru-RU" sz="2400" dirty="0" smtClean="0"/>
              <a:t>плат</a:t>
            </a:r>
          </a:p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en-US" sz="2400" dirty="0" smtClean="0"/>
              <a:t>&gt; </a:t>
            </a:r>
            <a:r>
              <a:rPr lang="ru-RU" sz="2400" dirty="0" smtClean="0"/>
              <a:t>2</a:t>
            </a:r>
            <a:r>
              <a:rPr lang="en-US" sz="2400" dirty="0" smtClean="0"/>
              <a:t>0000 </a:t>
            </a:r>
            <a:r>
              <a:rPr lang="ru-RU" sz="2400" dirty="0" smtClean="0"/>
              <a:t>лицензий</a:t>
            </a:r>
          </a:p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en-US" sz="2400" dirty="0" smtClean="0"/>
              <a:t>&gt;</a:t>
            </a:r>
            <a:r>
              <a:rPr lang="ru-RU" sz="2400" dirty="0" smtClean="0"/>
              <a:t> 60 стран</a:t>
            </a:r>
          </a:p>
          <a:p>
            <a:endParaRPr lang="ru-RU" sz="2400" dirty="0"/>
          </a:p>
        </p:txBody>
      </p:sp>
      <p:pic>
        <p:nvPicPr>
          <p:cNvPr id="4" name="Picture 2" descr="T:\For_Egor\From_Tatiana\MAP NEW2017 02 22 АНГЛ Таранцеву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74739" y="999406"/>
            <a:ext cx="4609629" cy="414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Решения для ТВ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t="25197" b="25197"/>
          <a:stretch>
            <a:fillRect/>
          </a:stretch>
        </p:blipFill>
        <p:spPr bwMode="auto">
          <a:xfrm>
            <a:off x="4932040" y="2787334"/>
            <a:ext cx="1949229" cy="966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>
            <a:off x="7668344" y="3507414"/>
            <a:ext cx="1224136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4620" y="2393569"/>
            <a:ext cx="965332" cy="1113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7" name="AutoShape 3"/>
          <p:cNvCxnSpPr>
            <a:cxnSpLocks noChangeShapeType="1"/>
          </p:cNvCxnSpPr>
          <p:nvPr/>
        </p:nvCxnSpPr>
        <p:spPr bwMode="auto">
          <a:xfrm>
            <a:off x="4139952" y="3363398"/>
            <a:ext cx="792088" cy="0"/>
          </a:xfrm>
          <a:prstGeom prst="straightConnector1">
            <a:avLst/>
          </a:prstGeom>
          <a:noFill/>
          <a:ln w="9360" cap="sq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8" name="AutoShape 4"/>
          <p:cNvCxnSpPr>
            <a:cxnSpLocks noChangeShapeType="1"/>
          </p:cNvCxnSpPr>
          <p:nvPr/>
        </p:nvCxnSpPr>
        <p:spPr bwMode="auto">
          <a:xfrm flipV="1">
            <a:off x="6732240" y="3003358"/>
            <a:ext cx="936104" cy="288032"/>
          </a:xfrm>
          <a:prstGeom prst="straightConnector1">
            <a:avLst/>
          </a:prstGeom>
          <a:noFill/>
          <a:ln w="9360" cap="sq">
            <a:solidFill>
              <a:srgbClr val="4A7EBB"/>
            </a:solidFill>
            <a:miter lim="800000"/>
            <a:headEnd/>
            <a:tailEnd type="arrow" w="med" len="med"/>
          </a:ln>
        </p:spPr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100392" y="3651430"/>
            <a:ext cx="432048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51920" y="3795446"/>
            <a:ext cx="36004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/>
              <a:t>Программно-аппаратный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/>
              <a:t>комплекс </a:t>
            </a:r>
            <a:r>
              <a:rPr lang="ru-RU" dirty="0" smtClean="0"/>
              <a:t>«Форвард Т»</a:t>
            </a: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707214"/>
            <a:ext cx="434399" cy="15358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2" name="AutoShape 10"/>
          <p:cNvCxnSpPr>
            <a:cxnSpLocks noChangeShapeType="1"/>
          </p:cNvCxnSpPr>
          <p:nvPr/>
        </p:nvCxnSpPr>
        <p:spPr bwMode="auto">
          <a:xfrm>
            <a:off x="6732240" y="3291390"/>
            <a:ext cx="936104" cy="288032"/>
          </a:xfrm>
          <a:prstGeom prst="straightConnector1">
            <a:avLst/>
          </a:prstGeom>
          <a:noFill/>
          <a:ln w="9360" cap="sq">
            <a:solidFill>
              <a:srgbClr val="4A7EBB"/>
            </a:solidFill>
            <a:miter lim="800000"/>
            <a:headEnd/>
            <a:tailEnd type="arrow" w="med" len="med"/>
          </a:ln>
        </p:spPr>
      </p:cxn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729071"/>
            <a:ext cx="1682610" cy="1202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23528" y="1371369"/>
            <a:ext cx="2448272" cy="3432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Решения для 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4834880" cy="12995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Баланс распределения задач </a:t>
            </a:r>
            <a:br>
              <a:rPr lang="ru-RU" sz="2400" dirty="0" smtClean="0"/>
            </a:br>
            <a:r>
              <a:rPr lang="ru-RU" sz="2400" dirty="0" smtClean="0"/>
              <a:t>между программной </a:t>
            </a:r>
            <a:br>
              <a:rPr lang="ru-RU" sz="2400" dirty="0" smtClean="0"/>
            </a:br>
            <a:r>
              <a:rPr lang="ru-RU" sz="2400" dirty="0" smtClean="0"/>
              <a:t>и аппаратной частями</a:t>
            </a:r>
            <a:endParaRPr lang="ru-RU" sz="2400" dirty="0"/>
          </a:p>
        </p:txBody>
      </p:sp>
      <p:pic>
        <p:nvPicPr>
          <p:cNvPr id="4" name="Рисунок 4" descr="TitleEngin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87624" y="2571750"/>
            <a:ext cx="3109397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84168" y="1275606"/>
            <a:ext cx="2448272" cy="3432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Решения для 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5266928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2000 – </a:t>
            </a:r>
            <a:r>
              <a:rPr lang="ru-RU" sz="2400" dirty="0" smtClean="0"/>
              <a:t>Плата </a:t>
            </a:r>
            <a:r>
              <a:rPr lang="en-US" sz="2400" dirty="0" smtClean="0"/>
              <a:t>FD</a:t>
            </a:r>
            <a:r>
              <a:rPr lang="ru-RU" sz="2400" dirty="0" smtClean="0"/>
              <a:t>300 за</a:t>
            </a:r>
            <a:r>
              <a:rPr lang="en-US" sz="2400" dirty="0" smtClean="0"/>
              <a:t> 20 </a:t>
            </a:r>
            <a:r>
              <a:rPr lang="ru-RU" sz="2400" dirty="0" smtClean="0"/>
              <a:t>лет</a:t>
            </a:r>
            <a:r>
              <a:rPr lang="en-US" sz="2400" dirty="0" smtClean="0"/>
              <a:t> </a:t>
            </a:r>
            <a:r>
              <a:rPr lang="ru-RU" sz="2400" dirty="0" smtClean="0"/>
              <a:t>пережила 4 поколения процессоров </a:t>
            </a:r>
            <a:r>
              <a:rPr lang="en-US" sz="2400" dirty="0" smtClean="0"/>
              <a:t>Intel</a:t>
            </a:r>
            <a:r>
              <a:rPr lang="ru-RU" sz="2400" dirty="0" smtClean="0"/>
              <a:t> от </a:t>
            </a:r>
            <a:r>
              <a:rPr lang="en-US" sz="2400" dirty="0" smtClean="0"/>
              <a:t>Pentium III </a:t>
            </a:r>
            <a:r>
              <a:rPr lang="ru-RU" sz="2400" dirty="0" smtClean="0"/>
              <a:t>до </a:t>
            </a:r>
            <a:r>
              <a:rPr lang="en-US" sz="2400" dirty="0" smtClean="0"/>
              <a:t>Core i7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571750"/>
            <a:ext cx="3168352" cy="21822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203598"/>
            <a:ext cx="1656184" cy="13911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43"/>
          <a:stretch>
            <a:fillRect/>
          </a:stretch>
        </p:blipFill>
        <p:spPr>
          <a:xfrm>
            <a:off x="1403648" y="2715766"/>
            <a:ext cx="2544283" cy="18501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Решения для 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5795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Поддержка всех форматов современного ТВ</a:t>
            </a:r>
            <a:endParaRPr lang="ru-RU" sz="2400" dirty="0"/>
          </a:p>
        </p:txBody>
      </p:sp>
      <p:pic>
        <p:nvPicPr>
          <p:cNvPr id="4" name="Рисунок 5" descr="FD3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63838"/>
            <a:ext cx="1494864" cy="103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FD4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95686"/>
            <a:ext cx="1483953" cy="10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FD84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291830"/>
            <a:ext cx="1740371" cy="108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D722v3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995686"/>
            <a:ext cx="1728192" cy="1114683"/>
          </a:xfrm>
          <a:prstGeom prst="rect">
            <a:avLst/>
          </a:prstGeom>
        </p:spPr>
      </p:pic>
      <p:pic>
        <p:nvPicPr>
          <p:cNvPr id="8" name="Рисунок 7" descr="FD788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1995686"/>
            <a:ext cx="1663633" cy="1005112"/>
          </a:xfrm>
          <a:prstGeom prst="rect">
            <a:avLst/>
          </a:prstGeom>
        </p:spPr>
      </p:pic>
      <p:pic>
        <p:nvPicPr>
          <p:cNvPr id="9" name="Рисунок 8" descr="FD720.jpg"/>
          <p:cNvPicPr>
            <a:picLocks noChangeAspect="1"/>
          </p:cNvPicPr>
          <p:nvPr/>
        </p:nvPicPr>
        <p:blipFill>
          <a:blip r:embed="rId7" cstate="print"/>
          <a:srcRect l="4543" t="11367" r="6057" b="13640"/>
          <a:stretch>
            <a:fillRect/>
          </a:stretch>
        </p:blipFill>
        <p:spPr>
          <a:xfrm>
            <a:off x="5796136" y="3291830"/>
            <a:ext cx="1886989" cy="10552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Высокопроизводительное «железо»</a:t>
            </a:r>
            <a:endParaRPr lang="ru-RU" dirty="0"/>
          </a:p>
        </p:txBody>
      </p:sp>
      <p:pic>
        <p:nvPicPr>
          <p:cNvPr id="4" name="Picture 2" descr="D:\DOCs\AdvMaterials\Boards\SLEDv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9662"/>
            <a:ext cx="5112568" cy="2103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4011910"/>
            <a:ext cx="802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Поиск в генной цепочке всех вхождений последовательностей из набора</a:t>
            </a:r>
            <a:endParaRPr lang="ru-RU" dirty="0"/>
          </a:p>
        </p:txBody>
      </p:sp>
      <p:sp>
        <p:nvSpPr>
          <p:cNvPr id="6" name="32-конечная звезда 5"/>
          <p:cNvSpPr/>
          <p:nvPr/>
        </p:nvSpPr>
        <p:spPr>
          <a:xfrm>
            <a:off x="6084168" y="2067694"/>
            <a:ext cx="2304256" cy="127444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7 раз быстрее </a:t>
            </a:r>
            <a:r>
              <a:rPr lang="en-US" dirty="0" smtClean="0">
                <a:solidFill>
                  <a:schemeClr val="tx1"/>
                </a:solidFill>
              </a:rPr>
              <a:t>CUDA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Умные остановки</a:t>
            </a:r>
            <a:endParaRPr lang="ru-RU" dirty="0"/>
          </a:p>
        </p:txBody>
      </p:sp>
      <p:pic>
        <p:nvPicPr>
          <p:cNvPr id="76802" name="Picture 2" descr="Фото: kprfnsk.ru"/>
          <p:cNvPicPr>
            <a:picLocks noChangeAspect="1" noChangeArrowheads="1"/>
          </p:cNvPicPr>
          <p:nvPr/>
        </p:nvPicPr>
        <p:blipFill>
          <a:blip r:embed="rId3" cstate="print"/>
          <a:srcRect l="26929" r="14882"/>
          <a:stretch>
            <a:fillRect/>
          </a:stretch>
        </p:blipFill>
        <p:spPr bwMode="auto">
          <a:xfrm>
            <a:off x="6012160" y="1779662"/>
            <a:ext cx="2304256" cy="2638328"/>
          </a:xfrm>
          <a:prstGeom prst="rect">
            <a:avLst/>
          </a:prstGeom>
          <a:noFill/>
        </p:spPr>
      </p:pic>
      <p:pic>
        <p:nvPicPr>
          <p:cNvPr id="83970" name="Picture 2" descr="В мэрии рассказали, сколько будут стоить 250 «умных остановок» в  Новосибирске | Ведомости законодательного собрания НС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79662"/>
            <a:ext cx="4464496" cy="259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Мосгортранс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011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Видеочасть</a:t>
            </a:r>
            <a:r>
              <a:rPr lang="ru-RU" sz="2400" dirty="0" smtClean="0"/>
              <a:t> системы видеонаблюдения </a:t>
            </a:r>
            <a:br>
              <a:rPr lang="ru-RU" sz="2400" dirty="0" smtClean="0"/>
            </a:br>
            <a:r>
              <a:rPr lang="ru-RU" sz="2400" dirty="0" smtClean="0"/>
              <a:t>для электробусов </a:t>
            </a:r>
            <a:r>
              <a:rPr lang="ru-RU" sz="2400" dirty="0" err="1" smtClean="0"/>
              <a:t>Мосгортранса</a:t>
            </a:r>
            <a:endParaRPr lang="ru-RU" sz="2400" dirty="0"/>
          </a:p>
        </p:txBody>
      </p:sp>
      <p:pic>
        <p:nvPicPr>
          <p:cNvPr id="55300" name="Picture 4" descr="Мосгортранс»: к 2030 году в Москве останется только электрический  общественный транспорт – Москвич Mag – 01.09.202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5655" y="2139702"/>
            <a:ext cx="4786705" cy="2512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Детальный анализ событий</a:t>
            </a:r>
            <a:endParaRPr lang="ru-RU" dirty="0"/>
          </a:p>
        </p:txBody>
      </p:sp>
      <p:pic>
        <p:nvPicPr>
          <p:cNvPr id="5" name="Picture 2" descr="T:\For_Egor\From_VD\DSC01001.jpg"/>
          <p:cNvPicPr>
            <a:picLocks noChangeAspect="1" noChangeArrowheads="1"/>
          </p:cNvPicPr>
          <p:nvPr/>
        </p:nvPicPr>
        <p:blipFill>
          <a:blip r:embed="rId3" cstate="print"/>
          <a:srcRect b="2310"/>
          <a:stretch>
            <a:fillRect/>
          </a:stretch>
        </p:blipFill>
        <p:spPr bwMode="auto">
          <a:xfrm>
            <a:off x="4067944" y="1608464"/>
            <a:ext cx="4470952" cy="2907407"/>
          </a:xfrm>
          <a:prstGeom prst="rect">
            <a:avLst/>
          </a:prstGeom>
          <a:noFill/>
        </p:spPr>
      </p:pic>
      <p:pic>
        <p:nvPicPr>
          <p:cNvPr id="6" name="Picture 5" descr="T:\For_Egor\From_VD\ЦПК\DSC00881.jpg"/>
          <p:cNvPicPr>
            <a:picLocks noChangeAspect="1" noChangeArrowheads="1"/>
          </p:cNvPicPr>
          <p:nvPr/>
        </p:nvPicPr>
        <p:blipFill>
          <a:blip r:embed="rId4" cstate="print"/>
          <a:srcRect r="30758"/>
          <a:stretch>
            <a:fillRect/>
          </a:stretch>
        </p:blipFill>
        <p:spPr bwMode="auto">
          <a:xfrm>
            <a:off x="755576" y="1608464"/>
            <a:ext cx="3024336" cy="2907502"/>
          </a:xfrm>
          <a:prstGeom prst="rect">
            <a:avLst/>
          </a:prstGeom>
          <a:noFill/>
        </p:spPr>
      </p:pic>
      <p:pic>
        <p:nvPicPr>
          <p:cNvPr id="7" name="Picture 2" descr="T:\For_VD\SORAVI\gct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915566"/>
            <a:ext cx="1184920" cy="947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430</Words>
  <Application>Microsoft Office PowerPoint</Application>
  <PresentationFormat>Экран (16:9)</PresentationFormat>
  <Paragraphs>48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Решения для ТВ</vt:lpstr>
      <vt:lpstr>Решения для ТВ</vt:lpstr>
      <vt:lpstr>Решения для ТВ</vt:lpstr>
      <vt:lpstr>Решения для ТВ</vt:lpstr>
      <vt:lpstr>Решения для ТВ</vt:lpstr>
      <vt:lpstr>Высокопроизводительное «железо»</vt:lpstr>
      <vt:lpstr>Умные остановки</vt:lpstr>
      <vt:lpstr>Мосгортранс</vt:lpstr>
      <vt:lpstr>Детальный анализ событий</vt:lpstr>
      <vt:lpstr>Решения для ТВ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Решения для ТВ</dc:title>
  <dc:creator>Igor G. Tarancev</dc:creator>
  <cp:lastModifiedBy>Igor G. Tarancev</cp:lastModifiedBy>
  <cp:revision>12</cp:revision>
  <dcterms:created xsi:type="dcterms:W3CDTF">2022-03-15T10:01:50Z</dcterms:created>
  <dcterms:modified xsi:type="dcterms:W3CDTF">2022-03-15T11:44:06Z</dcterms:modified>
</cp:coreProperties>
</file>