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74"/>
  </p:notesMasterIdLst>
  <p:sldIdLst>
    <p:sldId id="256" r:id="rId2"/>
    <p:sldId id="280" r:id="rId3"/>
    <p:sldId id="257" r:id="rId4"/>
    <p:sldId id="316" r:id="rId5"/>
    <p:sldId id="372" r:id="rId6"/>
    <p:sldId id="281" r:id="rId7"/>
    <p:sldId id="317" r:id="rId8"/>
    <p:sldId id="379" r:id="rId9"/>
    <p:sldId id="374" r:id="rId10"/>
    <p:sldId id="375" r:id="rId11"/>
    <p:sldId id="377" r:id="rId12"/>
    <p:sldId id="319" r:id="rId13"/>
    <p:sldId id="320" r:id="rId14"/>
    <p:sldId id="323" r:id="rId15"/>
    <p:sldId id="322" r:id="rId16"/>
    <p:sldId id="326" r:id="rId17"/>
    <p:sldId id="321" r:id="rId18"/>
    <p:sldId id="325" r:id="rId19"/>
    <p:sldId id="324" r:id="rId20"/>
    <p:sldId id="329" r:id="rId21"/>
    <p:sldId id="330" r:id="rId22"/>
    <p:sldId id="328" r:id="rId23"/>
    <p:sldId id="327" r:id="rId24"/>
    <p:sldId id="332" r:id="rId25"/>
    <p:sldId id="338" r:id="rId26"/>
    <p:sldId id="337" r:id="rId27"/>
    <p:sldId id="339" r:id="rId28"/>
    <p:sldId id="340" r:id="rId29"/>
    <p:sldId id="341" r:id="rId30"/>
    <p:sldId id="343" r:id="rId31"/>
    <p:sldId id="342" r:id="rId32"/>
    <p:sldId id="344" r:id="rId33"/>
    <p:sldId id="380" r:id="rId34"/>
    <p:sldId id="381" r:id="rId35"/>
    <p:sldId id="333" r:id="rId36"/>
    <p:sldId id="336" r:id="rId37"/>
    <p:sldId id="335" r:id="rId38"/>
    <p:sldId id="387" r:id="rId39"/>
    <p:sldId id="331" r:id="rId40"/>
    <p:sldId id="384" r:id="rId41"/>
    <p:sldId id="383" r:id="rId42"/>
    <p:sldId id="385" r:id="rId43"/>
    <p:sldId id="386" r:id="rId44"/>
    <p:sldId id="345" r:id="rId45"/>
    <p:sldId id="389" r:id="rId46"/>
    <p:sldId id="388" r:id="rId47"/>
    <p:sldId id="346" r:id="rId48"/>
    <p:sldId id="347" r:id="rId49"/>
    <p:sldId id="348" r:id="rId50"/>
    <p:sldId id="349" r:id="rId51"/>
    <p:sldId id="350" r:id="rId52"/>
    <p:sldId id="351" r:id="rId53"/>
    <p:sldId id="352" r:id="rId54"/>
    <p:sldId id="353" r:id="rId55"/>
    <p:sldId id="354" r:id="rId56"/>
    <p:sldId id="355" r:id="rId57"/>
    <p:sldId id="356" r:id="rId58"/>
    <p:sldId id="357" r:id="rId59"/>
    <p:sldId id="358" r:id="rId60"/>
    <p:sldId id="359" r:id="rId61"/>
    <p:sldId id="360" r:id="rId62"/>
    <p:sldId id="361" r:id="rId63"/>
    <p:sldId id="362" r:id="rId64"/>
    <p:sldId id="363" r:id="rId65"/>
    <p:sldId id="364" r:id="rId66"/>
    <p:sldId id="365" r:id="rId67"/>
    <p:sldId id="366" r:id="rId68"/>
    <p:sldId id="367" r:id="rId69"/>
    <p:sldId id="368" r:id="rId70"/>
    <p:sldId id="369" r:id="rId71"/>
    <p:sldId id="370" r:id="rId72"/>
    <p:sldId id="371" r:id="rId73"/>
  </p:sldIdLst>
  <p:sldSz cx="9144000" cy="5143500" type="screen16x9"/>
  <p:notesSz cx="6858000" cy="9144000"/>
  <p:defaultTextStyle>
    <a:defPPr>
      <a:defRPr lang="ru-RU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81960" autoAdjust="0"/>
  </p:normalViewPr>
  <p:slideViewPr>
    <p:cSldViewPr>
      <p:cViewPr varScale="1">
        <p:scale>
          <a:sx n="126" d="100"/>
          <a:sy n="126" d="100"/>
        </p:scale>
        <p:origin x="1152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DC6EC-84FB-4461-9201-31AD8E52D727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340BD-FBDB-4155-B0A6-5AA943CE9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26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Ремуксер</a:t>
            </a:r>
            <a:r>
              <a:rPr lang="ru-RU" dirty="0" smtClean="0"/>
              <a:t> работает на уровне </a:t>
            </a:r>
            <a:r>
              <a:rPr lang="en-US" dirty="0" smtClean="0"/>
              <a:t>TS</a:t>
            </a:r>
            <a:r>
              <a:rPr lang="ru-RU" dirty="0" smtClean="0"/>
              <a:t>-пакетов.</a:t>
            </a:r>
          </a:p>
          <a:p>
            <a:r>
              <a:rPr lang="ru-RU" dirty="0" smtClean="0"/>
              <a:t>Он</a:t>
            </a:r>
            <a:r>
              <a:rPr lang="ru-RU" baseline="0" dirty="0" smtClean="0"/>
              <a:t> разделяет входные пакеты по различным потокам и таблицам и записывает их в специализированные очереди пакетов.</a:t>
            </a:r>
          </a:p>
          <a:p>
            <a:r>
              <a:rPr lang="ru-RU" dirty="0" smtClean="0"/>
              <a:t>Выходной</a:t>
            </a:r>
            <a:r>
              <a:rPr lang="ru-RU" baseline="0" dirty="0" smtClean="0"/>
              <a:t> обработчик вычитывает из активных очередей пакеты и формирует выходной поток </a:t>
            </a:r>
            <a:r>
              <a:rPr lang="en-US" baseline="0" dirty="0" smtClean="0"/>
              <a:t>MPTS</a:t>
            </a:r>
            <a:r>
              <a:rPr lang="ru-RU" baseline="0" dirty="0" smtClean="0"/>
              <a:t>.</a:t>
            </a:r>
          </a:p>
          <a:p>
            <a:r>
              <a:rPr lang="ru-RU" baseline="0" dirty="0" err="1" smtClean="0"/>
              <a:t>Ремуксер</a:t>
            </a:r>
            <a:r>
              <a:rPr lang="ru-RU" baseline="0" dirty="0" smtClean="0"/>
              <a:t> выполняет синхронизацию часов </a:t>
            </a:r>
            <a:r>
              <a:rPr lang="en-US" baseline="0" dirty="0" smtClean="0"/>
              <a:t>PCR</a:t>
            </a:r>
            <a:r>
              <a:rPr lang="ru-RU" baseline="0" dirty="0" smtClean="0"/>
              <a:t> каждой входной программы к опорным часам, по которым он выдает выходной поток.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527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Их можно изменить</a:t>
            </a:r>
            <a:r>
              <a:rPr lang="ru-RU" baseline="0" dirty="0" smtClean="0"/>
              <a:t> в любой момент, важно не забывать</a:t>
            </a:r>
            <a:r>
              <a:rPr lang="ru-RU" dirty="0" smtClean="0"/>
              <a:t> нажать </a:t>
            </a:r>
            <a:r>
              <a:rPr lang="en-US" dirty="0" smtClean="0"/>
              <a:t>ENTER</a:t>
            </a:r>
            <a:r>
              <a:rPr lang="ru-RU" dirty="0" smtClean="0"/>
              <a:t> перед тем, как нажимать</a:t>
            </a:r>
            <a:r>
              <a:rPr lang="ru-RU" baseline="0" dirty="0" smtClean="0"/>
              <a:t> кнопку </a:t>
            </a:r>
            <a:r>
              <a:rPr lang="en-US" baseline="0" dirty="0" smtClean="0"/>
              <a:t>Apply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756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Возникнет</a:t>
            </a:r>
            <a:r>
              <a:rPr lang="ru-RU" baseline="0" dirty="0" smtClean="0"/>
              <a:t> окно с подтверждением операции.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302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если настройки неправильные, то входной поток упадет до нуля</a:t>
            </a:r>
            <a:r>
              <a:rPr lang="ru-RU" baseline="0" dirty="0" smtClean="0"/>
              <a:t> и появится большое число </a:t>
            </a:r>
            <a:r>
              <a:rPr lang="ru-RU" baseline="0" dirty="0" err="1" smtClean="0"/>
              <a:t>алармов</a:t>
            </a:r>
            <a:r>
              <a:rPr lang="ru-RU" baseline="0" dirty="0" smtClean="0"/>
              <a:t> (подчеркнуто красным</a:t>
            </a:r>
            <a:r>
              <a:rPr lang="ru-RU" baseline="0" dirty="0" smtClean="0"/>
              <a:t>) (если, конечно, граф запущен – находится в состоянии </a:t>
            </a:r>
            <a:r>
              <a:rPr lang="en-US" baseline="0" dirty="0" smtClean="0"/>
              <a:t>Running</a:t>
            </a:r>
            <a:r>
              <a:rPr lang="ru-RU" baseline="0" dirty="0" smtClean="0"/>
              <a:t>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037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Возвращаемся в закладку </a:t>
            </a:r>
            <a:r>
              <a:rPr lang="en-US" dirty="0" smtClean="0"/>
              <a:t>Info</a:t>
            </a:r>
            <a:r>
              <a:rPr lang="ru-RU" dirty="0" smtClean="0"/>
              <a:t>, где </a:t>
            </a:r>
            <a:r>
              <a:rPr lang="ru-RU" dirty="0" smtClean="0"/>
              <a:t>можно выбрать входные сервисы,</a:t>
            </a:r>
            <a:r>
              <a:rPr lang="ru-RU" baseline="0" dirty="0" smtClean="0"/>
              <a:t> </a:t>
            </a:r>
            <a:r>
              <a:rPr lang="ru-RU" baseline="0" dirty="0" smtClean="0"/>
              <a:t>потоки </a:t>
            </a:r>
            <a:r>
              <a:rPr lang="ru-RU" baseline="0" dirty="0" smtClean="0"/>
              <a:t>и таблицы для передачи их </a:t>
            </a:r>
            <a:r>
              <a:rPr lang="ru-RU" baseline="0" dirty="0" smtClean="0"/>
              <a:t>в выходной </a:t>
            </a:r>
            <a:r>
              <a:rPr lang="ru-RU" baseline="0" dirty="0" smtClean="0"/>
              <a:t>поток.</a:t>
            </a:r>
          </a:p>
          <a:p>
            <a:r>
              <a:rPr lang="ru-RU" baseline="0" dirty="0" smtClean="0"/>
              <a:t>Например, здесь открыта закладка с описанием сервиса, у которого </a:t>
            </a:r>
            <a:r>
              <a:rPr lang="ru-RU" baseline="0" dirty="0" smtClean="0"/>
              <a:t>номер </a:t>
            </a:r>
            <a:r>
              <a:rPr lang="ru-RU" baseline="0" dirty="0" smtClean="0"/>
              <a:t>программы </a:t>
            </a:r>
            <a:r>
              <a:rPr lang="ru-RU" baseline="0" dirty="0" smtClean="0"/>
              <a:t>равен 1020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473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Справа у</a:t>
            </a:r>
            <a:r>
              <a:rPr lang="ru-RU" baseline="0" dirty="0" smtClean="0"/>
              <a:t> сервиса</a:t>
            </a:r>
            <a:r>
              <a:rPr lang="ru-RU" dirty="0" smtClean="0"/>
              <a:t> </a:t>
            </a:r>
            <a:r>
              <a:rPr lang="ru-RU" dirty="0" smtClean="0"/>
              <a:t>есть меню (иконка с вертикальным многоточием), где есть команды</a:t>
            </a:r>
            <a:r>
              <a:rPr lang="ru-RU" baseline="0" dirty="0" smtClean="0"/>
              <a:t> добавления этого сервиса в выходную модель в качестве основного сервиса, или резервного или </a:t>
            </a:r>
            <a:r>
              <a:rPr lang="ru-RU" baseline="0" dirty="0" err="1" smtClean="0"/>
              <a:t>ГОиЧС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Сначала нужно обязательно добавить в модель выходного потока основные сервисы, поскольку в этом случае при добавлении других сервисов (резервного и </a:t>
            </a:r>
            <a:r>
              <a:rPr lang="ru-RU" baseline="0" dirty="0" err="1" smtClean="0"/>
              <a:t>ГОиЧС</a:t>
            </a:r>
            <a:r>
              <a:rPr lang="ru-RU" baseline="0" dirty="0" smtClean="0"/>
              <a:t>) можно будет не наколачивать номера </a:t>
            </a:r>
            <a:r>
              <a:rPr lang="ru-RU" baseline="0" dirty="0" err="1" smtClean="0"/>
              <a:t>пидов</a:t>
            </a:r>
            <a:r>
              <a:rPr lang="ru-RU" baseline="0" dirty="0" smtClean="0"/>
              <a:t> заново, а выбрать из списка.</a:t>
            </a:r>
          </a:p>
          <a:p>
            <a:r>
              <a:rPr lang="ru-RU" baseline="0" dirty="0" smtClean="0"/>
              <a:t>Команда «</a:t>
            </a:r>
            <a:r>
              <a:rPr lang="en-US" baseline="0" dirty="0" smtClean="0"/>
              <a:t>Show output</a:t>
            </a:r>
            <a:r>
              <a:rPr lang="ru-RU" baseline="0" dirty="0" smtClean="0"/>
              <a:t>» должна показать в дереве выхода, где используется этот входной </a:t>
            </a:r>
            <a:r>
              <a:rPr lang="ru-RU" baseline="0" dirty="0" smtClean="0"/>
              <a:t>сервис (пока не работает).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97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 входном дереве</a:t>
            </a:r>
            <a:r>
              <a:rPr lang="ru-RU" baseline="0" dirty="0" smtClean="0"/>
              <a:t> даются описания различных потоков и дескрипторов, например, сейчас показан дескриптор телетекста.</a:t>
            </a:r>
          </a:p>
          <a:p>
            <a:r>
              <a:rPr lang="ru-RU" dirty="0" smtClean="0"/>
              <a:t>У этого дескриптора справа</a:t>
            </a:r>
            <a:r>
              <a:rPr lang="ru-RU" baseline="0" dirty="0" smtClean="0"/>
              <a:t> есть иконка со стрелкой вправо – это команда для копирования дескриптора в буфер обмена веб-страницы.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378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А здесь открыта таблица </a:t>
            </a:r>
            <a:r>
              <a:rPr lang="en-US" baseline="0" dirty="0" smtClean="0"/>
              <a:t>NIT</a:t>
            </a:r>
            <a:r>
              <a:rPr lang="ru-RU" baseline="0" dirty="0" smtClean="0"/>
              <a:t>. Справа есть кнопка </a:t>
            </a:r>
            <a:r>
              <a:rPr lang="en-US" baseline="0" dirty="0" smtClean="0"/>
              <a:t>Copy</a:t>
            </a:r>
            <a:r>
              <a:rPr lang="ru-RU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279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Если ее нажать, то появится надпись, что дескриптор успешно скопирован.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98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Соответственно потом можно перейти в настройки выходной модели, выбрать аналогичную таблицу </a:t>
            </a:r>
            <a:r>
              <a:rPr lang="en-US" baseline="0" dirty="0" smtClean="0"/>
              <a:t>NIT</a:t>
            </a:r>
            <a:r>
              <a:rPr lang="ru-RU" baseline="0" dirty="0" smtClean="0"/>
              <a:t> и добавить дескриптор кнопкой </a:t>
            </a:r>
            <a:r>
              <a:rPr lang="en-US" baseline="0" dirty="0" smtClean="0"/>
              <a:t>Past</a:t>
            </a:r>
            <a:r>
              <a:rPr lang="ru-RU" baseline="0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43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Страница спросит подтверждение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14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Управление</a:t>
            </a:r>
            <a:r>
              <a:rPr lang="ru-RU" baseline="0" dirty="0" smtClean="0"/>
              <a:t> осуществляется со страницы на порту 8081.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15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и вставит данные из буфера обмена в дескриптор.</a:t>
            </a:r>
          </a:p>
          <a:p>
            <a:r>
              <a:rPr lang="ru-RU" dirty="0" smtClean="0"/>
              <a:t>Обращаю внимание, что  в таком случае дескриптор не будет автоматически изменяться</a:t>
            </a:r>
            <a:r>
              <a:rPr lang="ru-RU" baseline="0" dirty="0" smtClean="0"/>
              <a:t>, при изменении его во входном потоке. Но зато он и не будет пропадать при пропадании входного потока.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32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добавить входной сервис в выходную модель нужно выбрать этот сервис и в его меню нажать </a:t>
            </a:r>
            <a:r>
              <a:rPr lang="ru-RU" dirty="0" smtClean="0"/>
              <a:t>«</a:t>
            </a:r>
            <a:r>
              <a:rPr lang="en-US" dirty="0" smtClean="0"/>
              <a:t>Add </a:t>
            </a:r>
            <a:r>
              <a:rPr lang="en-US" dirty="0" smtClean="0"/>
              <a:t>as </a:t>
            </a:r>
            <a:r>
              <a:rPr lang="en-US" dirty="0" smtClean="0"/>
              <a:t>main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090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окне настроек сервиса нужно задать все </a:t>
            </a:r>
            <a:r>
              <a:rPr lang="ru-RU" dirty="0" err="1" smtClean="0"/>
              <a:t>пиды</a:t>
            </a:r>
            <a:r>
              <a:rPr lang="ru-RU" baseline="0" dirty="0" smtClean="0"/>
              <a:t> и включить галочки на всех потоках, которые должны быть в выходном сервисе.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663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самом низу нужно выбрать </a:t>
            </a:r>
            <a:r>
              <a:rPr lang="en-US" baseline="0" dirty="0" smtClean="0"/>
              <a:t>GPI </a:t>
            </a:r>
            <a:r>
              <a:rPr lang="ru-RU" baseline="0" dirty="0" smtClean="0"/>
              <a:t>для переключения на основной вход.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921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После добавления в выходной модели появится новый сервис, у которого в зеленом кружке буква </a:t>
            </a:r>
            <a:r>
              <a:rPr lang="en-US" baseline="0" dirty="0" smtClean="0"/>
              <a:t>P</a:t>
            </a:r>
            <a:r>
              <a:rPr lang="ru-RU" baseline="0" dirty="0" smtClean="0"/>
              <a:t> (</a:t>
            </a:r>
            <a:r>
              <a:rPr lang="en-US" baseline="0" dirty="0" smtClean="0"/>
              <a:t>Primary)</a:t>
            </a:r>
            <a:r>
              <a:rPr lang="ru-RU" baseline="0" dirty="0" smtClean="0"/>
              <a:t>.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344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Далее</a:t>
            </a:r>
            <a:r>
              <a:rPr lang="ru-RU" baseline="0" dirty="0" smtClean="0"/>
              <a:t> выбираем другой источник, в нем выбираем нужный сервис и в его меню выбираем «</a:t>
            </a:r>
            <a:r>
              <a:rPr lang="en-US" baseline="0" dirty="0" smtClean="0"/>
              <a:t>Add as reserve</a:t>
            </a:r>
            <a:r>
              <a:rPr lang="ru-RU" baseline="0" dirty="0" smtClean="0"/>
              <a:t>»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53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появившемся окне выбираем основной сервис (уже</a:t>
            </a:r>
            <a:r>
              <a:rPr lang="ru-RU" baseline="0" dirty="0" smtClean="0"/>
              <a:t> существующий в выходной модели)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0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задаем </a:t>
            </a:r>
            <a:r>
              <a:rPr lang="ru-RU" dirty="0" err="1" smtClean="0"/>
              <a:t>пиды</a:t>
            </a:r>
            <a:r>
              <a:rPr lang="ru-RU" dirty="0" smtClean="0"/>
              <a:t> для всех потоков. </a:t>
            </a:r>
            <a:r>
              <a:rPr lang="ru-RU" dirty="0" err="1" smtClean="0"/>
              <a:t>Пиды</a:t>
            </a:r>
            <a:r>
              <a:rPr lang="ru-RU" dirty="0" smtClean="0"/>
              <a:t> можно выбрать только из списка </a:t>
            </a:r>
            <a:r>
              <a:rPr lang="ru-RU" dirty="0" err="1" smtClean="0"/>
              <a:t>пидов</a:t>
            </a:r>
            <a:r>
              <a:rPr lang="ru-RU" dirty="0" smtClean="0"/>
              <a:t>, уже созданных в</a:t>
            </a:r>
            <a:r>
              <a:rPr lang="ru-RU" baseline="0" dirty="0" smtClean="0"/>
              <a:t> выходной модели.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797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Добавляем другой </a:t>
            </a:r>
            <a:r>
              <a:rPr lang="en-US" dirty="0" smtClean="0"/>
              <a:t>GPI</a:t>
            </a:r>
            <a:r>
              <a:rPr lang="ru-RU" dirty="0" smtClean="0"/>
              <a:t> сигнал для переключения. Обращаю внимание, что в нормальной ситуации переключение должно делаться по переходу, а не по уровню.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</a:t>
            </a:r>
            <a:r>
              <a:rPr lang="ru-RU" baseline="0" dirty="0" smtClean="0"/>
              <a:t> жмем </a:t>
            </a:r>
            <a:r>
              <a:rPr lang="en-US" baseline="0" dirty="0" smtClean="0"/>
              <a:t>Add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405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выходной модели</a:t>
            </a:r>
            <a:r>
              <a:rPr lang="ru-RU" baseline="0" dirty="0" smtClean="0"/>
              <a:t> появился резервный источник.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Аналогично добавляется </a:t>
            </a:r>
            <a:r>
              <a:rPr lang="ru-RU" baseline="0" dirty="0" smtClean="0"/>
              <a:t>источник </a:t>
            </a:r>
            <a:r>
              <a:rPr lang="ru-RU" baseline="0" dirty="0" smtClean="0"/>
              <a:t>для </a:t>
            </a:r>
            <a:r>
              <a:rPr lang="ru-RU" baseline="0" dirty="0" err="1" smtClean="0"/>
              <a:t>ГОиЧС</a:t>
            </a:r>
            <a:r>
              <a:rPr lang="ru-RU" baseline="0" dirty="0" smtClean="0"/>
              <a:t>.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основной закладке </a:t>
            </a:r>
            <a:r>
              <a:rPr lang="en-US" dirty="0" smtClean="0"/>
              <a:t>Graphs</a:t>
            </a:r>
            <a:r>
              <a:rPr lang="ru-RU" dirty="0" smtClean="0"/>
              <a:t> нужно нажать кнопку </a:t>
            </a:r>
            <a:r>
              <a:rPr lang="en-US" dirty="0" smtClean="0"/>
              <a:t>New</a:t>
            </a:r>
            <a:r>
              <a:rPr lang="ru-RU" dirty="0" smtClean="0"/>
              <a:t>,</a:t>
            </a:r>
            <a:r>
              <a:rPr lang="ru-RU" baseline="0" dirty="0" smtClean="0"/>
              <a:t> в появившемся окне задать имя и выбрать тип </a:t>
            </a:r>
            <a:r>
              <a:rPr lang="en-US" baseline="0" dirty="0" err="1" smtClean="0"/>
              <a:t>Remultiplexor</a:t>
            </a:r>
            <a:r>
              <a:rPr lang="ru-RU" baseline="0" dirty="0" smtClean="0"/>
              <a:t> и нажать </a:t>
            </a:r>
            <a:r>
              <a:rPr lang="en-US" baseline="0" dirty="0" smtClean="0"/>
              <a:t>Create.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6730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передачи динамических</a:t>
            </a:r>
            <a:r>
              <a:rPr lang="ru-RU" baseline="0" dirty="0" smtClean="0"/>
              <a:t> таблиц, например </a:t>
            </a:r>
            <a:r>
              <a:rPr lang="en-US" baseline="0" dirty="0" smtClean="0"/>
              <a:t>TDT </a:t>
            </a:r>
            <a:r>
              <a:rPr lang="ru-RU" baseline="0" dirty="0" smtClean="0"/>
              <a:t>и </a:t>
            </a:r>
            <a:r>
              <a:rPr lang="en-US" baseline="0" dirty="0" smtClean="0"/>
              <a:t>TOT</a:t>
            </a:r>
            <a:r>
              <a:rPr lang="ru-RU" baseline="0" dirty="0" smtClean="0"/>
              <a:t>, нужно выбрать входной сервис, из которого нужно брать эти данные, и нажать </a:t>
            </a:r>
            <a:r>
              <a:rPr lang="ru-RU" baseline="0" dirty="0" err="1" smtClean="0"/>
              <a:t>плючик</a:t>
            </a:r>
            <a:r>
              <a:rPr lang="ru-RU" baseline="0" dirty="0" smtClean="0"/>
              <a:t> (</a:t>
            </a:r>
            <a:r>
              <a:rPr lang="en-US" baseline="0" dirty="0" smtClean="0"/>
              <a:t>Add to pass</a:t>
            </a:r>
            <a:r>
              <a:rPr lang="ru-RU" baseline="0" dirty="0" smtClean="0"/>
              <a:t>).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296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Появится надпись о добавлении и в выходной модели появится дескриптор</a:t>
            </a:r>
            <a:r>
              <a:rPr lang="ru-RU" baseline="0" dirty="0" smtClean="0"/>
              <a:t> (который моно удалить кнопкой с мусорной корзиной).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75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</a:t>
            </a:r>
            <a:r>
              <a:rPr lang="ru-RU" baseline="0" dirty="0" smtClean="0"/>
              <a:t> добавить </a:t>
            </a:r>
            <a:r>
              <a:rPr lang="ru-RU" baseline="0" dirty="0" err="1" smtClean="0"/>
              <a:t>пид</a:t>
            </a:r>
            <a:r>
              <a:rPr lang="ru-RU" baseline="0" dirty="0" smtClean="0"/>
              <a:t> 7000 нужно в ветке дерева </a:t>
            </a:r>
            <a:r>
              <a:rPr lang="en-US" baseline="0" dirty="0" err="1" smtClean="0"/>
              <a:t>Unref</a:t>
            </a:r>
            <a:r>
              <a:rPr lang="en-US" baseline="0" dirty="0" smtClean="0"/>
              <a:t> PID</a:t>
            </a:r>
            <a:r>
              <a:rPr lang="ru-RU" baseline="0" dirty="0" smtClean="0"/>
              <a:t> нажать плюсик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6993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Далее выбрать источник, задать входной и выходной </a:t>
            </a:r>
            <a:r>
              <a:rPr lang="ru-RU" dirty="0" err="1" smtClean="0"/>
              <a:t>пиды</a:t>
            </a:r>
            <a:r>
              <a:rPr lang="ru-RU" dirty="0" smtClean="0"/>
              <a:t> и нажать </a:t>
            </a:r>
            <a:r>
              <a:rPr lang="en-US" dirty="0" smtClean="0"/>
              <a:t>OK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6119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Иконка с мусорным бачком позволяет</a:t>
            </a:r>
            <a:r>
              <a:rPr lang="ru-RU" baseline="0" dirty="0" smtClean="0"/>
              <a:t> удалить </a:t>
            </a:r>
            <a:r>
              <a:rPr lang="ru-RU" baseline="0" dirty="0" err="1" smtClean="0"/>
              <a:t>пид</a:t>
            </a:r>
            <a:r>
              <a:rPr lang="ru-RU" baseline="0" dirty="0" smtClean="0"/>
              <a:t>, сервис или дескриптор.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69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перевода </a:t>
            </a:r>
            <a:r>
              <a:rPr lang="ru-RU" dirty="0" err="1" smtClean="0"/>
              <a:t>ремуксера</a:t>
            </a:r>
            <a:r>
              <a:rPr lang="ru-RU" dirty="0" smtClean="0"/>
              <a:t> в рабочий режим (после редактирования) нужно переключиться</a:t>
            </a:r>
            <a:r>
              <a:rPr lang="ru-RU" baseline="0" dirty="0" smtClean="0"/>
              <a:t> в закладку «</a:t>
            </a:r>
            <a:r>
              <a:rPr lang="en-US" baseline="0" dirty="0" smtClean="0"/>
              <a:t>Graphs</a:t>
            </a:r>
            <a:r>
              <a:rPr lang="ru-RU" baseline="0" dirty="0" smtClean="0"/>
              <a:t>» и у нужного </a:t>
            </a:r>
            <a:r>
              <a:rPr lang="ru-RU" baseline="0" dirty="0" err="1" smtClean="0"/>
              <a:t>ремуксера</a:t>
            </a:r>
            <a:r>
              <a:rPr lang="ru-RU" baseline="0" dirty="0" smtClean="0"/>
              <a:t> нажать кнопку «</a:t>
            </a:r>
            <a:r>
              <a:rPr lang="en-US" baseline="0" dirty="0" smtClean="0"/>
              <a:t>run</a:t>
            </a:r>
            <a:r>
              <a:rPr lang="ru-RU" baseline="0" dirty="0" smtClean="0"/>
              <a:t>» (обведена красным кружком)</a:t>
            </a:r>
          </a:p>
          <a:p>
            <a:r>
              <a:rPr lang="ru-RU" baseline="0" dirty="0" smtClean="0"/>
              <a:t>В появившемся предупреждении нажать </a:t>
            </a:r>
            <a:r>
              <a:rPr lang="en-US" baseline="0" dirty="0" smtClean="0"/>
              <a:t>Yes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654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Состояние </a:t>
            </a:r>
            <a:r>
              <a:rPr lang="ru-RU" dirty="0" err="1" smtClean="0"/>
              <a:t>ремуксера</a:t>
            </a:r>
            <a:r>
              <a:rPr lang="ru-RU" dirty="0" smtClean="0"/>
              <a:t> должно стать зеленым </a:t>
            </a:r>
            <a:r>
              <a:rPr lang="en-US" dirty="0" smtClean="0"/>
              <a:t>Running</a:t>
            </a:r>
            <a:r>
              <a:rPr lang="ru-RU" dirty="0" smtClean="0"/>
              <a:t>.</a:t>
            </a:r>
          </a:p>
          <a:p>
            <a:r>
              <a:rPr lang="ru-RU" dirty="0" smtClean="0"/>
              <a:t>Если нажать кнопку, обведенную красным кружком, то раскроется окно со</a:t>
            </a:r>
            <a:r>
              <a:rPr lang="ru-RU" baseline="0" dirty="0" smtClean="0"/>
              <a:t> списком аварий.</a:t>
            </a:r>
          </a:p>
          <a:p>
            <a:r>
              <a:rPr lang="ru-RU" baseline="0" dirty="0" smtClean="0"/>
              <a:t>Сейчас все хорошо, число аварий равно нулю и список аварий пуст.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384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«отвалится» вход со многими</a:t>
            </a:r>
            <a:r>
              <a:rPr lang="ru-RU" baseline="0" dirty="0" smtClean="0"/>
              <a:t> сервисами, то число аварий будет </a:t>
            </a:r>
            <a:r>
              <a:rPr lang="ru-RU" baseline="0" dirty="0" err="1" smtClean="0"/>
              <a:t>обчень</a:t>
            </a:r>
            <a:r>
              <a:rPr lang="ru-RU" baseline="0" dirty="0" smtClean="0"/>
              <a:t> большим.</a:t>
            </a:r>
          </a:p>
          <a:p>
            <a:r>
              <a:rPr lang="ru-RU" baseline="0" dirty="0" smtClean="0"/>
              <a:t>В колонке «</a:t>
            </a:r>
            <a:r>
              <a:rPr lang="en-US" baseline="0" dirty="0" smtClean="0"/>
              <a:t>Source</a:t>
            </a:r>
            <a:r>
              <a:rPr lang="ru-RU" baseline="0" dirty="0" smtClean="0"/>
              <a:t>»</a:t>
            </a:r>
            <a:r>
              <a:rPr lang="en-US" baseline="0" dirty="0" smtClean="0"/>
              <a:t> </a:t>
            </a:r>
            <a:r>
              <a:rPr lang="ru-RU" baseline="0" dirty="0" smtClean="0"/>
              <a:t>указывается источник сообщения (конкретный вход или выход).</a:t>
            </a:r>
          </a:p>
          <a:p>
            <a:r>
              <a:rPr lang="ru-RU" baseline="0" dirty="0" smtClean="0"/>
              <a:t>В колонке «</a:t>
            </a:r>
            <a:r>
              <a:rPr lang="en-US" baseline="0" dirty="0" err="1" smtClean="0"/>
              <a:t>Reg</a:t>
            </a:r>
            <a:r>
              <a:rPr lang="en-US" baseline="0" dirty="0" smtClean="0"/>
              <a:t> time</a:t>
            </a:r>
            <a:r>
              <a:rPr lang="ru-RU" baseline="0" dirty="0" smtClean="0"/>
              <a:t>» </a:t>
            </a:r>
            <a:r>
              <a:rPr lang="ru-RU" baseline="0" dirty="0" smtClean="0"/>
              <a:t>указывается время, когда эта авария произошла.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колонке «</a:t>
            </a:r>
            <a:r>
              <a:rPr lang="en-US" baseline="0" dirty="0" smtClean="0"/>
              <a:t>Last time</a:t>
            </a:r>
            <a:r>
              <a:rPr lang="ru-RU" baseline="0" dirty="0" smtClean="0"/>
              <a:t>» указывается время, когда эта авария была проверена последний раз. Это время может не совпадать с текущим временем, поскольку некоторые данные проверяются достаточно редко.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Обращаю</a:t>
            </a:r>
            <a:r>
              <a:rPr lang="ru-RU" baseline="0" dirty="0" smtClean="0"/>
              <a:t> внимание, что в списке показываются только текущие активные аварии. Если авария исправилась, то она будет автоматически удалена из списка.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710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можно посмотреть текущую статистику работы входов и выходов,</a:t>
            </a:r>
            <a:r>
              <a:rPr lang="ru-RU" baseline="0" dirty="0" smtClean="0"/>
              <a:t> если нажать на кнопку «</a:t>
            </a:r>
            <a:r>
              <a:rPr lang="en-US" baseline="0" dirty="0" smtClean="0"/>
              <a:t>view</a:t>
            </a:r>
            <a:r>
              <a:rPr lang="ru-RU" baseline="0" dirty="0" smtClean="0"/>
              <a:t>», открыть входы и выбрать закладку «</a:t>
            </a:r>
            <a:r>
              <a:rPr lang="en-US" baseline="0" dirty="0" smtClean="0"/>
              <a:t>Statistics</a:t>
            </a:r>
            <a:r>
              <a:rPr lang="ru-RU" baseline="0" dirty="0" smtClean="0"/>
              <a:t>» на входах и выходе.</a:t>
            </a:r>
          </a:p>
          <a:p>
            <a:r>
              <a:rPr lang="ru-RU" baseline="0" dirty="0" smtClean="0"/>
              <a:t>Здесь для входов указывается текущее системное время, количество принятых байт и текущий </a:t>
            </a:r>
            <a:r>
              <a:rPr lang="ru-RU" baseline="0" dirty="0" err="1" smtClean="0"/>
              <a:t>битрейт</a:t>
            </a:r>
            <a:r>
              <a:rPr lang="ru-RU" baseline="0" dirty="0" smtClean="0"/>
              <a:t>. Особенности:</a:t>
            </a:r>
          </a:p>
          <a:p>
            <a:r>
              <a:rPr lang="ru-RU" baseline="0" dirty="0" smtClean="0"/>
              <a:t>1. Счетчик «</a:t>
            </a:r>
            <a:r>
              <a:rPr lang="ru-RU" baseline="0" dirty="0" err="1" smtClean="0"/>
              <a:t>Data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counter</a:t>
            </a:r>
            <a:r>
              <a:rPr lang="ru-RU" baseline="0" dirty="0" smtClean="0"/>
              <a:t>» должен регулярно увеличивается</a:t>
            </a:r>
          </a:p>
          <a:p>
            <a:pPr marL="0" indent="0">
              <a:buNone/>
            </a:pPr>
            <a:r>
              <a:rPr lang="ru-RU" dirty="0" smtClean="0"/>
              <a:t>2. Если системное</a:t>
            </a:r>
            <a:r>
              <a:rPr lang="ru-RU" baseline="0" dirty="0" smtClean="0"/>
              <a:t> время «</a:t>
            </a:r>
            <a:r>
              <a:rPr lang="en-US" baseline="0" dirty="0" smtClean="0"/>
              <a:t>system time</a:t>
            </a:r>
            <a:r>
              <a:rPr lang="ru-RU" baseline="0" dirty="0" smtClean="0"/>
              <a:t>» не изменяется, то все совсем плохо (нужно </a:t>
            </a:r>
            <a:r>
              <a:rPr lang="ru-RU" baseline="0" dirty="0" err="1" smtClean="0"/>
              <a:t>рестартовать</a:t>
            </a:r>
            <a:r>
              <a:rPr lang="ru-RU" baseline="0" dirty="0" smtClean="0"/>
              <a:t> граф или </a:t>
            </a:r>
            <a:r>
              <a:rPr lang="ru-RU" baseline="0" dirty="0" err="1" smtClean="0"/>
              <a:t>рестартовать</a:t>
            </a:r>
            <a:r>
              <a:rPr lang="ru-RU" baseline="0" dirty="0" smtClean="0"/>
              <a:t> систему).</a:t>
            </a:r>
          </a:p>
          <a:p>
            <a:pPr marL="0" indent="0">
              <a:buNone/>
            </a:pPr>
            <a:r>
              <a:rPr lang="ru-RU" baseline="0" dirty="0" smtClean="0"/>
              <a:t>3. «</a:t>
            </a:r>
            <a:r>
              <a:rPr lang="en-US" baseline="0" dirty="0" smtClean="0"/>
              <a:t>Bit rate</a:t>
            </a:r>
            <a:r>
              <a:rPr lang="ru-RU" baseline="0" dirty="0" smtClean="0"/>
              <a:t>» вычисляется очень примерно.</a:t>
            </a:r>
            <a:endParaRPr lang="ru-RU" dirty="0" smtClean="0"/>
          </a:p>
          <a:p>
            <a:endParaRPr lang="ru-RU" baseline="0" dirty="0" smtClean="0"/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На выходе важен параметр «</a:t>
            </a:r>
            <a:r>
              <a:rPr lang="en-US" baseline="0" dirty="0" smtClean="0"/>
              <a:t>Fullness </a:t>
            </a:r>
            <a:r>
              <a:rPr lang="en-US" baseline="0" dirty="0" err="1" smtClean="0"/>
              <a:t>fifo</a:t>
            </a:r>
            <a:r>
              <a:rPr lang="ru-RU" baseline="0" dirty="0" smtClean="0"/>
              <a:t>» - это наполненность выходного </a:t>
            </a:r>
            <a:r>
              <a:rPr lang="ru-RU" baseline="0" dirty="0" err="1" smtClean="0"/>
              <a:t>фифо</a:t>
            </a:r>
            <a:r>
              <a:rPr lang="ru-RU" baseline="0" dirty="0" smtClean="0"/>
              <a:t>, которая должна быть близка к одной секунде, и с</a:t>
            </a:r>
            <a:r>
              <a:rPr lang="ru-RU" sz="1200" dirty="0" smtClean="0"/>
              <a:t>четчик «</a:t>
            </a:r>
            <a:r>
              <a:rPr lang="en-US" sz="1200" dirty="0" smtClean="0"/>
              <a:t>Reset</a:t>
            </a:r>
            <a:r>
              <a:rPr lang="ru-RU" sz="1200" dirty="0" smtClean="0"/>
              <a:t>» не долен изменяться.</a:t>
            </a:r>
          </a:p>
          <a:p>
            <a:r>
              <a:rPr lang="ru-RU" baseline="0" dirty="0" smtClean="0"/>
              <a:t/>
            </a:r>
            <a:br>
              <a:rPr lang="ru-RU" baseline="0" dirty="0" smtClean="0"/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2786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можно открыть закладку «</a:t>
            </a:r>
            <a:r>
              <a:rPr lang="en-US" dirty="0" smtClean="0"/>
              <a:t>Statistics</a:t>
            </a:r>
            <a:r>
              <a:rPr lang="ru-RU" dirty="0" smtClean="0"/>
              <a:t>» у выходной модели и посмотреть текущую статистику</a:t>
            </a:r>
            <a:r>
              <a:rPr lang="ru-RU" baseline="0" dirty="0" smtClean="0"/>
              <a:t> наполнения сервисов.</a:t>
            </a:r>
          </a:p>
          <a:p>
            <a:r>
              <a:rPr lang="ru-RU" dirty="0" smtClean="0"/>
              <a:t>Поле «</a:t>
            </a:r>
            <a:r>
              <a:rPr lang="ru-RU" dirty="0" err="1" smtClean="0"/>
              <a:t>Status</a:t>
            </a:r>
            <a:r>
              <a:rPr lang="ru-RU" dirty="0" smtClean="0"/>
              <a:t>» показывает, что идет на выход («</a:t>
            </a:r>
            <a:r>
              <a:rPr lang="ru-RU" dirty="0" err="1" smtClean="0"/>
              <a:t>Main</a:t>
            </a:r>
            <a:r>
              <a:rPr lang="ru-RU" dirty="0" smtClean="0"/>
              <a:t>», «</a:t>
            </a:r>
            <a:r>
              <a:rPr lang="ru-RU" dirty="0" err="1" smtClean="0"/>
              <a:t>Reserve</a:t>
            </a:r>
            <a:r>
              <a:rPr lang="ru-RU" dirty="0" smtClean="0"/>
              <a:t>» или </a:t>
            </a:r>
            <a:r>
              <a:rPr lang="ru-RU" dirty="0" err="1" smtClean="0"/>
              <a:t>ГОиЧС</a:t>
            </a:r>
            <a:r>
              <a:rPr lang="ru-RU" dirty="0" smtClean="0"/>
              <a:t>)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полях «</a:t>
            </a:r>
            <a:r>
              <a:rPr lang="ru-RU" dirty="0" err="1" smtClean="0"/>
              <a:t>Main</a:t>
            </a:r>
            <a:r>
              <a:rPr lang="ru-RU" dirty="0" smtClean="0"/>
              <a:t> </a:t>
            </a:r>
            <a:r>
              <a:rPr lang="ru-RU" dirty="0" err="1" smtClean="0"/>
              <a:t>time</a:t>
            </a:r>
            <a:r>
              <a:rPr lang="ru-RU" dirty="0" smtClean="0"/>
              <a:t>», </a:t>
            </a:r>
            <a:r>
              <a:rPr lang="ru-RU" dirty="0" smtClean="0"/>
              <a:t>«</a:t>
            </a:r>
            <a:r>
              <a:rPr lang="ru-RU" dirty="0" err="1" smtClean="0"/>
              <a:t>Reserve</a:t>
            </a:r>
            <a:r>
              <a:rPr lang="ru-RU" dirty="0" smtClean="0"/>
              <a:t> </a:t>
            </a:r>
            <a:r>
              <a:rPr lang="ru-RU" dirty="0" err="1" smtClean="0"/>
              <a:t>time</a:t>
            </a:r>
            <a:r>
              <a:rPr lang="ru-RU" dirty="0" smtClean="0"/>
              <a:t>» и «</a:t>
            </a:r>
            <a:r>
              <a:rPr lang="ru-RU" dirty="0" err="1" smtClean="0"/>
              <a:t>Gochs</a:t>
            </a:r>
            <a:r>
              <a:rPr lang="ru-RU" dirty="0" smtClean="0"/>
              <a:t> </a:t>
            </a:r>
            <a:r>
              <a:rPr lang="ru-RU" dirty="0" err="1" smtClean="0"/>
              <a:t>time</a:t>
            </a:r>
            <a:r>
              <a:rPr lang="ru-RU" dirty="0" smtClean="0"/>
              <a:t>» значение должно все время меняться (если эти сервисы</a:t>
            </a:r>
            <a:r>
              <a:rPr lang="ru-RU" baseline="0" dirty="0" smtClean="0"/>
              <a:t> настроены)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Наполненность очереди пакетов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олтображается</a:t>
            </a:r>
            <a:r>
              <a:rPr lang="ru-RU" baseline="0" dirty="0" smtClean="0"/>
              <a:t> в полях </a:t>
            </a:r>
            <a:r>
              <a:rPr lang="ru-RU" dirty="0" smtClean="0"/>
              <a:t>«</a:t>
            </a:r>
            <a:r>
              <a:rPr lang="ru-RU" dirty="0" err="1" smtClean="0"/>
              <a:t>Main</a:t>
            </a:r>
            <a:r>
              <a:rPr lang="ru-RU" dirty="0" smtClean="0"/>
              <a:t> </a:t>
            </a:r>
            <a:r>
              <a:rPr lang="ru-RU" dirty="0" err="1" smtClean="0"/>
              <a:t>fullness</a:t>
            </a:r>
            <a:r>
              <a:rPr lang="ru-RU" dirty="0" smtClean="0"/>
              <a:t> </a:t>
            </a:r>
            <a:r>
              <a:rPr lang="ru-RU" dirty="0" err="1" smtClean="0"/>
              <a:t>fifo</a:t>
            </a:r>
            <a:r>
              <a:rPr lang="ru-RU" dirty="0" smtClean="0"/>
              <a:t>», «</a:t>
            </a:r>
            <a:r>
              <a:rPr lang="ru-RU" dirty="0" err="1" smtClean="0"/>
              <a:t>Reserve</a:t>
            </a:r>
            <a:r>
              <a:rPr lang="ru-RU" dirty="0" smtClean="0"/>
              <a:t> </a:t>
            </a:r>
            <a:r>
              <a:rPr lang="ru-RU" dirty="0" err="1" smtClean="0"/>
              <a:t>fullness</a:t>
            </a:r>
            <a:r>
              <a:rPr lang="ru-RU" dirty="0" smtClean="0"/>
              <a:t> </a:t>
            </a:r>
            <a:r>
              <a:rPr lang="ru-RU" dirty="0" err="1" smtClean="0"/>
              <a:t>fifo</a:t>
            </a:r>
            <a:r>
              <a:rPr lang="ru-RU" dirty="0" smtClean="0"/>
              <a:t>» и «</a:t>
            </a:r>
            <a:r>
              <a:rPr lang="ru-RU" dirty="0" err="1" smtClean="0"/>
              <a:t>Gochs</a:t>
            </a:r>
            <a:r>
              <a:rPr lang="ru-RU" dirty="0" smtClean="0"/>
              <a:t> </a:t>
            </a:r>
            <a:r>
              <a:rPr lang="ru-RU" dirty="0" err="1" smtClean="0"/>
              <a:t>fullness</a:t>
            </a:r>
            <a:r>
              <a:rPr lang="ru-RU" dirty="0" smtClean="0"/>
              <a:t> </a:t>
            </a:r>
            <a:r>
              <a:rPr lang="ru-RU" dirty="0" err="1" smtClean="0"/>
              <a:t>fifo</a:t>
            </a:r>
            <a:r>
              <a:rPr lang="ru-RU" dirty="0" smtClean="0"/>
              <a:t>» соответственно для основной программы, резервной </a:t>
            </a:r>
            <a:r>
              <a:rPr lang="ru-RU" dirty="0" err="1" smtClean="0"/>
              <a:t>прогарммы</a:t>
            </a:r>
            <a:r>
              <a:rPr lang="ru-RU" dirty="0" smtClean="0"/>
              <a:t> и программы </a:t>
            </a:r>
            <a:r>
              <a:rPr lang="ru-RU" dirty="0" err="1" smtClean="0"/>
              <a:t>ГОиЧС</a:t>
            </a:r>
            <a:r>
              <a:rPr lang="ru-RU" dirty="0" smtClean="0"/>
              <a:t>.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Нормальная длина очереди – около секунды.</a:t>
            </a:r>
          </a:p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28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Далее нажать</a:t>
            </a:r>
            <a:r>
              <a:rPr lang="ru-RU" baseline="0" dirty="0" smtClean="0"/>
              <a:t> </a:t>
            </a:r>
            <a:r>
              <a:rPr lang="en-US" baseline="0" dirty="0" smtClean="0"/>
              <a:t>view</a:t>
            </a:r>
            <a:r>
              <a:rPr lang="ru-RU" baseline="0" dirty="0" smtClean="0"/>
              <a:t> для редактирования </a:t>
            </a:r>
            <a:r>
              <a:rPr lang="ru-RU" baseline="0" dirty="0" err="1" smtClean="0"/>
              <a:t>ремуксера</a:t>
            </a:r>
            <a:r>
              <a:rPr lang="ru-RU" baseline="0" dirty="0" smtClean="0"/>
              <a:t> (отмечена красным кружком)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8400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Если системное</a:t>
            </a:r>
            <a:r>
              <a:rPr lang="ru-RU" baseline="0" dirty="0" smtClean="0"/>
              <a:t> время «</a:t>
            </a:r>
            <a:r>
              <a:rPr lang="en-US" baseline="0" dirty="0" smtClean="0"/>
              <a:t>system time</a:t>
            </a:r>
            <a:r>
              <a:rPr lang="ru-RU" baseline="0" dirty="0" smtClean="0"/>
              <a:t>» не изменяется, то все совсем плохо (нужно </a:t>
            </a:r>
            <a:r>
              <a:rPr lang="ru-RU" baseline="0" dirty="0" err="1" smtClean="0"/>
              <a:t>рестартовать</a:t>
            </a:r>
            <a:r>
              <a:rPr lang="ru-RU" baseline="0" dirty="0" smtClean="0"/>
              <a:t> граф или </a:t>
            </a:r>
            <a:r>
              <a:rPr lang="ru-RU" baseline="0" dirty="0" err="1" smtClean="0"/>
              <a:t>рестартовать</a:t>
            </a:r>
            <a:r>
              <a:rPr lang="ru-RU" baseline="0" dirty="0" smtClean="0"/>
              <a:t> систему).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«</a:t>
            </a:r>
            <a:r>
              <a:rPr lang="en-US" baseline="0" dirty="0" smtClean="0"/>
              <a:t>Bit rate</a:t>
            </a:r>
            <a:r>
              <a:rPr lang="ru-RU" baseline="0" dirty="0" smtClean="0"/>
              <a:t>» вычисляется грубо (очень примерно).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5240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Аналогично добавляется второй вход, </a:t>
            </a:r>
            <a:r>
              <a:rPr lang="ru-RU" dirty="0" err="1" smtClean="0"/>
              <a:t>парсится</a:t>
            </a:r>
            <a:r>
              <a:rPr lang="ru-RU" baseline="0" dirty="0" smtClean="0"/>
              <a:t> через </a:t>
            </a:r>
            <a:r>
              <a:rPr lang="en-US" baseline="0" dirty="0" smtClean="0"/>
              <a:t>Start Stop </a:t>
            </a:r>
            <a:r>
              <a:rPr lang="ru-RU" baseline="0" dirty="0" smtClean="0"/>
              <a:t>и из него выбирается резервная программа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2189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После</a:t>
            </a:r>
            <a:r>
              <a:rPr lang="ru-RU" baseline="0" dirty="0" smtClean="0"/>
              <a:t> добавления всех программ нужно сохранить модель </a:t>
            </a:r>
            <a:r>
              <a:rPr lang="ru-RU" baseline="0" dirty="0" err="1" smtClean="0"/>
              <a:t>ремуксера</a:t>
            </a:r>
            <a:r>
              <a:rPr lang="ru-RU" baseline="0" dirty="0" smtClean="0"/>
              <a:t> и приступить к настройке выхода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2071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После</a:t>
            </a:r>
            <a:r>
              <a:rPr lang="ru-RU" baseline="0" dirty="0" smtClean="0"/>
              <a:t> добавления всех программ нужно сохранить модель </a:t>
            </a:r>
            <a:r>
              <a:rPr lang="ru-RU" baseline="0" dirty="0" err="1" smtClean="0"/>
              <a:t>ремуксера</a:t>
            </a:r>
            <a:r>
              <a:rPr lang="ru-RU" baseline="0" dirty="0" smtClean="0"/>
              <a:t> и приступить к настройке выхода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4655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Ремуксер</a:t>
            </a:r>
            <a:r>
              <a:rPr lang="ru-RU" dirty="0" smtClean="0"/>
              <a:t> работает на уровне </a:t>
            </a:r>
            <a:r>
              <a:rPr lang="en-US" dirty="0" smtClean="0"/>
              <a:t>TS</a:t>
            </a:r>
            <a:r>
              <a:rPr lang="ru-RU" dirty="0" smtClean="0"/>
              <a:t>-пакетов.</a:t>
            </a:r>
          </a:p>
          <a:p>
            <a:r>
              <a:rPr lang="ru-RU" dirty="0" smtClean="0"/>
              <a:t>Он</a:t>
            </a:r>
            <a:r>
              <a:rPr lang="ru-RU" baseline="0" dirty="0" smtClean="0"/>
              <a:t> разделяет входные пакеты по различным потокам и таблицам и записывает их в специализированные очереди пакетов.</a:t>
            </a:r>
          </a:p>
          <a:p>
            <a:r>
              <a:rPr lang="ru-RU" dirty="0" smtClean="0"/>
              <a:t>Выходной</a:t>
            </a:r>
            <a:r>
              <a:rPr lang="ru-RU" baseline="0" dirty="0" smtClean="0"/>
              <a:t> обработчик вычитывает из активных очередей пакеты и формирует выходной поток </a:t>
            </a:r>
            <a:r>
              <a:rPr lang="en-US" baseline="0" dirty="0" smtClean="0"/>
              <a:t>MPTS</a:t>
            </a:r>
            <a:r>
              <a:rPr lang="ru-RU" baseline="0" dirty="0" smtClean="0"/>
              <a:t>.</a:t>
            </a:r>
          </a:p>
          <a:p>
            <a:r>
              <a:rPr lang="ru-RU" baseline="0" dirty="0" err="1" smtClean="0"/>
              <a:t>Ремуксер</a:t>
            </a:r>
            <a:r>
              <a:rPr lang="ru-RU" baseline="0" dirty="0" smtClean="0"/>
              <a:t> выполняет синхронизацию часов </a:t>
            </a:r>
            <a:r>
              <a:rPr lang="en-US" baseline="0" dirty="0" smtClean="0"/>
              <a:t>PCR</a:t>
            </a:r>
            <a:r>
              <a:rPr lang="ru-RU" baseline="0" dirty="0" smtClean="0"/>
              <a:t> каждой входной программы к опорным часам, по которым он выдает выходной поток.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1197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556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0363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Будет</a:t>
            </a:r>
            <a:r>
              <a:rPr lang="ru-RU" baseline="0" dirty="0" smtClean="0"/>
              <a:t> обновлена стартовая страница с графами, где для каждого графа будет показываться количество текущих ошибок (колонка</a:t>
            </a:r>
            <a:r>
              <a:rPr lang="en-US" baseline="0" dirty="0" smtClean="0"/>
              <a:t> Alarm)</a:t>
            </a:r>
            <a:r>
              <a:rPr lang="ru-RU" baseline="0" dirty="0" smtClean="0"/>
              <a:t/>
            </a:r>
            <a:br>
              <a:rPr lang="ru-RU" baseline="0" dirty="0" smtClean="0"/>
            </a:br>
            <a:r>
              <a:rPr lang="ru-RU" baseline="0" dirty="0" smtClean="0"/>
              <a:t>Можно будет раскрыть список всех ошибок, как сейчас сделано для графа «</a:t>
            </a:r>
            <a:r>
              <a:rPr lang="en-US" baseline="0" dirty="0" smtClean="0"/>
              <a:t>test1</a:t>
            </a:r>
            <a:r>
              <a:rPr lang="ru-RU" baseline="0" dirty="0" smtClean="0"/>
              <a:t>» - видна одна ошибка – отсутствие данных на </a:t>
            </a:r>
            <a:r>
              <a:rPr lang="en-US" baseline="0" dirty="0" smtClean="0"/>
              <a:t>IP-</a:t>
            </a:r>
            <a:r>
              <a:rPr lang="ru-RU" baseline="0" dirty="0" smtClean="0"/>
              <a:t>входе.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7452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Также добавлена возможность экспорта и импорта графов</a:t>
            </a:r>
            <a:r>
              <a:rPr lang="ru-RU" baseline="0" dirty="0" smtClean="0"/>
              <a:t> (в текстовый </a:t>
            </a:r>
            <a:r>
              <a:rPr lang="en-US" baseline="0" dirty="0" smtClean="0"/>
              <a:t>JSON-</a:t>
            </a:r>
            <a:r>
              <a:rPr lang="ru-RU" baseline="0" dirty="0" smtClean="0"/>
              <a:t>файл)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014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странице</a:t>
            </a:r>
            <a:r>
              <a:rPr lang="ru-RU" baseline="0" dirty="0" smtClean="0"/>
              <a:t> с лицензиями </a:t>
            </a:r>
            <a:r>
              <a:rPr lang="ru-RU" dirty="0" smtClean="0"/>
              <a:t>добавлена возможность загрузки лицензий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42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Окно</a:t>
            </a:r>
            <a:r>
              <a:rPr lang="ru-RU" baseline="0" dirty="0" smtClean="0"/>
              <a:t> разделено на две части. Слева все входы, справа выход.</a:t>
            </a:r>
          </a:p>
          <a:p>
            <a:r>
              <a:rPr lang="ru-RU" dirty="0" smtClean="0"/>
              <a:t>Для входов (подчеркнуто</a:t>
            </a:r>
            <a:r>
              <a:rPr lang="ru-RU" baseline="0" dirty="0" smtClean="0"/>
              <a:t> зеленым) показывается краткое описание и текущий </a:t>
            </a:r>
            <a:r>
              <a:rPr lang="ru-RU" baseline="0" dirty="0" err="1" smtClean="0"/>
              <a:t>битрейт</a:t>
            </a:r>
            <a:r>
              <a:rPr lang="ru-RU" baseline="0" dirty="0" smtClean="0"/>
              <a:t>. </a:t>
            </a:r>
          </a:p>
          <a:p>
            <a:r>
              <a:rPr lang="ru-RU" baseline="0" dirty="0" smtClean="0"/>
              <a:t>У каждого входа справа </a:t>
            </a:r>
            <a:r>
              <a:rPr lang="ru-RU" baseline="0" dirty="0" smtClean="0"/>
              <a:t>иконка (синий кружок), чтобы удалить </a:t>
            </a:r>
            <a:r>
              <a:rPr lang="ru-RU" baseline="0" dirty="0" smtClean="0"/>
              <a:t>этот вход</a:t>
            </a:r>
            <a:r>
              <a:rPr lang="ru-RU" baseline="0" dirty="0" smtClean="0"/>
              <a:t>. </a:t>
            </a:r>
          </a:p>
          <a:p>
            <a:r>
              <a:rPr lang="ru-RU" baseline="0" dirty="0" smtClean="0"/>
              <a:t>Слева (красный кружок) раскрывается дерево настроек конкретного входа.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184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в </a:t>
            </a:r>
            <a:r>
              <a:rPr lang="ru-RU" dirty="0" err="1" smtClean="0"/>
              <a:t>ремуксер</a:t>
            </a:r>
            <a:r>
              <a:rPr lang="ru-RU" dirty="0" smtClean="0"/>
              <a:t> добавить</a:t>
            </a:r>
            <a:r>
              <a:rPr lang="ru-RU" baseline="0" dirty="0" smtClean="0"/>
              <a:t> вход нужно нажать кнопку </a:t>
            </a:r>
            <a:r>
              <a:rPr lang="en-US" baseline="0" dirty="0" smtClean="0"/>
              <a:t>Add</a:t>
            </a:r>
            <a:r>
              <a:rPr lang="ru-RU" baseline="0" dirty="0" smtClean="0"/>
              <a:t> (отмечена красным кружком).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08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окне настроек входа нужно выбрать тип,</a:t>
            </a:r>
            <a:r>
              <a:rPr lang="ru-RU" baseline="0" dirty="0" smtClean="0"/>
              <a:t> например, </a:t>
            </a:r>
            <a:r>
              <a:rPr lang="en-US" baseline="0" dirty="0" smtClean="0"/>
              <a:t>IP-</a:t>
            </a:r>
            <a:r>
              <a:rPr lang="ru-RU" baseline="0" dirty="0" smtClean="0"/>
              <a:t>вход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0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Задать все параметры входа и нажать </a:t>
            </a:r>
            <a:r>
              <a:rPr lang="en-US" dirty="0" smtClean="0"/>
              <a:t>Add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676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отображаются текущие настройки входа.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40BD-FBDB-4155-B0A6-5AA943CE93D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54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23"/>
            <a:ext cx="8229600" cy="71438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8229600" cy="30230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fld id="{3381480F-AC38-48CB-99C8-2C26618FFDFF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fld id="{F60C717D-9EDA-4785-9582-CC74A2E0B1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635001"/>
            <a:ext cx="82296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419225"/>
            <a:ext cx="82296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Форвард </a:t>
            </a:r>
            <a:r>
              <a:rPr lang="ru-RU" dirty="0" err="1" smtClean="0"/>
              <a:t>Ремуксер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2914650"/>
            <a:ext cx="9073008" cy="1817340"/>
          </a:xfrm>
        </p:spPr>
        <p:txBody>
          <a:bodyPr/>
          <a:lstStyle/>
          <a:p>
            <a:r>
              <a:rPr lang="ru-RU" dirty="0" err="1" smtClean="0"/>
              <a:t>СофтЛаб-НСК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Добавление входа</a:t>
            </a:r>
            <a:endParaRPr lang="ru-R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6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Добавление входа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77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smtClean="0"/>
              <a:t>входа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34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входа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89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входа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входа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15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3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65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49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8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Форвард </a:t>
            </a:r>
            <a:r>
              <a:rPr lang="ru-RU" dirty="0" err="1" smtClean="0"/>
              <a:t>Ремуксер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 smtClean="0"/>
              <a:t>Каждый граф </a:t>
            </a:r>
            <a:r>
              <a:rPr lang="ru-RU" sz="1800" dirty="0" err="1" smtClean="0"/>
              <a:t>ремуксера</a:t>
            </a:r>
            <a:r>
              <a:rPr lang="ru-RU" sz="1800" dirty="0" smtClean="0"/>
              <a:t> работает с одним логическим выходом</a:t>
            </a:r>
            <a:br>
              <a:rPr lang="ru-RU" sz="1800" dirty="0" smtClean="0"/>
            </a:br>
            <a:r>
              <a:rPr lang="ru-RU" sz="1800" dirty="0" smtClean="0"/>
              <a:t>(один выходной MPTS).</a:t>
            </a:r>
          </a:p>
          <a:p>
            <a:r>
              <a:rPr lang="ru-RU" sz="1800" dirty="0" smtClean="0"/>
              <a:t>Для графа строится общая модель выходного MPTS из входных MPTS/SPTS.</a:t>
            </a:r>
          </a:p>
          <a:p>
            <a:r>
              <a:rPr lang="ru-RU" sz="1800" dirty="0" smtClean="0"/>
              <a:t>Из входного потока может использоваться несколько программ (сервисов).</a:t>
            </a:r>
          </a:p>
          <a:p>
            <a:r>
              <a:rPr lang="ru-RU" sz="1800" dirty="0" smtClean="0"/>
              <a:t>Программа назначается на выход как «основная», «резервная» или «</a:t>
            </a:r>
            <a:r>
              <a:rPr lang="ru-RU" sz="1800" dirty="0" err="1" smtClean="0"/>
              <a:t>ГОиЧС</a:t>
            </a:r>
            <a:r>
              <a:rPr lang="ru-RU" sz="1800" dirty="0" smtClean="0"/>
              <a:t>».</a:t>
            </a:r>
          </a:p>
          <a:p>
            <a:r>
              <a:rPr lang="ru-RU" sz="1800" dirty="0" smtClean="0"/>
              <a:t>В каждой входной программе каждый поток можно включить</a:t>
            </a:r>
            <a:r>
              <a:rPr lang="en-US" sz="1800" dirty="0" smtClean="0"/>
              <a:t>/</a:t>
            </a:r>
            <a:r>
              <a:rPr lang="ru-RU" sz="1800" dirty="0" smtClean="0"/>
              <a:t>исключить из передачи в выходную программу. При этом в одну выходную программу можно вставить потоки из нескольких входных программ.</a:t>
            </a:r>
          </a:p>
          <a:p>
            <a:r>
              <a:rPr lang="ru-RU" sz="1800" dirty="0" smtClean="0"/>
              <a:t>Назначение физических входов</a:t>
            </a:r>
            <a:r>
              <a:rPr lang="en-US" sz="1800" dirty="0" smtClean="0"/>
              <a:t>/</a:t>
            </a:r>
            <a:r>
              <a:rPr lang="ru-RU" sz="1800" dirty="0" smtClean="0"/>
              <a:t>выходов удобнее делать дополнительными графами.</a:t>
            </a:r>
            <a:endParaRPr lang="ru-RU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83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40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3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24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сервиса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89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сервиса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52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сервиса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54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сервиса</a:t>
            </a:r>
            <a:endParaRPr lang="ru-R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47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сервиса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53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сервиса</a:t>
            </a:r>
            <a:endParaRPr lang="ru-R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7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Обработка </a:t>
            </a:r>
            <a:r>
              <a:rPr lang="en-US" dirty="0" smtClean="0"/>
              <a:t>TS</a:t>
            </a:r>
            <a:r>
              <a:rPr lang="ru-RU" dirty="0" smtClean="0"/>
              <a:t>-пакетов</a:t>
            </a:r>
            <a:endParaRPr lang="ru-RU" dirty="0"/>
          </a:p>
        </p:txBody>
      </p:sp>
      <p:pic>
        <p:nvPicPr>
          <p:cNvPr id="6" name="Содержимое 5" descr="ForwardRemuxe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96872" y="1860487"/>
            <a:ext cx="5950256" cy="2444876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сервиса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95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сервиса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47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сервиса</a:t>
            </a:r>
            <a:endParaRPr lang="ru-R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8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Настройки </a:t>
            </a:r>
            <a:r>
              <a:rPr lang="ru-RU" dirty="0" err="1" smtClean="0"/>
              <a:t>ремуксера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2851" y="1571625"/>
            <a:ext cx="453829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5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Настройки </a:t>
            </a:r>
            <a:r>
              <a:rPr lang="ru-RU" dirty="0" err="1" smtClean="0"/>
              <a:t>ремуксера</a:t>
            </a:r>
            <a:endParaRPr lang="ru-R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2851" y="1571625"/>
            <a:ext cx="453829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71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26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77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83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Форвард </a:t>
            </a:r>
            <a:r>
              <a:rPr lang="ru-RU" dirty="0" err="1" smtClean="0"/>
              <a:t>Ремуксер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2914650"/>
            <a:ext cx="9073008" cy="1817340"/>
          </a:xfrm>
        </p:spPr>
        <p:txBody>
          <a:bodyPr/>
          <a:lstStyle/>
          <a:p>
            <a:r>
              <a:rPr lang="ru-RU" dirty="0" smtClean="0"/>
              <a:t>Мониторинг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752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состояния</a:t>
            </a:r>
            <a:endParaRPr lang="ru-R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2851" y="1571625"/>
            <a:ext cx="453829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5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Форвард </a:t>
            </a:r>
            <a:r>
              <a:rPr lang="ru-RU" dirty="0" err="1" smtClean="0"/>
              <a:t>Ремуксер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2914650"/>
            <a:ext cx="9073008" cy="1817340"/>
          </a:xfrm>
        </p:spPr>
        <p:txBody>
          <a:bodyPr/>
          <a:lstStyle/>
          <a:p>
            <a:r>
              <a:rPr lang="ru-RU" dirty="0" smtClean="0"/>
              <a:t>Настройки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492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состояния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2851" y="1571625"/>
            <a:ext cx="453829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21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состояния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2851" y="1571625"/>
            <a:ext cx="453829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34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состояния</a:t>
            </a:r>
            <a:endParaRPr lang="ru-R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2851" y="1571625"/>
            <a:ext cx="453829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92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состояния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2851" y="1571625"/>
            <a:ext cx="453829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59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КОНЕЦ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347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0006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52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Добавление входа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743" y="1571625"/>
            <a:ext cx="5856514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34466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Добавление входа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685" y="1571625"/>
            <a:ext cx="4820629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516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входа (статистика)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489" y="1571625"/>
            <a:ext cx="4153021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51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Форврад</a:t>
            </a:r>
            <a:r>
              <a:rPr lang="ru-RU" dirty="0" smtClean="0"/>
              <a:t> </a:t>
            </a:r>
            <a:r>
              <a:rPr lang="ru-RU" dirty="0" err="1" smtClean="0"/>
              <a:t>ремуксер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3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входа (статистика)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3939902"/>
            <a:ext cx="8229600" cy="654721"/>
          </a:xfrm>
        </p:spPr>
        <p:txBody>
          <a:bodyPr/>
          <a:lstStyle/>
          <a:p>
            <a:pPr algn="ctr">
              <a:buNone/>
            </a:pPr>
            <a:r>
              <a:rPr lang="ru-RU" sz="1800" dirty="0" smtClean="0"/>
              <a:t>Счетчик «</a:t>
            </a:r>
            <a:r>
              <a:rPr lang="en-US" sz="1800" dirty="0" smtClean="0"/>
              <a:t>Data counter</a:t>
            </a:r>
            <a:r>
              <a:rPr lang="ru-RU" sz="1800" dirty="0" smtClean="0"/>
              <a:t>» регулярно увеличивается</a:t>
            </a:r>
            <a:endParaRPr lang="ru-R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91630"/>
            <a:ext cx="5937555" cy="24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716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Использование входа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1800" dirty="0" smtClean="0"/>
              <a:t>Сначала нужно стартовать граф, чтобы вход получил данные и узнал про все потоки (все программы и потоки уже должны быть на входе).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 smtClean="0"/>
              <a:t>Потом нужно вернуться в </a:t>
            </a:r>
            <a:r>
              <a:rPr lang="ru-RU" sz="1800" dirty="0" err="1" smtClean="0"/>
              <a:t>редактрование</a:t>
            </a:r>
            <a:r>
              <a:rPr lang="ru-RU" sz="1800" dirty="0" smtClean="0"/>
              <a:t> графа, чтобы назначить программы из входа на выход </a:t>
            </a:r>
            <a:r>
              <a:rPr lang="ru-RU" sz="1800" dirty="0" err="1" smtClean="0"/>
              <a:t>ремуксера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899712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Старт графа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4011910"/>
            <a:ext cx="8229600" cy="720080"/>
          </a:xfrm>
        </p:spPr>
        <p:txBody>
          <a:bodyPr/>
          <a:lstStyle/>
          <a:p>
            <a:pPr>
              <a:buNone/>
            </a:pPr>
            <a:r>
              <a:rPr lang="ru-RU" sz="1800" dirty="0" smtClean="0"/>
              <a:t>Нажать «</a:t>
            </a:r>
            <a:r>
              <a:rPr lang="en-US" sz="1800" dirty="0" smtClean="0"/>
              <a:t>Graphs</a:t>
            </a:r>
            <a:r>
              <a:rPr lang="ru-RU" sz="1800" dirty="0" smtClean="0"/>
              <a:t>», затем «</a:t>
            </a:r>
            <a:r>
              <a:rPr lang="en-US" sz="1800" dirty="0" smtClean="0"/>
              <a:t>Start</a:t>
            </a:r>
            <a:r>
              <a:rPr lang="ru-RU" sz="1800" dirty="0" smtClean="0"/>
              <a:t>» и подождать несколько секунд</a:t>
            </a:r>
          </a:p>
          <a:p>
            <a:pPr>
              <a:buNone/>
            </a:pPr>
            <a:r>
              <a:rPr lang="ru-RU" sz="1800" dirty="0" smtClean="0"/>
              <a:t>Нажать «</a:t>
            </a:r>
            <a:r>
              <a:rPr lang="en-US" sz="1800" dirty="0" smtClean="0"/>
              <a:t>Stop</a:t>
            </a:r>
            <a:r>
              <a:rPr lang="ru-RU" sz="1800" dirty="0" smtClean="0"/>
              <a:t>», затем «</a:t>
            </a:r>
            <a:r>
              <a:rPr lang="en-US" sz="1800" dirty="0" smtClean="0"/>
              <a:t>Show</a:t>
            </a:r>
            <a:r>
              <a:rPr lang="ru-RU" sz="1800" dirty="0" smtClean="0"/>
              <a:t>»</a:t>
            </a:r>
            <a:endParaRPr lang="ru-RU" sz="1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223" y="1635646"/>
            <a:ext cx="5937555" cy="235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20047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Назначение программ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3250704" cy="30230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Нажать «</a:t>
            </a:r>
            <a:r>
              <a:rPr lang="en-US" sz="1800" dirty="0" smtClean="0"/>
              <a:t>PAT</a:t>
            </a:r>
            <a:r>
              <a:rPr lang="ru-RU" sz="1800" dirty="0" smtClean="0"/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Выбрать нужную программу (сервис)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Добавить ее на выход как «Основная»</a:t>
            </a:r>
            <a:endParaRPr lang="ru-RU" sz="18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635646"/>
            <a:ext cx="4032448" cy="293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36943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Назначение программ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4042792" cy="30230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Можно изменить </a:t>
            </a:r>
            <a:r>
              <a:rPr lang="en-US" sz="1800" dirty="0" smtClean="0"/>
              <a:t>PID</a:t>
            </a:r>
            <a:r>
              <a:rPr lang="ru-RU" sz="1800" dirty="0" smtClean="0"/>
              <a:t> для </a:t>
            </a:r>
            <a:r>
              <a:rPr lang="en-US" sz="1800" dirty="0" smtClean="0"/>
              <a:t>PMT</a:t>
            </a:r>
            <a:r>
              <a:rPr lang="ru-RU" sz="1800" dirty="0" smtClean="0"/>
              <a:t> и для любого из потоков программы.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Можно исключить из передачи любой из потоков.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Галочка «</a:t>
            </a:r>
            <a:r>
              <a:rPr lang="en-US" sz="1800" dirty="0" smtClean="0"/>
              <a:t>Auto to reserve</a:t>
            </a:r>
            <a:r>
              <a:rPr lang="ru-RU" sz="1800" dirty="0" smtClean="0"/>
              <a:t>» включает автоматическое переключение на резервный поток при потере данных с основного входа.</a:t>
            </a:r>
            <a:endParaRPr lang="ru-RU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2770" y="1707654"/>
            <a:ext cx="3405614" cy="286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4846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Выходная программа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3826768" cy="30230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Открыть таблицу «</a:t>
            </a:r>
            <a:r>
              <a:rPr lang="en-US" sz="1800" dirty="0" smtClean="0"/>
              <a:t>PAT</a:t>
            </a:r>
            <a:r>
              <a:rPr lang="ru-RU" sz="1800" dirty="0" smtClean="0"/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Открыть «</a:t>
            </a:r>
            <a:r>
              <a:rPr lang="en-US" sz="1800" dirty="0" smtClean="0"/>
              <a:t>Streams</a:t>
            </a:r>
            <a:r>
              <a:rPr lang="ru-RU" sz="1800" dirty="0" smtClean="0"/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Убедиться, что все </a:t>
            </a:r>
            <a:r>
              <a:rPr lang="en-US" sz="1800" dirty="0" smtClean="0"/>
              <a:t>PID</a:t>
            </a:r>
            <a:r>
              <a:rPr lang="ru-RU" sz="1800" dirty="0" smtClean="0"/>
              <a:t>-</a:t>
            </a:r>
            <a:r>
              <a:rPr lang="ru-RU" sz="1800" dirty="0" err="1" smtClean="0"/>
              <a:t>ы</a:t>
            </a:r>
            <a:r>
              <a:rPr lang="ru-RU" sz="1800" dirty="0" smtClean="0"/>
              <a:t> заданны корректно</a:t>
            </a:r>
          </a:p>
          <a:p>
            <a:pPr marL="342900" indent="-342900">
              <a:buFont typeface="+mj-lt"/>
              <a:buAutoNum type="arabicPeriod"/>
            </a:pPr>
            <a:endParaRPr lang="ru-RU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ОБЯЗАТЕЛЬНО нажать «</a:t>
            </a:r>
            <a:r>
              <a:rPr lang="en-US" sz="1800" dirty="0" smtClean="0"/>
              <a:t>Save</a:t>
            </a:r>
            <a:r>
              <a:rPr lang="ru-RU" sz="1800" dirty="0" smtClean="0"/>
              <a:t>»</a:t>
            </a:r>
            <a:br>
              <a:rPr lang="ru-RU" sz="1800" dirty="0" smtClean="0"/>
            </a:br>
            <a:r>
              <a:rPr lang="ru-RU" sz="1800" dirty="0" smtClean="0"/>
              <a:t>чтобы сохранить сделанные изменения модели </a:t>
            </a:r>
            <a:r>
              <a:rPr lang="ru-RU" sz="1800" dirty="0" err="1" smtClean="0"/>
              <a:t>ремуксера</a:t>
            </a:r>
            <a:endParaRPr lang="ru-RU" sz="18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635646"/>
            <a:ext cx="363932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0992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Добавление резерва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4733" y="1571625"/>
            <a:ext cx="481453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09035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Добавление резерва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4042792" cy="30230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Нужно обязательно указать «</a:t>
            </a:r>
            <a:r>
              <a:rPr lang="en-US" sz="1800" dirty="0" smtClean="0"/>
              <a:t>Program number</a:t>
            </a:r>
            <a:r>
              <a:rPr lang="ru-RU" sz="1800" dirty="0" smtClean="0"/>
              <a:t>» как в основной программе.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Нужно обязательно изменить </a:t>
            </a:r>
            <a:br>
              <a:rPr lang="ru-RU" sz="1800" dirty="0" smtClean="0"/>
            </a:br>
            <a:r>
              <a:rPr lang="en-US" sz="1800" dirty="0" smtClean="0"/>
              <a:t>PID</a:t>
            </a:r>
            <a:r>
              <a:rPr lang="ru-RU" sz="1800" dirty="0" smtClean="0"/>
              <a:t> для всех потоков как задано </a:t>
            </a:r>
            <a:br>
              <a:rPr lang="ru-RU" sz="1800" dirty="0" smtClean="0"/>
            </a:br>
            <a:r>
              <a:rPr lang="ru-RU" sz="1800" dirty="0" smtClean="0"/>
              <a:t>в основной программе.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Лишние потоки нужно исключить из передачи.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Нажать «</a:t>
            </a:r>
            <a:r>
              <a:rPr lang="en-US" sz="1800" dirty="0" smtClean="0"/>
              <a:t>Apply</a:t>
            </a:r>
            <a:r>
              <a:rPr lang="ru-RU" sz="1800" dirty="0" smtClean="0"/>
              <a:t>»</a:t>
            </a:r>
            <a:br>
              <a:rPr lang="ru-RU" sz="1800" dirty="0" smtClean="0"/>
            </a:br>
            <a:r>
              <a:rPr lang="ru-RU" sz="1800" dirty="0" smtClean="0"/>
              <a:t>и не забыть нажать «</a:t>
            </a:r>
            <a:r>
              <a:rPr lang="en-US" sz="1800" dirty="0" smtClean="0"/>
              <a:t>Save</a:t>
            </a:r>
            <a:r>
              <a:rPr lang="ru-RU" sz="1800" dirty="0" smtClean="0"/>
              <a:t>»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696566"/>
            <a:ext cx="3562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306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Выходная программа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2452" y="1571625"/>
            <a:ext cx="3819096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25581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Настройка </a:t>
            </a:r>
            <a:r>
              <a:rPr lang="en-US" dirty="0" smtClean="0"/>
              <a:t>IP-</a:t>
            </a:r>
            <a:r>
              <a:rPr lang="ru-RU" dirty="0" smtClean="0"/>
              <a:t>выхода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4042792" cy="30230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Нажать «</a:t>
            </a:r>
            <a:r>
              <a:rPr lang="en-US" sz="1800" dirty="0" smtClean="0"/>
              <a:t>Add output</a:t>
            </a:r>
            <a:r>
              <a:rPr lang="ru-RU" sz="1800" dirty="0" smtClean="0"/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Выбрать тип устройства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«</a:t>
            </a:r>
            <a:r>
              <a:rPr lang="en-US" sz="1800" dirty="0" smtClean="0"/>
              <a:t>SL Network Renderer (Raw)</a:t>
            </a:r>
            <a:r>
              <a:rPr lang="ru-RU" sz="1800" dirty="0" smtClean="0"/>
              <a:t>»</a:t>
            </a: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Задать все параметры выхода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Нажать «</a:t>
            </a:r>
            <a:r>
              <a:rPr lang="en-US" sz="1800" dirty="0" smtClean="0"/>
              <a:t>Add</a:t>
            </a:r>
            <a:r>
              <a:rPr lang="ru-RU" sz="1800" dirty="0" smtClean="0"/>
              <a:t>»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51670"/>
            <a:ext cx="3918786" cy="239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94446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графа </a:t>
            </a:r>
            <a:r>
              <a:rPr lang="ru-RU" dirty="0" err="1" smtClean="0"/>
              <a:t>ремуксера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Настройка </a:t>
            </a:r>
            <a:r>
              <a:rPr lang="en-US" dirty="0" smtClean="0"/>
              <a:t>IP-</a:t>
            </a:r>
            <a:r>
              <a:rPr lang="ru-RU" dirty="0" smtClean="0"/>
              <a:t>выхода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4042792" cy="30230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Нажать «</a:t>
            </a:r>
            <a:r>
              <a:rPr lang="en-US" sz="1800" dirty="0" smtClean="0"/>
              <a:t>Add output</a:t>
            </a:r>
            <a:r>
              <a:rPr lang="ru-RU" sz="1800" dirty="0" smtClean="0"/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Выбрать тип устройства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«</a:t>
            </a:r>
            <a:r>
              <a:rPr lang="en-US" sz="1800" dirty="0" smtClean="0"/>
              <a:t>SL ASI Renderer (Raw)</a:t>
            </a:r>
            <a:r>
              <a:rPr lang="ru-RU" sz="1800" dirty="0" smtClean="0"/>
              <a:t>»</a:t>
            </a: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Выбрать устройство</a:t>
            </a: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Нажать «</a:t>
            </a:r>
            <a:r>
              <a:rPr lang="en-US" sz="1800" dirty="0" smtClean="0"/>
              <a:t>Add</a:t>
            </a:r>
            <a:r>
              <a:rPr lang="ru-RU" sz="1800" dirty="0" smtClean="0"/>
              <a:t>»</a:t>
            </a:r>
          </a:p>
          <a:p>
            <a:pPr marL="342900" indent="-342900">
              <a:buFont typeface="+mj-lt"/>
              <a:buAutoNum type="arabicPeriod"/>
            </a:pPr>
            <a:endParaRPr lang="ru-RU" sz="1800" dirty="0" smtClean="0"/>
          </a:p>
          <a:p>
            <a:pPr marL="342900" indent="-342900">
              <a:buNone/>
            </a:pPr>
            <a:r>
              <a:rPr lang="ru-RU" sz="1800" dirty="0" smtClean="0"/>
              <a:t>	</a:t>
            </a:r>
            <a:r>
              <a:rPr lang="ru-RU" sz="1800" i="1" dirty="0" smtClean="0"/>
              <a:t>Остальные закладки </a:t>
            </a:r>
            <a:br>
              <a:rPr lang="ru-RU" sz="1800" i="1" dirty="0" smtClean="0"/>
            </a:br>
            <a:r>
              <a:rPr lang="ru-RU" sz="1800" i="1" dirty="0" smtClean="0"/>
              <a:t>не используются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1851669"/>
            <a:ext cx="3918585" cy="257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75342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Форвард </a:t>
            </a:r>
            <a:r>
              <a:rPr lang="ru-RU" dirty="0" err="1" smtClean="0"/>
              <a:t>Ремуксер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2914650"/>
            <a:ext cx="9073008" cy="1817340"/>
          </a:xfrm>
        </p:spPr>
        <p:txBody>
          <a:bodyPr/>
          <a:lstStyle/>
          <a:p>
            <a:r>
              <a:rPr lang="ru-RU" dirty="0" smtClean="0"/>
              <a:t>Анализ состояния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3926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Старт </a:t>
            </a:r>
            <a:r>
              <a:rPr lang="ru-RU" dirty="0" err="1" smtClean="0"/>
              <a:t>ремуксера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795886"/>
            <a:ext cx="8229600" cy="798737"/>
          </a:xfrm>
        </p:spPr>
        <p:txBody>
          <a:bodyPr/>
          <a:lstStyle/>
          <a:p>
            <a:r>
              <a:rPr lang="ru-RU" sz="1800" dirty="0" smtClean="0"/>
              <a:t>Перейти в список графов</a:t>
            </a:r>
          </a:p>
          <a:p>
            <a:r>
              <a:rPr lang="ru-RU" sz="1800" dirty="0" smtClean="0"/>
              <a:t>Нажать «</a:t>
            </a:r>
            <a:r>
              <a:rPr lang="en-US" sz="1800" dirty="0" smtClean="0"/>
              <a:t>Start</a:t>
            </a:r>
            <a:r>
              <a:rPr lang="ru-RU" sz="1800" dirty="0" smtClean="0"/>
              <a:t>»</a:t>
            </a:r>
            <a:r>
              <a:rPr lang="en-US" sz="1800" dirty="0" smtClean="0"/>
              <a:t> </a:t>
            </a:r>
            <a:r>
              <a:rPr lang="ru-RU" sz="1800" dirty="0" smtClean="0"/>
              <a:t>и убедиться, что граф перешел в состояние «</a:t>
            </a:r>
            <a:r>
              <a:rPr lang="en-US" sz="1800" dirty="0" smtClean="0"/>
              <a:t>Running</a:t>
            </a:r>
            <a:r>
              <a:rPr lang="ru-RU" sz="1800" dirty="0" smtClean="0"/>
              <a:t>»</a:t>
            </a:r>
            <a:endParaRPr lang="ru-RU" sz="18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223" y="1491630"/>
            <a:ext cx="5937555" cy="227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531075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Обработка </a:t>
            </a:r>
            <a:r>
              <a:rPr lang="en-US" dirty="0" smtClean="0"/>
              <a:t>TS</a:t>
            </a:r>
            <a:r>
              <a:rPr lang="ru-RU" dirty="0" smtClean="0"/>
              <a:t>-пакетов</a:t>
            </a:r>
            <a:endParaRPr lang="ru-RU" dirty="0"/>
          </a:p>
        </p:txBody>
      </p:sp>
      <p:pic>
        <p:nvPicPr>
          <p:cNvPr id="6" name="Содержимое 5" descr="ForwardRemuxe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96872" y="1860487"/>
            <a:ext cx="5950256" cy="2444876"/>
          </a:xfrm>
        </p:spPr>
      </p:pic>
    </p:spTree>
    <p:extLst>
      <p:ext uri="{BB962C8B-B14F-4D97-AF65-F5344CB8AC3E}">
        <p14:creationId xmlns:p14="http://schemas.microsoft.com/office/powerpoint/2010/main" val="3081463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</a:t>
            </a:r>
            <a:r>
              <a:rPr lang="ru-RU" dirty="0" err="1" smtClean="0"/>
              <a:t>ремуксера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4762872" cy="30230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Нажать «</a:t>
            </a:r>
            <a:r>
              <a:rPr lang="en-US" sz="1800" dirty="0" smtClean="0"/>
              <a:t>Statistics</a:t>
            </a:r>
            <a:r>
              <a:rPr lang="ru-RU" sz="1800" dirty="0" smtClean="0"/>
              <a:t>»</a:t>
            </a:r>
            <a:r>
              <a:rPr lang="en-US" sz="1800" dirty="0" smtClean="0"/>
              <a:t> </a:t>
            </a:r>
            <a:r>
              <a:rPr lang="ru-RU" sz="1800" dirty="0" smtClean="0"/>
              <a:t>в описании модели </a:t>
            </a:r>
            <a:r>
              <a:rPr lang="ru-RU" sz="1800" dirty="0" err="1" smtClean="0"/>
              <a:t>ремуксера</a:t>
            </a:r>
            <a:r>
              <a:rPr lang="ru-RU" sz="1800" dirty="0" smtClean="0"/>
              <a:t> (кнопка справа)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Поле «</a:t>
            </a:r>
            <a:r>
              <a:rPr lang="en-US" sz="1800" dirty="0" smtClean="0"/>
              <a:t>Status</a:t>
            </a:r>
            <a:r>
              <a:rPr lang="ru-RU" sz="1800" dirty="0" smtClean="0"/>
              <a:t>» показывает, что идет на выход («</a:t>
            </a:r>
            <a:r>
              <a:rPr lang="en-US" sz="1800" dirty="0" smtClean="0"/>
              <a:t>Main</a:t>
            </a:r>
            <a:r>
              <a:rPr lang="ru-RU" sz="1800" dirty="0" smtClean="0"/>
              <a:t>» или «</a:t>
            </a:r>
            <a:r>
              <a:rPr lang="en-US" sz="1800" dirty="0" smtClean="0"/>
              <a:t>Reserve</a:t>
            </a:r>
            <a:r>
              <a:rPr lang="ru-RU" sz="1800" dirty="0" smtClean="0"/>
              <a:t>»)</a:t>
            </a: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 поле «</a:t>
            </a:r>
            <a:r>
              <a:rPr lang="en-US" sz="1800" dirty="0" smtClean="0"/>
              <a:t>Main time</a:t>
            </a:r>
            <a:r>
              <a:rPr lang="ru-RU" sz="1800" dirty="0" smtClean="0"/>
              <a:t>» значение должно все время меняться</a:t>
            </a: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 поле «</a:t>
            </a:r>
            <a:r>
              <a:rPr lang="en-US" sz="1800" dirty="0" smtClean="0"/>
              <a:t>Reserve time</a:t>
            </a:r>
            <a:r>
              <a:rPr lang="ru-RU" sz="1800" dirty="0" smtClean="0"/>
              <a:t>» значение должно все время меняться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 поле «</a:t>
            </a:r>
            <a:r>
              <a:rPr lang="en-US" sz="1800" dirty="0" err="1" smtClean="0"/>
              <a:t>Gochs</a:t>
            </a:r>
            <a:r>
              <a:rPr lang="en-US" sz="1800" dirty="0" smtClean="0"/>
              <a:t> time</a:t>
            </a:r>
            <a:r>
              <a:rPr lang="ru-RU" sz="1800" dirty="0" smtClean="0"/>
              <a:t>» значение должно все время меняться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565219"/>
            <a:ext cx="3106897" cy="302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47565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</a:t>
            </a:r>
            <a:r>
              <a:rPr lang="ru-RU" dirty="0" err="1" smtClean="0"/>
              <a:t>ремуксера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4762872" cy="30230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 поле «</a:t>
            </a:r>
            <a:r>
              <a:rPr lang="en-US" sz="1800" dirty="0" smtClean="0"/>
              <a:t>Main fullness </a:t>
            </a:r>
            <a:r>
              <a:rPr lang="en-US" sz="1800" dirty="0" err="1" smtClean="0"/>
              <a:t>fifo</a:t>
            </a:r>
            <a:r>
              <a:rPr lang="ru-RU" sz="1800" dirty="0" smtClean="0"/>
              <a:t>» показывается наполненность очереди пакетов </a:t>
            </a:r>
            <a:br>
              <a:rPr lang="ru-RU" sz="1800" dirty="0" smtClean="0"/>
            </a:br>
            <a:r>
              <a:rPr lang="ru-RU" sz="1800" dirty="0" smtClean="0"/>
              <a:t>основной программы</a:t>
            </a: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 поле «</a:t>
            </a:r>
            <a:r>
              <a:rPr lang="en-US" sz="1800" dirty="0" smtClean="0"/>
              <a:t>Reserve fullness </a:t>
            </a:r>
            <a:r>
              <a:rPr lang="en-US" sz="1800" dirty="0" err="1" smtClean="0"/>
              <a:t>fifo</a:t>
            </a:r>
            <a:r>
              <a:rPr lang="ru-RU" sz="1800" dirty="0" smtClean="0"/>
              <a:t>» показывается наполненность очереди пакетов </a:t>
            </a:r>
            <a:br>
              <a:rPr lang="ru-RU" sz="1800" dirty="0" smtClean="0"/>
            </a:br>
            <a:r>
              <a:rPr lang="ru-RU" sz="1800" dirty="0" smtClean="0"/>
              <a:t>резервной программы</a:t>
            </a: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 поле «</a:t>
            </a:r>
            <a:r>
              <a:rPr lang="en-US" sz="1800" dirty="0" err="1" smtClean="0"/>
              <a:t>Gochs</a:t>
            </a:r>
            <a:r>
              <a:rPr lang="en-US" sz="1800" dirty="0" smtClean="0"/>
              <a:t> fullness </a:t>
            </a:r>
            <a:r>
              <a:rPr lang="en-US" sz="1800" dirty="0" err="1" smtClean="0"/>
              <a:t>fifo</a:t>
            </a:r>
            <a:r>
              <a:rPr lang="ru-RU" sz="1800" dirty="0" smtClean="0"/>
              <a:t>» показывается наполненность очереди пакетов </a:t>
            </a:r>
            <a:br>
              <a:rPr lang="ru-RU" sz="1800" dirty="0" smtClean="0"/>
            </a:br>
            <a:r>
              <a:rPr lang="ru-RU" sz="1800" dirty="0" smtClean="0"/>
              <a:t>программы </a:t>
            </a:r>
            <a:r>
              <a:rPr lang="ru-RU" sz="1800" dirty="0" err="1" smtClean="0"/>
              <a:t>ГОиЧС</a:t>
            </a: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Нормальная длина очереди - секунда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563638"/>
            <a:ext cx="3106897" cy="302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10766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выхода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4330824" cy="30230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Нажать «</a:t>
            </a:r>
            <a:r>
              <a:rPr lang="en-US" sz="1800" dirty="0" smtClean="0"/>
              <a:t>Statistics</a:t>
            </a:r>
            <a:r>
              <a:rPr lang="ru-RU" sz="1800" dirty="0" smtClean="0"/>
              <a:t>»</a:t>
            </a:r>
            <a:r>
              <a:rPr lang="en-US" sz="1800" dirty="0" smtClean="0"/>
              <a:t> </a:t>
            </a:r>
            <a:r>
              <a:rPr lang="ru-RU" sz="1800" dirty="0" smtClean="0"/>
              <a:t>у выходного устройства (справа снизу)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Поле «</a:t>
            </a:r>
            <a:r>
              <a:rPr lang="en-US" sz="1800" dirty="0" smtClean="0"/>
              <a:t>Fullness </a:t>
            </a:r>
            <a:r>
              <a:rPr lang="en-US" sz="1800" dirty="0" err="1" smtClean="0"/>
              <a:t>fifo</a:t>
            </a:r>
            <a:r>
              <a:rPr lang="ru-RU" sz="1800" dirty="0" smtClean="0"/>
              <a:t>» должно быть порядка одной секунды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Счетчик «</a:t>
            </a:r>
            <a:r>
              <a:rPr lang="en-US" sz="1800" dirty="0" smtClean="0"/>
              <a:t>Reset</a:t>
            </a:r>
            <a:r>
              <a:rPr lang="ru-RU" sz="1800" dirty="0" smtClean="0"/>
              <a:t>» не долен изменяться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923678"/>
            <a:ext cx="3728277" cy="257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12638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входа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4330824" cy="30230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Выбрать «</a:t>
            </a:r>
            <a:r>
              <a:rPr lang="en-US" sz="1800" dirty="0" smtClean="0"/>
              <a:t>Statistics</a:t>
            </a:r>
            <a:r>
              <a:rPr lang="ru-RU" sz="1800" dirty="0" smtClean="0"/>
              <a:t>»</a:t>
            </a:r>
            <a:r>
              <a:rPr lang="en-US" sz="1800" dirty="0" smtClean="0"/>
              <a:t> </a:t>
            </a:r>
            <a:r>
              <a:rPr lang="ru-RU" sz="1800" dirty="0" smtClean="0"/>
              <a:t>у нужного входного устройства (слева сверху)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1" y="1707654"/>
            <a:ext cx="4101104" cy="282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72418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входа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8"/>
            <a:ext cx="4330824" cy="30230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Выбрать «</a:t>
            </a:r>
            <a:r>
              <a:rPr lang="en-US" sz="1800" dirty="0" smtClean="0"/>
              <a:t>Statistics</a:t>
            </a:r>
            <a:r>
              <a:rPr lang="ru-RU" sz="1800" dirty="0" smtClean="0"/>
              <a:t>»</a:t>
            </a:r>
            <a:r>
              <a:rPr lang="en-US" sz="1800" dirty="0" smtClean="0"/>
              <a:t> </a:t>
            </a:r>
            <a:r>
              <a:rPr lang="ru-RU" sz="1800" dirty="0" smtClean="0"/>
              <a:t>у нужного входного устройства (слева сверху)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Поле «</a:t>
            </a:r>
            <a:r>
              <a:rPr lang="en-US" sz="1800" dirty="0" smtClean="0"/>
              <a:t>Data counter</a:t>
            </a:r>
            <a:r>
              <a:rPr lang="ru-RU" sz="1800" dirty="0" smtClean="0"/>
              <a:t>» должно постоянно увеличиваться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1" y="1707654"/>
            <a:ext cx="4101104" cy="282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62171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Форвард </a:t>
            </a:r>
            <a:r>
              <a:rPr lang="ru-RU" dirty="0" err="1" smtClean="0"/>
              <a:t>Ремуксер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2914650"/>
            <a:ext cx="9073008" cy="1817340"/>
          </a:xfrm>
        </p:spPr>
        <p:txBody>
          <a:bodyPr/>
          <a:lstStyle/>
          <a:p>
            <a:r>
              <a:rPr lang="ru-RU" dirty="0" smtClean="0"/>
              <a:t>Новый интерфейс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654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Настройки </a:t>
            </a:r>
            <a:r>
              <a:rPr lang="ru-RU" dirty="0" err="1" smtClean="0"/>
              <a:t>ремуксера</a:t>
            </a:r>
            <a:endParaRPr lang="ru-R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236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состояния</a:t>
            </a:r>
            <a:endParaRPr lang="ru-RU" dirty="0"/>
          </a:p>
        </p:txBody>
      </p:sp>
      <p:pic>
        <p:nvPicPr>
          <p:cNvPr id="6146" name="Picture 2" descr="T:\For_Egor\_TMP\Снимок экрана от 2024-01-30 12-41-4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419622"/>
            <a:ext cx="5321300" cy="3203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9889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Перенос настроек</a:t>
            </a:r>
            <a:endParaRPr lang="ru-RU" dirty="0"/>
          </a:p>
        </p:txBody>
      </p:sp>
      <p:pic>
        <p:nvPicPr>
          <p:cNvPr id="7170" name="Picture 2" descr="T:\For_Egor\_TMP\Снимок экрана от 2024-01-30 12-42-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419622"/>
            <a:ext cx="5321300" cy="3203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82277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Загрузка лицензий</a:t>
            </a:r>
            <a:endParaRPr lang="ru-RU" dirty="0"/>
          </a:p>
        </p:txBody>
      </p:sp>
      <p:pic>
        <p:nvPicPr>
          <p:cNvPr id="8194" name="Picture 2" descr="T:\For_Egor\_TMP\Снимок экрана от 2024-01-30 12-38-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419622"/>
            <a:ext cx="5321300" cy="3203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193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</a:t>
            </a:r>
            <a:r>
              <a:rPr lang="ru-RU" dirty="0" err="1"/>
              <a:t>ремуксера</a:t>
            </a:r>
            <a:endParaRPr lang="ru-R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5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Добавление входа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77" y="1571625"/>
            <a:ext cx="454564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50738"/>
      </p:ext>
    </p:extLst>
  </p:cSld>
  <p:clrMapOvr>
    <a:masterClrMapping/>
  </p:clrMapOvr>
</p:sld>
</file>

<file path=ppt/theme/theme1.xml><?xml version="1.0" encoding="utf-8"?>
<a:theme xmlns:a="http://schemas.openxmlformats.org/drawingml/2006/main" name="SL_16_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SL_16_9</Template>
  <TotalTime>882</TotalTime>
  <Words>1863</Words>
  <Application>Microsoft Office PowerPoint</Application>
  <PresentationFormat>On-screen Show (16:9)</PresentationFormat>
  <Paragraphs>259</Paragraphs>
  <Slides>72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Arial</vt:lpstr>
      <vt:lpstr>Calibri</vt:lpstr>
      <vt:lpstr>SL_16_9</vt:lpstr>
      <vt:lpstr>Форвард Ремуксер</vt:lpstr>
      <vt:lpstr>Форвард Ремуксер</vt:lpstr>
      <vt:lpstr>Обработка TS-пакетов</vt:lpstr>
      <vt:lpstr>Форвард Ремуксер</vt:lpstr>
      <vt:lpstr>Форврад ремуксер</vt:lpstr>
      <vt:lpstr>Создание графа ремуксера</vt:lpstr>
      <vt:lpstr>Настройки ремуксера</vt:lpstr>
      <vt:lpstr>Настройки ремуксера</vt:lpstr>
      <vt:lpstr>Добавление входа</vt:lpstr>
      <vt:lpstr>Добавление входа</vt:lpstr>
      <vt:lpstr>Добавление входа</vt:lpstr>
      <vt:lpstr>Настройки входа</vt:lpstr>
      <vt:lpstr>Настройки входа</vt:lpstr>
      <vt:lpstr>Настройки входа</vt:lpstr>
      <vt:lpstr>Настройки входа</vt:lpstr>
      <vt:lpstr>Настройки ремуксера</vt:lpstr>
      <vt:lpstr>Настройки ремуксера</vt:lpstr>
      <vt:lpstr>Настройки ремуксера</vt:lpstr>
      <vt:lpstr>Настройки ремуксера</vt:lpstr>
      <vt:lpstr>Настройки ремуксера</vt:lpstr>
      <vt:lpstr>Настройки ремуксера</vt:lpstr>
      <vt:lpstr>Настройки ремуксера</vt:lpstr>
      <vt:lpstr>Настройки ремуксера</vt:lpstr>
      <vt:lpstr>Создание сервиса</vt:lpstr>
      <vt:lpstr>Создание сервиса</vt:lpstr>
      <vt:lpstr>Создание сервиса</vt:lpstr>
      <vt:lpstr>Создание сервиса</vt:lpstr>
      <vt:lpstr>Резервирование сервиса</vt:lpstr>
      <vt:lpstr>Резервирование сервиса</vt:lpstr>
      <vt:lpstr>Резервирование сервиса</vt:lpstr>
      <vt:lpstr>Резервирование сервиса</vt:lpstr>
      <vt:lpstr>Резервирование сервиса</vt:lpstr>
      <vt:lpstr>Настройки ремуксера</vt:lpstr>
      <vt:lpstr>Настройки ремуксера</vt:lpstr>
      <vt:lpstr>Настройки ремуксера</vt:lpstr>
      <vt:lpstr>Настройки ремуксера</vt:lpstr>
      <vt:lpstr>Настройки ремуксера</vt:lpstr>
      <vt:lpstr>Форвард Ремуксер</vt:lpstr>
      <vt:lpstr>Анализ состояния</vt:lpstr>
      <vt:lpstr>Анализ состояния</vt:lpstr>
      <vt:lpstr>Анализ состояния</vt:lpstr>
      <vt:lpstr>Анализ состояния</vt:lpstr>
      <vt:lpstr>Анализ состояния</vt:lpstr>
      <vt:lpstr>PowerPoint Presentation</vt:lpstr>
      <vt:lpstr>PowerPoint Presentation</vt:lpstr>
      <vt:lpstr>PowerPoint Presentation</vt:lpstr>
      <vt:lpstr>Добавление входа</vt:lpstr>
      <vt:lpstr>Добавление входа</vt:lpstr>
      <vt:lpstr>Анализ входа (статистика)</vt:lpstr>
      <vt:lpstr>Анализ входа (статистика)</vt:lpstr>
      <vt:lpstr>Использование входа</vt:lpstr>
      <vt:lpstr>Старт графа</vt:lpstr>
      <vt:lpstr>Назначение программ</vt:lpstr>
      <vt:lpstr>Назначение программ</vt:lpstr>
      <vt:lpstr>Выходная программа</vt:lpstr>
      <vt:lpstr>Добавление резерва</vt:lpstr>
      <vt:lpstr>Добавление резерва</vt:lpstr>
      <vt:lpstr>Выходная программа</vt:lpstr>
      <vt:lpstr>Настройка IP-выхода </vt:lpstr>
      <vt:lpstr>Настройка IP-выхода </vt:lpstr>
      <vt:lpstr>Форвард Ремуксер</vt:lpstr>
      <vt:lpstr>Старт ремуксера</vt:lpstr>
      <vt:lpstr>Обработка TS-пакетов</vt:lpstr>
      <vt:lpstr>Анализ ремуксера</vt:lpstr>
      <vt:lpstr>Анализ ремуксера</vt:lpstr>
      <vt:lpstr>Анализ выхода</vt:lpstr>
      <vt:lpstr>Анализ входа</vt:lpstr>
      <vt:lpstr>Анализ входа</vt:lpstr>
      <vt:lpstr>Форвард Ремуксер</vt:lpstr>
      <vt:lpstr>Анализ состояния</vt:lpstr>
      <vt:lpstr>Перенос настроек</vt:lpstr>
      <vt:lpstr>Загрузка лицензий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Igor G. Tarancev</dc:creator>
  <cp:lastModifiedBy>Igor G. Tarancev</cp:lastModifiedBy>
  <cp:revision>91</cp:revision>
  <dcterms:created xsi:type="dcterms:W3CDTF">2022-06-06T06:36:31Z</dcterms:created>
  <dcterms:modified xsi:type="dcterms:W3CDTF">2024-03-22T16:04:16Z</dcterms:modified>
</cp:coreProperties>
</file>