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Override PartName="/ppt/theme/themeOverride3.xml" ContentType="application/vnd.openxmlformats-officedocument.themeOverr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notesSlides/notesSlide16.xml" ContentType="application/vnd.openxmlformats-officedocument.presentationml.notes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theme/themeOverride2.xml" ContentType="application/vnd.openxmlformats-officedocument.themeOverride+xml"/>
  <Override PartName="/ppt/notesSlides/notesSlide15.xml" ContentType="application/vnd.openxmlformats-officedocument.presentationml.notesSlide+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90" r:id="rId2"/>
    <p:sldId id="257" r:id="rId3"/>
    <p:sldId id="272" r:id="rId4"/>
    <p:sldId id="258" r:id="rId5"/>
    <p:sldId id="271" r:id="rId6"/>
    <p:sldId id="262" r:id="rId7"/>
    <p:sldId id="263" r:id="rId8"/>
    <p:sldId id="266" r:id="rId9"/>
    <p:sldId id="269" r:id="rId10"/>
    <p:sldId id="268" r:id="rId11"/>
    <p:sldId id="282" r:id="rId12"/>
    <p:sldId id="283" r:id="rId13"/>
    <p:sldId id="288" r:id="rId14"/>
    <p:sldId id="289" r:id="rId15"/>
    <p:sldId id="265" r:id="rId16"/>
    <p:sldId id="285" r:id="rId17"/>
    <p:sldId id="286" r:id="rId18"/>
    <p:sldId id="287" r:id="rId19"/>
    <p:sldId id="260" r:id="rId20"/>
    <p:sldId id="280" r:id="rId21"/>
    <p:sldId id="278" r:id="rId22"/>
    <p:sldId id="273" r:id="rId23"/>
    <p:sldId id="279" r:id="rId24"/>
    <p:sldId id="259" r:id="rId25"/>
    <p:sldId id="264" r:id="rId26"/>
    <p:sldId id="261" r:id="rId27"/>
    <p:sldId id="276" r:id="rId28"/>
    <p:sldId id="275" r:id="rId29"/>
    <p:sldId id="277" r:id="rId30"/>
  </p:sldIdLst>
  <p:sldSz cx="9144000" cy="5143500" type="screen16x9"/>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852" autoAdjust="0"/>
  </p:normalViewPr>
  <p:slideViewPr>
    <p:cSldViewPr>
      <p:cViewPr varScale="1">
        <p:scale>
          <a:sx n="184" d="100"/>
          <a:sy n="184" d="100"/>
        </p:scale>
        <p:origin x="-1448" y="-60"/>
      </p:cViewPr>
      <p:guideLst>
        <p:guide orient="horz" pos="162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EE22D8F-1209-4D8E-AD4B-C007D2F80356}" type="datetimeFigureOut">
              <a:rPr lang="ru-RU" smtClean="0"/>
              <a:pPr/>
              <a:t>30.05.2023</a:t>
            </a:fld>
            <a:endParaRPr lang="ru-RU"/>
          </a:p>
        </p:txBody>
      </p:sp>
      <p:sp>
        <p:nvSpPr>
          <p:cNvPr id="4" name="Образ слайда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FC6EFC6-C7D1-4B80-9830-5DB9EB3BD267}"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3A8DF2A1-E205-429D-9D2E-EC08DB27C65E}" type="slidenum">
              <a:rPr lang="ru-RU" smtClean="0"/>
              <a:pPr/>
              <a:t>1</a:t>
            </a:fld>
            <a:endParaRPr lang="ru-RU"/>
          </a:p>
        </p:txBody>
      </p:sp>
    </p:spTree>
    <p:extLst>
      <p:ext uri="{BB962C8B-B14F-4D97-AF65-F5344CB8AC3E}">
        <p14:creationId xmlns="" xmlns:p14="http://schemas.microsoft.com/office/powerpoint/2010/main" val="38281807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sz="2000" baseline="0" dirty="0" smtClean="0"/>
          </a:p>
        </p:txBody>
      </p:sp>
      <p:sp>
        <p:nvSpPr>
          <p:cNvPr id="4" name="Номер слайда 3"/>
          <p:cNvSpPr>
            <a:spLocks noGrp="1"/>
          </p:cNvSpPr>
          <p:nvPr>
            <p:ph type="sldNum" sz="quarter" idx="10"/>
          </p:nvPr>
        </p:nvSpPr>
        <p:spPr/>
        <p:txBody>
          <a:bodyPr/>
          <a:lstStyle/>
          <a:p>
            <a:fld id="{3A8DF2A1-E205-429D-9D2E-EC08DB27C65E}" type="slidenum">
              <a:rPr lang="ru-RU" smtClean="0"/>
              <a:pPr/>
              <a:t>19</a:t>
            </a:fld>
            <a:endParaRPr lang="ru-RU"/>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sz="2000" baseline="0" dirty="0" smtClean="0"/>
          </a:p>
        </p:txBody>
      </p:sp>
      <p:sp>
        <p:nvSpPr>
          <p:cNvPr id="4" name="Номер слайда 3"/>
          <p:cNvSpPr>
            <a:spLocks noGrp="1"/>
          </p:cNvSpPr>
          <p:nvPr>
            <p:ph type="sldNum" sz="quarter" idx="10"/>
          </p:nvPr>
        </p:nvSpPr>
        <p:spPr/>
        <p:txBody>
          <a:bodyPr/>
          <a:lstStyle/>
          <a:p>
            <a:fld id="{3A8DF2A1-E205-429D-9D2E-EC08DB27C65E}" type="slidenum">
              <a:rPr lang="ru-RU" smtClean="0"/>
              <a:pPr/>
              <a:t>20</a:t>
            </a:fld>
            <a:endParaRPr lang="ru-RU"/>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sz="2000" baseline="0" dirty="0" smtClean="0"/>
          </a:p>
        </p:txBody>
      </p:sp>
      <p:sp>
        <p:nvSpPr>
          <p:cNvPr id="4" name="Номер слайда 3"/>
          <p:cNvSpPr>
            <a:spLocks noGrp="1"/>
          </p:cNvSpPr>
          <p:nvPr>
            <p:ph type="sldNum" sz="quarter" idx="10"/>
          </p:nvPr>
        </p:nvSpPr>
        <p:spPr/>
        <p:txBody>
          <a:bodyPr/>
          <a:lstStyle/>
          <a:p>
            <a:fld id="{3A8DF2A1-E205-429D-9D2E-EC08DB27C65E}" type="slidenum">
              <a:rPr lang="ru-RU" smtClean="0"/>
              <a:pPr/>
              <a:t>21</a:t>
            </a:fld>
            <a:endParaRPr lang="ru-RU"/>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sz="2000" baseline="0" dirty="0" smtClean="0"/>
          </a:p>
        </p:txBody>
      </p:sp>
      <p:sp>
        <p:nvSpPr>
          <p:cNvPr id="4" name="Номер слайда 3"/>
          <p:cNvSpPr>
            <a:spLocks noGrp="1"/>
          </p:cNvSpPr>
          <p:nvPr>
            <p:ph type="sldNum" sz="quarter" idx="10"/>
          </p:nvPr>
        </p:nvSpPr>
        <p:spPr/>
        <p:txBody>
          <a:bodyPr/>
          <a:lstStyle/>
          <a:p>
            <a:fld id="{3A8DF2A1-E205-429D-9D2E-EC08DB27C65E}" type="slidenum">
              <a:rPr lang="ru-RU" smtClean="0"/>
              <a:pPr/>
              <a:t>23</a:t>
            </a:fld>
            <a:endParaRPr lang="ru-RU"/>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2000" baseline="0" dirty="0" smtClean="0"/>
              <a:t>… интерактивным производством</a:t>
            </a:r>
            <a:endParaRPr lang="ru-RU" sz="2000" dirty="0" smtClean="0"/>
          </a:p>
          <a:p>
            <a:pPr>
              <a:defRPr/>
            </a:pPr>
            <a:r>
              <a:rPr lang="ru-RU" sz="2000" dirty="0" smtClean="0"/>
              <a:t>Еще в 2002 году наша виртуальная студия была отмечена международной наградой. </a:t>
            </a:r>
            <a:endParaRPr lang="ru-RU" sz="2000" dirty="0"/>
          </a:p>
        </p:txBody>
      </p:sp>
      <p:sp>
        <p:nvSpPr>
          <p:cNvPr id="4" name="Номер слайда 3"/>
          <p:cNvSpPr>
            <a:spLocks noGrp="1"/>
          </p:cNvSpPr>
          <p:nvPr>
            <p:ph type="sldNum" sz="quarter" idx="10"/>
          </p:nvPr>
        </p:nvSpPr>
        <p:spPr/>
        <p:txBody>
          <a:bodyPr/>
          <a:lstStyle/>
          <a:p>
            <a:fld id="{3A8DF2A1-E205-429D-9D2E-EC08DB27C65E}" type="slidenum">
              <a:rPr lang="ru-RU" smtClean="0"/>
              <a:pPr/>
              <a:t>24</a:t>
            </a:fld>
            <a:endParaRPr lang="ru-RU"/>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a:defRPr/>
            </a:pPr>
            <a:r>
              <a:rPr lang="ru-RU" sz="2000" dirty="0" smtClean="0"/>
              <a:t>Вот примеры от наших клиентов – Новосибирских (сверху), российских и зарубежных.</a:t>
            </a:r>
            <a:endParaRPr lang="ru-RU" sz="2000" dirty="0"/>
          </a:p>
        </p:txBody>
      </p:sp>
      <p:sp>
        <p:nvSpPr>
          <p:cNvPr id="4" name="Номер слайда 3"/>
          <p:cNvSpPr>
            <a:spLocks noGrp="1"/>
          </p:cNvSpPr>
          <p:nvPr>
            <p:ph type="sldNum" sz="quarter" idx="10"/>
          </p:nvPr>
        </p:nvSpPr>
        <p:spPr/>
        <p:txBody>
          <a:bodyPr/>
          <a:lstStyle/>
          <a:p>
            <a:fld id="{3A8DF2A1-E205-429D-9D2E-EC08DB27C65E}" type="slidenum">
              <a:rPr lang="ru-RU" smtClean="0"/>
              <a:pPr/>
              <a:t>25</a:t>
            </a:fld>
            <a:endParaRPr lang="ru-RU"/>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R="0" indent="0" fontAlgn="auto">
              <a:lnSpc>
                <a:spcPct val="100000"/>
              </a:lnSpc>
              <a:spcBef>
                <a:spcPts val="0"/>
              </a:spcBef>
              <a:spcAft>
                <a:spcPts val="0"/>
              </a:spcAft>
              <a:buClrTx/>
              <a:buSzTx/>
              <a:buFontTx/>
              <a:buNone/>
              <a:tabLst/>
              <a:defRPr/>
            </a:pPr>
            <a:endParaRPr lang="ru-RU" sz="2000" dirty="0"/>
          </a:p>
        </p:txBody>
      </p:sp>
      <p:sp>
        <p:nvSpPr>
          <p:cNvPr id="4" name="Номер слайда 3"/>
          <p:cNvSpPr>
            <a:spLocks noGrp="1"/>
          </p:cNvSpPr>
          <p:nvPr>
            <p:ph type="sldNum" sz="quarter" idx="10"/>
          </p:nvPr>
        </p:nvSpPr>
        <p:spPr/>
        <p:txBody>
          <a:bodyPr/>
          <a:lstStyle/>
          <a:p>
            <a:fld id="{3A8DF2A1-E205-429D-9D2E-EC08DB27C65E}" type="slidenum">
              <a:rPr lang="ru-RU" smtClean="0"/>
              <a:pPr/>
              <a:t>27</a:t>
            </a:fld>
            <a:endParaRPr lang="ru-RU"/>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a:defRPr/>
            </a:pPr>
            <a:r>
              <a:rPr lang="ru-RU" sz="2000" dirty="0" smtClean="0"/>
              <a:t>С точки зрения маркетинговой деятельности наша компания является центром формирования прибыли – мы контролируем весь жизненный цикл наших продуктов – от идеи до послепродажного сопровождения.</a:t>
            </a:r>
            <a:endParaRPr lang="ru-RU" sz="2000" dirty="0"/>
          </a:p>
        </p:txBody>
      </p:sp>
      <p:sp>
        <p:nvSpPr>
          <p:cNvPr id="4" name="Номер слайда 3"/>
          <p:cNvSpPr>
            <a:spLocks noGrp="1"/>
          </p:cNvSpPr>
          <p:nvPr>
            <p:ph type="sldNum" sz="quarter" idx="10"/>
          </p:nvPr>
        </p:nvSpPr>
        <p:spPr/>
        <p:txBody>
          <a:bodyPr/>
          <a:lstStyle/>
          <a:p>
            <a:fld id="{3A8DF2A1-E205-429D-9D2E-EC08DB27C65E}" type="slidenum">
              <a:rPr lang="ru-RU" smtClean="0"/>
              <a:pPr/>
              <a:t>28</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latin typeface="Times New Roman" pitchFamily="18" charset="0"/>
                <a:ea typeface="Microsoft YaHei" pitchFamily="34" charset="-122"/>
              </a:rPr>
              <a:t>I am representing </a:t>
            </a:r>
            <a:r>
              <a:rPr lang="en-US" dirty="0" err="1" smtClean="0">
                <a:latin typeface="Times New Roman" pitchFamily="18" charset="0"/>
                <a:ea typeface="Microsoft YaHei" pitchFamily="34" charset="-122"/>
              </a:rPr>
              <a:t>SoftLab</a:t>
            </a:r>
            <a:r>
              <a:rPr lang="en-US" dirty="0" smtClean="0">
                <a:latin typeface="Times New Roman" pitchFamily="18" charset="0"/>
                <a:ea typeface="Microsoft YaHei" pitchFamily="34" charset="-122"/>
              </a:rPr>
              <a:t>-NSK company which is located in Novosibirsk, Russia. It was founded in 1991 and now is one of the leading companies developing hardware and software for multimedia and TV broadcasting in the Russian and former USSR markets. Last years many companies from different parts of the world are becoming our customers. The products are reliable, extendable and reasonable priced. </a:t>
            </a:r>
          </a:p>
          <a:p>
            <a:pPr>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latin typeface="Times New Roman" pitchFamily="18" charset="0"/>
                <a:ea typeface="Microsoft YaHei" pitchFamily="34" charset="-122"/>
              </a:rPr>
              <a:t>The target group are local broadcasters with  the following tasks – commercials and local news insertion and computer graphics overlay. And the general idea is All that should be done at one point, in one card.  </a:t>
            </a:r>
          </a:p>
        </p:txBody>
      </p:sp>
      <p:sp>
        <p:nvSpPr>
          <p:cNvPr id="4" name="Номер слайда 3"/>
          <p:cNvSpPr>
            <a:spLocks noGrp="1"/>
          </p:cNvSpPr>
          <p:nvPr>
            <p:ph type="sldNum" sz="quarter" idx="10"/>
          </p:nvPr>
        </p:nvSpPr>
        <p:spPr/>
        <p:txBody>
          <a:bodyPr/>
          <a:lstStyle/>
          <a:p>
            <a:fld id="{0FC6EFC6-C7D1-4B80-9830-5DB9EB3BD267}" type="slidenum">
              <a:rPr lang="ru-RU" smtClean="0"/>
              <a:pPr/>
              <a:t>2</a:t>
            </a:fld>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latin typeface="Times New Roman" pitchFamily="18" charset="0"/>
                <a:ea typeface="Microsoft YaHei" pitchFamily="34" charset="-122"/>
              </a:rPr>
              <a:t>We offer an All-in-one solution. What does that mean ?</a:t>
            </a:r>
          </a:p>
          <a:p>
            <a:pPr>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latin typeface="Times New Roman" pitchFamily="18" charset="0"/>
                <a:ea typeface="Microsoft YaHei" pitchFamily="34" charset="-122"/>
              </a:rPr>
              <a:t>Firstly that means that the unified SW supports all our HW cards.</a:t>
            </a:r>
          </a:p>
          <a:p>
            <a:pPr>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latin typeface="Times New Roman" pitchFamily="18" charset="0"/>
                <a:ea typeface="Microsoft YaHei" pitchFamily="34" charset="-122"/>
              </a:rPr>
              <a:t>You can easily migrate from one card to another with different interface – just replace it !  The SW remains the same, the whole TV production process remains the same! You won't have to learn new applications for it !</a:t>
            </a:r>
          </a:p>
        </p:txBody>
      </p:sp>
      <p:sp>
        <p:nvSpPr>
          <p:cNvPr id="4" name="Номер слайда 3"/>
          <p:cNvSpPr>
            <a:spLocks noGrp="1"/>
          </p:cNvSpPr>
          <p:nvPr>
            <p:ph type="sldNum" sz="quarter" idx="10"/>
          </p:nvPr>
        </p:nvSpPr>
        <p:spPr/>
        <p:txBody>
          <a:bodyPr/>
          <a:lstStyle/>
          <a:p>
            <a:fld id="{0FC6EFC6-C7D1-4B80-9830-5DB9EB3BD267}" type="slidenum">
              <a:rPr lang="ru-RU" smtClean="0"/>
              <a:pPr/>
              <a:t>4</a:t>
            </a:fld>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latin typeface="Times New Roman" pitchFamily="18" charset="0"/>
                <a:ea typeface="Microsoft YaHei" pitchFamily="34" charset="-122"/>
              </a:rPr>
              <a:t>Secondly, All-in-one solution means that one server can manage the whole TV channel – from mixing different input signals, overlaying CG over the feed and then to the output the finished video.</a:t>
            </a:r>
          </a:p>
          <a:p>
            <a:pPr>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latin typeface="Times New Roman" pitchFamily="18" charset="0"/>
                <a:ea typeface="Microsoft YaHei" pitchFamily="34" charset="-122"/>
              </a:rPr>
              <a:t>Optimized software and hardware allow to work with any TV signals without  additional hardware – you get the whole TV server in one computer !</a:t>
            </a:r>
            <a:endParaRPr lang="en-US" smtClean="0">
              <a:latin typeface="Times New Roman" pitchFamily="18" charset="0"/>
              <a:ea typeface="Microsoft YaHei" pitchFamily="34" charset="-122"/>
            </a:endParaRPr>
          </a:p>
          <a:p>
            <a:endParaRPr lang="ru-RU"/>
          </a:p>
        </p:txBody>
      </p:sp>
      <p:sp>
        <p:nvSpPr>
          <p:cNvPr id="4" name="Номер слайда 3"/>
          <p:cNvSpPr>
            <a:spLocks noGrp="1"/>
          </p:cNvSpPr>
          <p:nvPr>
            <p:ph type="sldNum" sz="quarter" idx="10"/>
          </p:nvPr>
        </p:nvSpPr>
        <p:spPr/>
        <p:txBody>
          <a:bodyPr/>
          <a:lstStyle/>
          <a:p>
            <a:fld id="{0FC6EFC6-C7D1-4B80-9830-5DB9EB3BD267}" type="slidenum">
              <a:rPr lang="ru-RU" smtClean="0"/>
              <a:pPr/>
              <a:t>6</a:t>
            </a:fld>
            <a:endParaRPr lang="ru-R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0FC6EFC6-C7D1-4B80-9830-5DB9EB3BD267}" type="slidenum">
              <a:rPr lang="ru-RU" smtClean="0"/>
              <a:pPr/>
              <a:t>7</a:t>
            </a:fld>
            <a:endParaRPr lang="ru-R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err="1" smtClean="0">
                <a:latin typeface="Times New Roman" pitchFamily="18" charset="0"/>
                <a:ea typeface="Microsoft YaHei" pitchFamily="34" charset="-122"/>
              </a:rPr>
              <a:t>ForwardT</a:t>
            </a:r>
            <a:r>
              <a:rPr lang="en-US" dirty="0" smtClean="0">
                <a:latin typeface="Times New Roman" pitchFamily="18" charset="0"/>
                <a:ea typeface="Microsoft YaHei" pitchFamily="34" charset="-122"/>
              </a:rPr>
              <a:t> “AutoDetect” technology allows to insert advertising automatically. </a:t>
            </a:r>
          </a:p>
          <a:p>
            <a:pPr>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latin typeface="Times New Roman" pitchFamily="18" charset="0"/>
                <a:ea typeface="Microsoft YaHei" pitchFamily="34" charset="-122"/>
              </a:rPr>
              <a:t>It permanently monitors for special ads header and insert ads if detected.</a:t>
            </a:r>
          </a:p>
          <a:p>
            <a:pPr>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latin typeface="Times New Roman" pitchFamily="18" charset="0"/>
                <a:ea typeface="Microsoft YaHei" pitchFamily="34" charset="-122"/>
              </a:rPr>
              <a:t>Next part is devoted to automated ads insertion.</a:t>
            </a:r>
          </a:p>
          <a:p>
            <a:pPr>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latin typeface="Times New Roman" pitchFamily="18" charset="0"/>
                <a:ea typeface="Microsoft YaHei" pitchFamily="34" charset="-122"/>
              </a:rPr>
              <a:t>This a list of headers that are supported:</a:t>
            </a:r>
          </a:p>
          <a:p>
            <a:pPr>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latin typeface="Times New Roman" pitchFamily="18" charset="0"/>
                <a:ea typeface="Microsoft YaHei" pitchFamily="34" charset="-122"/>
              </a:rPr>
              <a:t>traditional DTMF cue tones, VITC bits VBI </a:t>
            </a:r>
            <a:r>
              <a:rPr lang="en-US" dirty="0" err="1" smtClean="0">
                <a:latin typeface="Times New Roman" pitchFamily="18" charset="0"/>
                <a:ea typeface="Microsoft YaHei" pitchFamily="34" charset="-122"/>
              </a:rPr>
              <a:t>teletext</a:t>
            </a:r>
            <a:r>
              <a:rPr lang="en-US" dirty="0" smtClean="0">
                <a:latin typeface="Times New Roman" pitchFamily="18" charset="0"/>
                <a:ea typeface="Microsoft YaHei" pitchFamily="34" charset="-122"/>
              </a:rPr>
              <a:t> marks, SCTE35 marks for digital TV. Also you can set your own marks  that are adjustable. </a:t>
            </a:r>
          </a:p>
          <a:p>
            <a:pPr>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latin typeface="Times New Roman" pitchFamily="18" charset="0"/>
                <a:ea typeface="Microsoft YaHei" pitchFamily="34" charset="-122"/>
              </a:rPr>
              <a:t>For example, you can define the </a:t>
            </a:r>
            <a:r>
              <a:rPr lang="en-US" u="sng" dirty="0" smtClean="0">
                <a:latin typeface="Times New Roman" pitchFamily="18" charset="0"/>
                <a:ea typeface="Microsoft YaHei" pitchFamily="34" charset="-122"/>
              </a:rPr>
              <a:t>sample</a:t>
            </a:r>
            <a:r>
              <a:rPr lang="en-US" dirty="0" smtClean="0">
                <a:latin typeface="Times New Roman" pitchFamily="18" charset="0"/>
                <a:ea typeface="Microsoft YaHei" pitchFamily="34" charset="-122"/>
              </a:rPr>
              <a:t> of video or audio as a header for advertisement and insert your block after it.</a:t>
            </a:r>
          </a:p>
          <a:p>
            <a:endParaRPr lang="ru-RU" dirty="0"/>
          </a:p>
        </p:txBody>
      </p:sp>
      <p:sp>
        <p:nvSpPr>
          <p:cNvPr id="4" name="Номер слайда 3"/>
          <p:cNvSpPr>
            <a:spLocks noGrp="1"/>
          </p:cNvSpPr>
          <p:nvPr>
            <p:ph type="sldNum" sz="quarter" idx="10"/>
          </p:nvPr>
        </p:nvSpPr>
        <p:spPr/>
        <p:txBody>
          <a:bodyPr/>
          <a:lstStyle/>
          <a:p>
            <a:fld id="{0FC6EFC6-C7D1-4B80-9830-5DB9EB3BD267}" type="slidenum">
              <a:rPr lang="ru-RU" smtClean="0"/>
              <a:pPr/>
              <a:t>9</a:t>
            </a:fld>
            <a:endParaRPr lang="ru-R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latin typeface="Times New Roman" pitchFamily="18" charset="0"/>
                <a:ea typeface="Microsoft YaHei" pitchFamily="34" charset="-122"/>
              </a:rPr>
              <a:t>To improve reliability </a:t>
            </a:r>
            <a:r>
              <a:rPr lang="en-US" dirty="0" err="1" smtClean="0">
                <a:latin typeface="Times New Roman" pitchFamily="18" charset="0"/>
                <a:ea typeface="Microsoft YaHei" pitchFamily="34" charset="-122"/>
              </a:rPr>
              <a:t>ForwardT</a:t>
            </a:r>
            <a:r>
              <a:rPr lang="en-US" dirty="0" smtClean="0">
                <a:latin typeface="Times New Roman" pitchFamily="18" charset="0"/>
                <a:ea typeface="Microsoft YaHei" pitchFamily="34" charset="-122"/>
              </a:rPr>
              <a:t> software supports mirroring technology. </a:t>
            </a:r>
          </a:p>
          <a:p>
            <a:pPr>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latin typeface="Times New Roman" pitchFamily="18" charset="0"/>
                <a:ea typeface="Microsoft YaHei" pitchFamily="34" charset="-122"/>
              </a:rPr>
              <a:t>You can use </a:t>
            </a:r>
            <a:r>
              <a:rPr lang="en-US" dirty="0" err="1" smtClean="0">
                <a:latin typeface="Times New Roman" pitchFamily="18" charset="0"/>
                <a:ea typeface="Microsoft YaHei" pitchFamily="34" charset="-122"/>
              </a:rPr>
              <a:t>SLControlBox</a:t>
            </a:r>
            <a:r>
              <a:rPr lang="en-US" dirty="0" smtClean="0">
                <a:latin typeface="Times New Roman" pitchFamily="18" charset="0"/>
                <a:ea typeface="Microsoft YaHei" pitchFamily="34" charset="-122"/>
              </a:rPr>
              <a:t> device to operate an output switcher.</a:t>
            </a:r>
          </a:p>
          <a:p>
            <a:endParaRPr lang="ru-RU" dirty="0"/>
          </a:p>
        </p:txBody>
      </p:sp>
      <p:sp>
        <p:nvSpPr>
          <p:cNvPr id="4" name="Номер слайда 3"/>
          <p:cNvSpPr>
            <a:spLocks noGrp="1"/>
          </p:cNvSpPr>
          <p:nvPr>
            <p:ph type="sldNum" sz="quarter" idx="10"/>
          </p:nvPr>
        </p:nvSpPr>
        <p:spPr/>
        <p:txBody>
          <a:bodyPr/>
          <a:lstStyle/>
          <a:p>
            <a:fld id="{0FC6EFC6-C7D1-4B80-9830-5DB9EB3BD267}" type="slidenum">
              <a:rPr lang="ru-RU" smtClean="0"/>
              <a:pPr/>
              <a:t>10</a:t>
            </a:fld>
            <a:endParaRPr lang="ru-RU"/>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Из новых самых актуальных разработок</a:t>
            </a:r>
            <a:r>
              <a:rPr lang="ru-RU" baseline="0" dirty="0" smtClean="0"/>
              <a:t> –</a:t>
            </a:r>
            <a:r>
              <a:rPr lang="ru-RU" dirty="0" smtClean="0"/>
              <a:t> наш собственный плагин</a:t>
            </a:r>
            <a:r>
              <a:rPr lang="ru-RU" baseline="0" dirty="0" smtClean="0"/>
              <a:t> для нормализации звука.</a:t>
            </a:r>
          </a:p>
          <a:p>
            <a:r>
              <a:rPr lang="ru-RU" baseline="0" dirty="0" smtClean="0"/>
              <a:t>Аналог плагина </a:t>
            </a:r>
            <a:r>
              <a:rPr lang="en-US" baseline="0" dirty="0" smtClean="0"/>
              <a:t>APTO Linear Acoustic</a:t>
            </a:r>
            <a:r>
              <a:rPr lang="ru-RU" baseline="0" dirty="0" smtClean="0"/>
              <a:t>, только без проблем с поддержкой и покупкой.</a:t>
            </a:r>
            <a:endParaRPr lang="en-US" dirty="0"/>
          </a:p>
        </p:txBody>
      </p:sp>
      <p:sp>
        <p:nvSpPr>
          <p:cNvPr id="4" name="Номер слайда 3"/>
          <p:cNvSpPr>
            <a:spLocks noGrp="1"/>
          </p:cNvSpPr>
          <p:nvPr>
            <p:ph type="sldNum" sz="quarter" idx="10"/>
          </p:nvPr>
        </p:nvSpPr>
        <p:spPr/>
        <p:txBody>
          <a:bodyPr/>
          <a:lstStyle/>
          <a:p>
            <a:fld id="{352C8994-02A8-4B4A-B608-1F34905CA953}" type="slidenum">
              <a:rPr lang="ru-RU" smtClean="0"/>
              <a:pPr/>
              <a:t>11</a:t>
            </a:fld>
            <a:endParaRPr lang="ru-RU"/>
          </a:p>
        </p:txBody>
      </p:sp>
    </p:spTree>
    <p:extLst>
      <p:ext uri="{BB962C8B-B14F-4D97-AF65-F5344CB8AC3E}">
        <p14:creationId xmlns="" xmlns:p14="http://schemas.microsoft.com/office/powerpoint/2010/main" val="17516165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И</a:t>
            </a:r>
            <a:r>
              <a:rPr lang="ru-RU" baseline="0" dirty="0" smtClean="0"/>
              <a:t> самое свежее приложение, сделанное для работы в Катаре, «умный» звуковой микшер </a:t>
            </a:r>
            <a:r>
              <a:rPr lang="en-US" baseline="0" dirty="0" err="1" smtClean="0"/>
              <a:t>SLAudioDucker</a:t>
            </a:r>
            <a:r>
              <a:rPr lang="ru-RU" baseline="0" dirty="0" smtClean="0"/>
              <a:t>.</a:t>
            </a:r>
          </a:p>
          <a:p>
            <a:r>
              <a:rPr lang="ru-RU" baseline="0" dirty="0" smtClean="0"/>
              <a:t>Он подмешивает общий звук </a:t>
            </a:r>
            <a:r>
              <a:rPr lang="en-US" baseline="0" dirty="0" smtClean="0"/>
              <a:t>FLOOR AUDIO</a:t>
            </a:r>
            <a:r>
              <a:rPr lang="ru-RU" baseline="0" dirty="0" smtClean="0"/>
              <a:t> к голосам комментаторов или переводчиков с разной громкостью. Если переводчик мочит, то </a:t>
            </a:r>
            <a:r>
              <a:rPr lang="en-US" baseline="0" dirty="0" smtClean="0"/>
              <a:t>floor audio </a:t>
            </a:r>
            <a:r>
              <a:rPr lang="ru-RU" baseline="0" dirty="0" smtClean="0"/>
              <a:t>подмешивается с полной громкостью, если же он что-то говорит, то громкость </a:t>
            </a:r>
            <a:r>
              <a:rPr lang="en-US" baseline="0" dirty="0" smtClean="0"/>
              <a:t>floor audio </a:t>
            </a:r>
            <a:r>
              <a:rPr lang="ru-RU" baseline="0" dirty="0" smtClean="0"/>
              <a:t>уменьшается до заданного порога. Поскольку при обработке звук задерживается, что вместе со звуком копируется видео.</a:t>
            </a:r>
          </a:p>
          <a:p>
            <a:r>
              <a:rPr lang="ru-RU" baseline="0" dirty="0" smtClean="0"/>
              <a:t>Можно отключать обработку </a:t>
            </a:r>
            <a:r>
              <a:rPr lang="en-US" baseline="0" dirty="0" smtClean="0"/>
              <a:t>floor audio</a:t>
            </a:r>
            <a:r>
              <a:rPr lang="ru-RU" baseline="0" dirty="0" smtClean="0"/>
              <a:t> и просто микшировать моно или стерео каналы со входа на выход. До восьми линий микширования, каждый со своей громкостью. Например, из входа 5.1 собрать стерео выход.</a:t>
            </a:r>
          </a:p>
          <a:p>
            <a:r>
              <a:rPr lang="ru-RU" baseline="0" dirty="0" smtClean="0"/>
              <a:t>В процессе работы видна статистика </a:t>
            </a:r>
            <a:r>
              <a:rPr lang="ru-RU" baseline="0" dirty="0" err="1" smtClean="0"/>
              <a:t>заполненности</a:t>
            </a:r>
            <a:r>
              <a:rPr lang="ru-RU" baseline="0" dirty="0" smtClean="0"/>
              <a:t> выходных </a:t>
            </a:r>
            <a:r>
              <a:rPr lang="ru-RU" baseline="0" dirty="0" err="1" smtClean="0"/>
              <a:t>фифо</a:t>
            </a:r>
            <a:r>
              <a:rPr lang="ru-RU" baseline="0" dirty="0" smtClean="0"/>
              <a:t>, из которой можно четко понять, успевает программа перекладывать данные со схода на выход или нет.</a:t>
            </a:r>
          </a:p>
        </p:txBody>
      </p:sp>
      <p:sp>
        <p:nvSpPr>
          <p:cNvPr id="4" name="Номер слайда 3"/>
          <p:cNvSpPr>
            <a:spLocks noGrp="1"/>
          </p:cNvSpPr>
          <p:nvPr>
            <p:ph type="sldNum" sz="quarter" idx="10"/>
          </p:nvPr>
        </p:nvSpPr>
        <p:spPr/>
        <p:txBody>
          <a:bodyPr/>
          <a:lstStyle/>
          <a:p>
            <a:fld id="{352C8994-02A8-4B4A-B608-1F34905CA953}" type="slidenum">
              <a:rPr lang="ru-RU" smtClean="0"/>
              <a:pPr/>
              <a:t>12</a:t>
            </a:fld>
            <a:endParaRPr lang="ru-RU"/>
          </a:p>
        </p:txBody>
      </p:sp>
    </p:spTree>
    <p:extLst>
      <p:ext uri="{BB962C8B-B14F-4D97-AF65-F5344CB8AC3E}">
        <p14:creationId xmlns="" xmlns:p14="http://schemas.microsoft.com/office/powerpoint/2010/main" val="42522920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1597819"/>
            <a:ext cx="7772400" cy="1102519"/>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642923"/>
            <a:ext cx="8229600" cy="714381"/>
          </a:xfrm>
        </p:spPr>
        <p:txBody>
          <a:bodyPr/>
          <a:lstStyle/>
          <a:p>
            <a:r>
              <a:rPr lang="ru-RU" dirty="0" smtClean="0"/>
              <a:t>Образец заголовка</a:t>
            </a:r>
            <a:endParaRPr lang="ru-RU" dirty="0"/>
          </a:p>
        </p:txBody>
      </p:sp>
      <p:sp>
        <p:nvSpPr>
          <p:cNvPr id="3" name="Содержимое 2"/>
          <p:cNvSpPr>
            <a:spLocks noGrp="1"/>
          </p:cNvSpPr>
          <p:nvPr>
            <p:ph idx="1"/>
          </p:nvPr>
        </p:nvSpPr>
        <p:spPr>
          <a:xfrm>
            <a:off x="457200" y="1571617"/>
            <a:ext cx="8229600" cy="302300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3305176"/>
            <a:ext cx="7772400" cy="1021556"/>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Образец заголовка</a:t>
            </a:r>
            <a:endParaRPr lang="ru-RU"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a:xfrm>
            <a:off x="457200" y="4767263"/>
            <a:ext cx="2133600" cy="274637"/>
          </a:xfrm>
          <a:prstGeom prst="rect">
            <a:avLst/>
          </a:prstGeom>
        </p:spPr>
        <p:txBody>
          <a:bodyPr/>
          <a:lstStyle>
            <a:lvl1pPr>
              <a:defRPr/>
            </a:lvl1pPr>
          </a:lstStyle>
          <a:p>
            <a:pPr>
              <a:defRPr/>
            </a:pPr>
            <a:fld id="{88093C40-089A-4CA7-8272-81164AAD7465}" type="datetimeFigureOut">
              <a:rPr lang="ru-RU"/>
              <a:pPr>
                <a:defRPr/>
              </a:pPr>
              <a:t>30.05.2023</a:t>
            </a:fld>
            <a:endParaRPr lang="ru-RU"/>
          </a:p>
        </p:txBody>
      </p:sp>
      <p:sp>
        <p:nvSpPr>
          <p:cNvPr id="3" name="Нижний колонтитул 4"/>
          <p:cNvSpPr>
            <a:spLocks noGrp="1"/>
          </p:cNvSpPr>
          <p:nvPr>
            <p:ph type="ftr" sz="quarter" idx="11"/>
          </p:nvPr>
        </p:nvSpPr>
        <p:spPr>
          <a:xfrm>
            <a:off x="3124200" y="4767263"/>
            <a:ext cx="2895600" cy="274637"/>
          </a:xfrm>
          <a:prstGeom prst="rect">
            <a:avLst/>
          </a:prstGeom>
        </p:spPr>
        <p:txBody>
          <a:bodyPr/>
          <a:lstStyle>
            <a:lvl1pPr>
              <a:defRPr/>
            </a:lvl1pPr>
          </a:lstStyle>
          <a:p>
            <a:pPr>
              <a:defRPr/>
            </a:pPr>
            <a:endParaRPr lang="ru-RU"/>
          </a:p>
        </p:txBody>
      </p:sp>
      <p:sp>
        <p:nvSpPr>
          <p:cNvPr id="4" name="Номер слайда 5"/>
          <p:cNvSpPr>
            <a:spLocks noGrp="1"/>
          </p:cNvSpPr>
          <p:nvPr>
            <p:ph type="sldNum" sz="quarter" idx="12"/>
          </p:nvPr>
        </p:nvSpPr>
        <p:spPr>
          <a:xfrm>
            <a:off x="6553200" y="4767263"/>
            <a:ext cx="2133600" cy="274637"/>
          </a:xfrm>
          <a:prstGeom prst="rect">
            <a:avLst/>
          </a:prstGeom>
        </p:spPr>
        <p:txBody>
          <a:bodyPr/>
          <a:lstStyle>
            <a:lvl1pPr>
              <a:defRPr/>
            </a:lvl1pPr>
          </a:lstStyle>
          <a:p>
            <a:pPr>
              <a:defRPr/>
            </a:pPr>
            <a:fld id="{311BD284-F109-452B-A0F9-1374B56006EE}"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7" cstate="print"/>
          <a:srcRect/>
          <a:stretch>
            <a:fillRect/>
          </a:stretch>
        </a:blip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635000"/>
            <a:ext cx="8229600" cy="5683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Текст 2"/>
          <p:cNvSpPr>
            <a:spLocks noGrp="1"/>
          </p:cNvSpPr>
          <p:nvPr>
            <p:ph type="body" idx="1"/>
          </p:nvPr>
        </p:nvSpPr>
        <p:spPr bwMode="auto">
          <a:xfrm>
            <a:off x="457200" y="1419225"/>
            <a:ext cx="8229600" cy="33845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Tree>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Lst>
  <p:txStyles>
    <p:titleStyle>
      <a:lvl1pPr algn="ctr" rtl="0" eaLnBrk="0" fontAlgn="base" hangingPunct="0">
        <a:spcBef>
          <a:spcPct val="0"/>
        </a:spcBef>
        <a:spcAft>
          <a:spcPct val="0"/>
        </a:spcAft>
        <a:defRPr sz="4000" kern="1200">
          <a:solidFill>
            <a:schemeClr val="tx1"/>
          </a:solidFill>
          <a:latin typeface="+mj-lt"/>
          <a:ea typeface="+mj-ea"/>
          <a:cs typeface="+mj-cs"/>
        </a:defRPr>
      </a:lvl1pPr>
      <a:lvl2pPr algn="ctr" rtl="0" eaLnBrk="0" fontAlgn="base" hangingPunct="0">
        <a:spcBef>
          <a:spcPct val="0"/>
        </a:spcBef>
        <a:spcAft>
          <a:spcPct val="0"/>
        </a:spcAft>
        <a:defRPr sz="4000">
          <a:solidFill>
            <a:schemeClr val="tx1"/>
          </a:solidFill>
          <a:latin typeface="Calibri" pitchFamily="34" charset="0"/>
        </a:defRPr>
      </a:lvl2pPr>
      <a:lvl3pPr algn="ctr" rtl="0" eaLnBrk="0" fontAlgn="base" hangingPunct="0">
        <a:spcBef>
          <a:spcPct val="0"/>
        </a:spcBef>
        <a:spcAft>
          <a:spcPct val="0"/>
        </a:spcAft>
        <a:defRPr sz="4000">
          <a:solidFill>
            <a:schemeClr val="tx1"/>
          </a:solidFill>
          <a:latin typeface="Calibri" pitchFamily="34" charset="0"/>
        </a:defRPr>
      </a:lvl3pPr>
      <a:lvl4pPr algn="ctr" rtl="0" eaLnBrk="0" fontAlgn="base" hangingPunct="0">
        <a:spcBef>
          <a:spcPct val="0"/>
        </a:spcBef>
        <a:spcAft>
          <a:spcPct val="0"/>
        </a:spcAft>
        <a:defRPr sz="4000">
          <a:solidFill>
            <a:schemeClr val="tx1"/>
          </a:solidFill>
          <a:latin typeface="Calibri" pitchFamily="34" charset="0"/>
        </a:defRPr>
      </a:lvl4pPr>
      <a:lvl5pPr algn="ctr" rtl="0" eaLnBrk="0" fontAlgn="base" hangingPunct="0">
        <a:spcBef>
          <a:spcPct val="0"/>
        </a:spcBef>
        <a:spcAft>
          <a:spcPct val="0"/>
        </a:spcAft>
        <a:defRPr sz="40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2.emf"/><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wmf"/></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hemeOverride" Target="../theme/themeOverride1.xml"/><Relationship Id="rId5" Type="http://schemas.openxmlformats.org/officeDocument/2006/relationships/image" Target="../media/image4.png"/><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notesSlide" Target="../notesSlides/notesSlide12.xml"/><Relationship Id="rId7" Type="http://schemas.openxmlformats.org/officeDocument/2006/relationships/image" Target="../media/image48.jpeg"/><Relationship Id="rId2" Type="http://schemas.openxmlformats.org/officeDocument/2006/relationships/slideLayout" Target="../slideLayouts/slideLayout2.xml"/><Relationship Id="rId1" Type="http://schemas.openxmlformats.org/officeDocument/2006/relationships/themeOverride" Target="../theme/themeOverride3.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1.jpeg"/></Relationships>
</file>

<file path=ppt/slides/_rels/slide2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52.jpeg"/></Relationships>
</file>

<file path=ppt/slides/_rels/slide23.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59.png"/></Relationships>
</file>

<file path=ppt/slides/_rels/slide24.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60.png"/><Relationship Id="rId7" Type="http://schemas.openxmlformats.org/officeDocument/2006/relationships/image" Target="../media/image6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png"/><Relationship Id="rId4" Type="http://schemas.openxmlformats.org/officeDocument/2006/relationships/hyperlink" Target="file:///E:\Advertisement_Materials\Marketing_Materials\VIDEOHigh\Algebra_01.wmv"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5.jpeg"/><Relationship Id="rId7" Type="http://schemas.openxmlformats.org/officeDocument/2006/relationships/image" Target="../media/image6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2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wmf"/><Relationship Id="rId2" Type="http://schemas.openxmlformats.org/officeDocument/2006/relationships/image" Target="../media/image5.wmf"/><Relationship Id="rId1" Type="http://schemas.openxmlformats.org/officeDocument/2006/relationships/slideLayout" Target="../slideLayouts/slideLayout2.xml"/><Relationship Id="rId6" Type="http://schemas.openxmlformats.org/officeDocument/2006/relationships/image" Target="../media/image9.wmf"/><Relationship Id="rId5" Type="http://schemas.openxmlformats.org/officeDocument/2006/relationships/image" Target="../media/image8.wmf"/><Relationship Id="rId4" Type="http://schemas.openxmlformats.org/officeDocument/2006/relationships/image" Target="../media/image7.wmf"/></Relationships>
</file>

<file path=ppt/slides/_rels/slide4.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wmf"/><Relationship Id="rId10" Type="http://schemas.openxmlformats.org/officeDocument/2006/relationships/image" Target="../media/image18.jpeg"/><Relationship Id="rId4" Type="http://schemas.openxmlformats.org/officeDocument/2006/relationships/image" Target="../media/image12.emf"/><Relationship Id="rId9" Type="http://schemas.openxmlformats.org/officeDocument/2006/relationships/image" Target="../media/image17.jpe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jpeg"/></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descr="SliderРазработкаForPresentation.png"/>
          <p:cNvPicPr>
            <a:picLocks noChangeAspect="1"/>
          </p:cNvPicPr>
          <p:nvPr/>
        </p:nvPicPr>
        <p:blipFill>
          <a:blip r:embed="rId3" cstate="print"/>
          <a:srcRect t="9582"/>
          <a:stretch>
            <a:fillRect/>
          </a:stretch>
        </p:blipFill>
        <p:spPr>
          <a:xfrm>
            <a:off x="827584" y="843558"/>
            <a:ext cx="5383764" cy="2160240"/>
          </a:xfrm>
          <a:prstGeom prst="rect">
            <a:avLst/>
          </a:prstGeom>
          <a:effectLst>
            <a:outerShdw blurRad="63500" sx="102000" sy="102000" algn="ctr" rotWithShape="0">
              <a:prstClr val="black">
                <a:alpha val="40000"/>
              </a:prstClr>
            </a:outerShdw>
          </a:effectLst>
        </p:spPr>
      </p:pic>
      <p:pic>
        <p:nvPicPr>
          <p:cNvPr id="9" name="Рисунок 8" descr="LOGO SL OK 2019NOVEMBER-01.png"/>
          <p:cNvPicPr>
            <a:picLocks noChangeAspect="1"/>
          </p:cNvPicPr>
          <p:nvPr/>
        </p:nvPicPr>
        <p:blipFill>
          <a:blip r:embed="rId4" cstate="print"/>
          <a:srcRect l="11295" t="3493" r="11295" b="16882"/>
          <a:stretch>
            <a:fillRect/>
          </a:stretch>
        </p:blipFill>
        <p:spPr>
          <a:xfrm>
            <a:off x="6948264" y="1491630"/>
            <a:ext cx="1596669" cy="1593304"/>
          </a:xfrm>
          <a:prstGeom prst="rect">
            <a:avLst/>
          </a:prstGeom>
        </p:spPr>
      </p:pic>
      <p:sp>
        <p:nvSpPr>
          <p:cNvPr id="5" name="Заголовок 4"/>
          <p:cNvSpPr>
            <a:spLocks noGrp="1"/>
          </p:cNvSpPr>
          <p:nvPr>
            <p:ph type="ctrTitle"/>
          </p:nvPr>
        </p:nvSpPr>
        <p:spPr>
          <a:xfrm>
            <a:off x="683568" y="3219822"/>
            <a:ext cx="7772400" cy="792088"/>
          </a:xfrm>
        </p:spPr>
        <p:txBody>
          <a:bodyPr>
            <a:noAutofit/>
          </a:bodyPr>
          <a:lstStyle/>
          <a:p>
            <a:r>
              <a:rPr lang="en-US" b="1" dirty="0" err="1" smtClean="0">
                <a:solidFill>
                  <a:schemeClr val="tx2"/>
                </a:solidFill>
                <a:ea typeface="Roboto Condensed" pitchFamily="2" charset="0"/>
                <a:cs typeface="Roboto Condensed" pitchFamily="2" charset="0"/>
              </a:rPr>
              <a:t>SoftLab</a:t>
            </a:r>
            <a:r>
              <a:rPr lang="en-US" b="1" dirty="0" smtClean="0">
                <a:solidFill>
                  <a:schemeClr val="tx2"/>
                </a:solidFill>
                <a:ea typeface="Roboto Condensed" pitchFamily="2" charset="0"/>
                <a:cs typeface="Roboto Condensed" pitchFamily="2" charset="0"/>
              </a:rPr>
              <a:t>-NSK Solutions </a:t>
            </a:r>
            <a:endParaRPr lang="ru-RU" b="1" dirty="0" smtClean="0">
              <a:solidFill>
                <a:schemeClr val="tx2"/>
              </a:solidFill>
              <a:ea typeface="Roboto Condensed" pitchFamily="2" charset="0"/>
              <a:cs typeface="Roboto Condensed" pitchFamily="2" charset="0"/>
            </a:endParaRPr>
          </a:p>
        </p:txBody>
      </p:sp>
      <p:sp>
        <p:nvSpPr>
          <p:cNvPr id="6" name="Подзаголовок 5"/>
          <p:cNvSpPr>
            <a:spLocks noGrp="1"/>
          </p:cNvSpPr>
          <p:nvPr>
            <p:ph type="subTitle" idx="1"/>
          </p:nvPr>
        </p:nvSpPr>
        <p:spPr>
          <a:xfrm>
            <a:off x="1331640" y="4011909"/>
            <a:ext cx="6400800" cy="720080"/>
          </a:xfrm>
        </p:spPr>
        <p:txBody>
          <a:bodyPr>
            <a:normAutofit/>
          </a:bodyPr>
          <a:lstStyle/>
          <a:p>
            <a:r>
              <a:rPr lang="en-US" sz="3600" b="1" dirty="0" smtClean="0"/>
              <a:t>Mikhail Shadrin</a:t>
            </a:r>
            <a:endParaRPr lang="ru-RU" sz="2800" b="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cstate="print"/>
          <a:srcRect/>
          <a:stretch>
            <a:fillRect/>
          </a:stretch>
        </p:blipFill>
        <p:spPr bwMode="auto">
          <a:xfrm>
            <a:off x="4572000" y="2355726"/>
            <a:ext cx="4369779" cy="1656184"/>
          </a:xfrm>
          <a:prstGeom prst="rect">
            <a:avLst/>
          </a:prstGeom>
          <a:noFill/>
          <a:ln w="9525">
            <a:noFill/>
            <a:round/>
            <a:headEnd/>
            <a:tailEnd/>
          </a:ln>
        </p:spPr>
      </p:pic>
      <p:sp>
        <p:nvSpPr>
          <p:cNvPr id="2" name="Заголовок 1"/>
          <p:cNvSpPr>
            <a:spLocks noGrp="1"/>
          </p:cNvSpPr>
          <p:nvPr>
            <p:ph type="title"/>
          </p:nvPr>
        </p:nvSpPr>
        <p:spPr/>
        <p:txBody>
          <a:bodyPr/>
          <a:lstStyle/>
          <a:p>
            <a:pP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b="1" dirty="0" smtClean="0">
                <a:solidFill>
                  <a:schemeClr val="tx2"/>
                </a:solidFill>
                <a:ea typeface="Roboto Condensed" pitchFamily="2" charset="0"/>
                <a:cs typeface="Roboto Condensed" pitchFamily="2" charset="0"/>
              </a:rPr>
              <a:t>Redundancy</a:t>
            </a:r>
            <a:endParaRPr lang="ru-RU" b="1" dirty="0">
              <a:solidFill>
                <a:schemeClr val="tx2"/>
              </a:solidFill>
              <a:ea typeface="Roboto Condensed" pitchFamily="2" charset="0"/>
              <a:cs typeface="Roboto Condensed" pitchFamily="2" charset="0"/>
            </a:endParaRPr>
          </a:p>
        </p:txBody>
      </p:sp>
      <p:sp>
        <p:nvSpPr>
          <p:cNvPr id="3" name="Содержимое 2"/>
          <p:cNvSpPr>
            <a:spLocks noGrp="1"/>
          </p:cNvSpPr>
          <p:nvPr>
            <p:ph idx="1"/>
          </p:nvPr>
        </p:nvSpPr>
        <p:spPr/>
        <p:txBody>
          <a:bodyPr/>
          <a:lstStyle/>
          <a:p>
            <a:r>
              <a:rPr lang="en-US" dirty="0" err="1" smtClean="0"/>
              <a:t>SLControlBox</a:t>
            </a:r>
            <a:r>
              <a:rPr lang="en-US" dirty="0" smtClean="0"/>
              <a:t> for hot mirroring</a:t>
            </a:r>
          </a:p>
          <a:p>
            <a:r>
              <a:rPr lang="en-US" dirty="0" smtClean="0"/>
              <a:t>SDI input reserving</a:t>
            </a:r>
          </a:p>
          <a:p>
            <a:r>
              <a:rPr lang="en-US" dirty="0" smtClean="0"/>
              <a:t>IP Input reserving</a:t>
            </a:r>
          </a:p>
          <a:p>
            <a:r>
              <a:rPr lang="en-US" dirty="0" smtClean="0"/>
              <a:t>NET Key reserving</a:t>
            </a:r>
          </a:p>
          <a:p>
            <a:r>
              <a:rPr lang="en-US" dirty="0" smtClean="0"/>
              <a:t>Secured format of log-file</a:t>
            </a:r>
          </a:p>
        </p:txBody>
      </p:sp>
      <p:pic>
        <p:nvPicPr>
          <p:cNvPr id="5" name="Picture 4"/>
          <p:cNvPicPr>
            <a:picLocks noChangeAspect="1" noChangeArrowheads="1"/>
          </p:cNvPicPr>
          <p:nvPr/>
        </p:nvPicPr>
        <p:blipFill>
          <a:blip r:embed="rId4" cstate="print"/>
          <a:srcRect/>
          <a:stretch>
            <a:fillRect/>
          </a:stretch>
        </p:blipFill>
        <p:spPr bwMode="auto">
          <a:xfrm>
            <a:off x="6947573" y="1563638"/>
            <a:ext cx="1872701" cy="864096"/>
          </a:xfrm>
          <a:prstGeom prst="rect">
            <a:avLst/>
          </a:prstGeom>
          <a:noFill/>
          <a:ln w="9525">
            <a:noFill/>
            <a:round/>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b="1" dirty="0" err="1">
                <a:solidFill>
                  <a:schemeClr val="tx2"/>
                </a:solidFill>
                <a:ea typeface="Roboto Condensed" pitchFamily="2" charset="0"/>
                <a:cs typeface="Roboto Condensed" pitchFamily="2" charset="0"/>
              </a:rPr>
              <a:t>SLSoundLeveler</a:t>
            </a:r>
            <a:endParaRPr lang="en-US" b="1" dirty="0">
              <a:solidFill>
                <a:schemeClr val="tx2"/>
              </a:solidFill>
              <a:ea typeface="Roboto Condensed" pitchFamily="2" charset="0"/>
              <a:cs typeface="Roboto Condensed" pitchFamily="2" charset="0"/>
            </a:endParaRPr>
          </a:p>
        </p:txBody>
      </p:sp>
      <p:sp>
        <p:nvSpPr>
          <p:cNvPr id="3" name="Объект 2"/>
          <p:cNvSpPr>
            <a:spLocks noGrp="1"/>
          </p:cNvSpPr>
          <p:nvPr>
            <p:ph idx="1"/>
          </p:nvPr>
        </p:nvSpPr>
        <p:spPr>
          <a:xfrm>
            <a:off x="457200" y="1571617"/>
            <a:ext cx="6059016" cy="3023005"/>
          </a:xfrm>
        </p:spPr>
        <p:txBody>
          <a:bodyPr/>
          <a:lstStyle/>
          <a:p>
            <a:r>
              <a:rPr lang="en-US" dirty="0" smtClean="0"/>
              <a:t>Audio normalization by </a:t>
            </a:r>
            <a:br>
              <a:rPr lang="en-US" dirty="0" smtClean="0"/>
            </a:br>
            <a:r>
              <a:rPr lang="en-US" dirty="0" smtClean="0"/>
              <a:t>EBU R128 </a:t>
            </a:r>
            <a:endParaRPr lang="ru-RU" dirty="0" smtClean="0"/>
          </a:p>
          <a:p>
            <a:r>
              <a:rPr lang="ru-RU" dirty="0" err="1" smtClean="0"/>
              <a:t>Импортозамещение</a:t>
            </a:r>
            <a:r>
              <a:rPr lang="ru-RU" dirty="0" smtClean="0"/>
              <a:t> плагина</a:t>
            </a:r>
            <a:r>
              <a:rPr lang="en-US" dirty="0" smtClean="0"/>
              <a:t/>
            </a:r>
            <a:br>
              <a:rPr lang="en-US" dirty="0" smtClean="0"/>
            </a:br>
            <a:r>
              <a:rPr lang="en-US" dirty="0" smtClean="0"/>
              <a:t>APTO </a:t>
            </a:r>
            <a:r>
              <a:rPr lang="en-US" dirty="0"/>
              <a:t>Linear </a:t>
            </a:r>
            <a:r>
              <a:rPr lang="en-US" dirty="0" smtClean="0"/>
              <a:t>Acoustic</a:t>
            </a:r>
          </a:p>
          <a:p>
            <a:endParaRPr lang="en-US" dirty="0"/>
          </a:p>
        </p:txBody>
      </p:sp>
      <p:pic>
        <p:nvPicPr>
          <p:cNvPr id="4" name="Рисунок 3"/>
          <p:cNvPicPr>
            <a:picLocks noChangeAspect="1"/>
          </p:cNvPicPr>
          <p:nvPr/>
        </p:nvPicPr>
        <p:blipFill>
          <a:blip r:embed="rId3" cstate="print"/>
          <a:stretch>
            <a:fillRect/>
          </a:stretch>
        </p:blipFill>
        <p:spPr>
          <a:xfrm>
            <a:off x="6516217" y="1571617"/>
            <a:ext cx="2170584" cy="2723342"/>
          </a:xfrm>
          <a:prstGeom prst="rect">
            <a:avLst/>
          </a:prstGeom>
        </p:spPr>
      </p:pic>
    </p:spTree>
    <p:extLst>
      <p:ext uri="{BB962C8B-B14F-4D97-AF65-F5344CB8AC3E}">
        <p14:creationId xmlns="" xmlns:p14="http://schemas.microsoft.com/office/powerpoint/2010/main" val="18336524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b="1" dirty="0" err="1">
                <a:solidFill>
                  <a:schemeClr val="tx2"/>
                </a:solidFill>
                <a:ea typeface="Roboto Condensed" pitchFamily="2" charset="0"/>
                <a:cs typeface="Roboto Condensed" pitchFamily="2" charset="0"/>
              </a:rPr>
              <a:t>SLAudioDucker</a:t>
            </a:r>
            <a:endParaRPr lang="en-US" b="1" dirty="0">
              <a:solidFill>
                <a:schemeClr val="tx2"/>
              </a:solidFill>
              <a:ea typeface="Roboto Condensed" pitchFamily="2" charset="0"/>
              <a:cs typeface="Roboto Condensed" pitchFamily="2" charset="0"/>
            </a:endParaRPr>
          </a:p>
        </p:txBody>
      </p:sp>
      <p:sp>
        <p:nvSpPr>
          <p:cNvPr id="3" name="Объект 2"/>
          <p:cNvSpPr>
            <a:spLocks noGrp="1"/>
          </p:cNvSpPr>
          <p:nvPr>
            <p:ph idx="1"/>
          </p:nvPr>
        </p:nvSpPr>
        <p:spPr>
          <a:xfrm>
            <a:off x="395536" y="1572700"/>
            <a:ext cx="1728192" cy="3023005"/>
          </a:xfrm>
        </p:spPr>
        <p:txBody>
          <a:bodyPr/>
          <a:lstStyle/>
          <a:p>
            <a:pPr marL="0" indent="0" algn="ctr">
              <a:buNone/>
            </a:pPr>
            <a:r>
              <a:rPr lang="ru-RU" dirty="0" smtClean="0"/>
              <a:t>«</a:t>
            </a:r>
            <a:r>
              <a:rPr lang="en-US" dirty="0" smtClean="0"/>
              <a:t>clever</a:t>
            </a:r>
            <a:r>
              <a:rPr lang="ru-RU" dirty="0" smtClean="0"/>
              <a:t>» </a:t>
            </a:r>
            <a:r>
              <a:rPr lang="en-US" dirty="0" err="1" smtClean="0"/>
              <a:t>auido</a:t>
            </a:r>
            <a:r>
              <a:rPr lang="en-US" dirty="0" smtClean="0"/>
              <a:t> mixer</a:t>
            </a:r>
            <a:endParaRPr lang="en-US" dirty="0"/>
          </a:p>
        </p:txBody>
      </p:sp>
      <p:pic>
        <p:nvPicPr>
          <p:cNvPr id="5" name="Рисунок 4"/>
          <p:cNvPicPr>
            <a:picLocks noChangeAspect="1"/>
          </p:cNvPicPr>
          <p:nvPr/>
        </p:nvPicPr>
        <p:blipFill>
          <a:blip r:embed="rId3" cstate="print"/>
          <a:stretch>
            <a:fillRect/>
          </a:stretch>
        </p:blipFill>
        <p:spPr>
          <a:xfrm>
            <a:off x="2195736" y="1572700"/>
            <a:ext cx="4918231" cy="2863164"/>
          </a:xfrm>
          <a:prstGeom prst="rect">
            <a:avLst/>
          </a:prstGeom>
        </p:spPr>
      </p:pic>
      <p:pic>
        <p:nvPicPr>
          <p:cNvPr id="6" name="Рисунок 5"/>
          <p:cNvPicPr>
            <a:picLocks noChangeAspect="1"/>
          </p:cNvPicPr>
          <p:nvPr/>
        </p:nvPicPr>
        <p:blipFill>
          <a:blip r:embed="rId4" cstate="print"/>
          <a:stretch>
            <a:fillRect/>
          </a:stretch>
        </p:blipFill>
        <p:spPr>
          <a:xfrm>
            <a:off x="795912" y="3363838"/>
            <a:ext cx="936104" cy="936104"/>
          </a:xfrm>
          <a:prstGeom prst="rect">
            <a:avLst/>
          </a:prstGeom>
        </p:spPr>
      </p:pic>
      <p:pic>
        <p:nvPicPr>
          <p:cNvPr id="7" name="Рисунок 6"/>
          <p:cNvPicPr>
            <a:picLocks noChangeAspect="1"/>
          </p:cNvPicPr>
          <p:nvPr/>
        </p:nvPicPr>
        <p:blipFill>
          <a:blip r:embed="rId5" cstate="print"/>
          <a:stretch>
            <a:fillRect/>
          </a:stretch>
        </p:blipFill>
        <p:spPr>
          <a:xfrm>
            <a:off x="7046964" y="2019839"/>
            <a:ext cx="1799352" cy="2128725"/>
          </a:xfrm>
          <a:prstGeom prst="rect">
            <a:avLst/>
          </a:prstGeom>
        </p:spPr>
      </p:pic>
    </p:spTree>
    <p:extLst>
      <p:ext uri="{BB962C8B-B14F-4D97-AF65-F5344CB8AC3E}">
        <p14:creationId xmlns="" xmlns:p14="http://schemas.microsoft.com/office/powerpoint/2010/main" val="16736670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tabLst>
                <a:tab pos="723900" algn="l"/>
                <a:tab pos="1447800" algn="l"/>
                <a:tab pos="2171700" algn="l"/>
                <a:tab pos="2895600" algn="l"/>
                <a:tab pos="3619500" algn="l"/>
                <a:tab pos="4343400" algn="l"/>
                <a:tab pos="5067300" algn="l"/>
                <a:tab pos="5791200" algn="l"/>
                <a:tab pos="6515100" algn="l"/>
                <a:tab pos="7239000" algn="l"/>
                <a:tab pos="7962900" algn="l"/>
              </a:tabLst>
            </a:pPr>
            <a:r>
              <a:rPr lang="ru-RU" sz="3600" b="1" dirty="0" smtClean="0">
                <a:solidFill>
                  <a:schemeClr val="tx2"/>
                </a:solidFill>
                <a:ea typeface="Roboto Condensed" pitchFamily="2" charset="0"/>
                <a:cs typeface="Roboto Condensed" pitchFamily="2" charset="0"/>
              </a:rPr>
              <a:t>Проект для ОТР</a:t>
            </a:r>
            <a:endParaRPr lang="ru-RU" sz="3600" b="1" dirty="0">
              <a:solidFill>
                <a:schemeClr val="tx2"/>
              </a:solidFill>
              <a:ea typeface="Roboto Condensed" pitchFamily="2" charset="0"/>
              <a:cs typeface="Roboto Condensed" pitchFamily="2" charset="0"/>
            </a:endParaRPr>
          </a:p>
        </p:txBody>
      </p:sp>
      <p:sp>
        <p:nvSpPr>
          <p:cNvPr id="3" name="Содержимое 2"/>
          <p:cNvSpPr>
            <a:spLocks noGrp="1"/>
          </p:cNvSpPr>
          <p:nvPr>
            <p:ph idx="1"/>
          </p:nvPr>
        </p:nvSpPr>
        <p:spPr/>
        <p:txBody>
          <a:bodyPr/>
          <a:lstStyle/>
          <a:p>
            <a:r>
              <a:rPr lang="ru-RU" dirty="0" smtClean="0"/>
              <a:t>Врезка локального </a:t>
            </a:r>
            <a:r>
              <a:rPr lang="ru-RU" dirty="0" err="1" smtClean="0"/>
              <a:t>контента</a:t>
            </a:r>
            <a:r>
              <a:rPr lang="ru-RU" dirty="0" smtClean="0"/>
              <a:t> в 85 точках</a:t>
            </a:r>
          </a:p>
          <a:p>
            <a:r>
              <a:rPr lang="ru-RU" dirty="0" smtClean="0"/>
              <a:t>Надежная доставка видео по </a:t>
            </a:r>
            <a:r>
              <a:rPr lang="en-US" dirty="0" smtClean="0"/>
              <a:t>IP</a:t>
            </a:r>
            <a:r>
              <a:rPr lang="ru-RU" dirty="0" smtClean="0"/>
              <a:t> (</a:t>
            </a:r>
            <a:r>
              <a:rPr lang="en-US" dirty="0" smtClean="0"/>
              <a:t>SRT)</a:t>
            </a:r>
            <a:endParaRPr lang="ru-RU" dirty="0" smtClean="0"/>
          </a:p>
          <a:p>
            <a:r>
              <a:rPr lang="ru-RU" dirty="0" smtClean="0"/>
              <a:t>Автоматизированное управление из центра</a:t>
            </a:r>
          </a:p>
          <a:p>
            <a:r>
              <a:rPr lang="ru-RU" dirty="0" smtClean="0"/>
              <a:t>Мониторинг всех потоков и состояния</a:t>
            </a:r>
          </a:p>
          <a:p>
            <a:endParaRPr lang="ru-RU"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TextBox 113"/>
          <p:cNvSpPr txBox="1"/>
          <p:nvPr/>
        </p:nvSpPr>
        <p:spPr>
          <a:xfrm>
            <a:off x="755576" y="3075806"/>
            <a:ext cx="1368152" cy="523220"/>
          </a:xfrm>
          <a:prstGeom prst="rect">
            <a:avLst/>
          </a:prstGeom>
          <a:noFill/>
        </p:spPr>
        <p:txBody>
          <a:bodyPr wrap="square" rtlCol="0">
            <a:spAutoFit/>
          </a:bodyPr>
          <a:lstStyle/>
          <a:p>
            <a:pPr algn="ctr"/>
            <a:r>
              <a:rPr lang="ru-RU" sz="1400" dirty="0" smtClean="0"/>
              <a:t>Федеральный сигнал</a:t>
            </a:r>
            <a:endParaRPr lang="ru-RU" sz="1400" dirty="0"/>
          </a:p>
        </p:txBody>
      </p:sp>
      <p:sp>
        <p:nvSpPr>
          <p:cNvPr id="137" name="TextBox 136"/>
          <p:cNvSpPr txBox="1"/>
          <p:nvPr/>
        </p:nvSpPr>
        <p:spPr>
          <a:xfrm>
            <a:off x="1619672" y="2499742"/>
            <a:ext cx="504056" cy="307777"/>
          </a:xfrm>
          <a:prstGeom prst="rect">
            <a:avLst/>
          </a:prstGeom>
          <a:noFill/>
        </p:spPr>
        <p:txBody>
          <a:bodyPr wrap="square" rtlCol="0">
            <a:spAutoFit/>
          </a:bodyPr>
          <a:lstStyle/>
          <a:p>
            <a:pPr algn="ctr"/>
            <a:r>
              <a:rPr lang="en-US" sz="1400" dirty="0" smtClean="0"/>
              <a:t>SDI</a:t>
            </a:r>
            <a:endParaRPr lang="ru-RU" sz="1400" dirty="0"/>
          </a:p>
        </p:txBody>
      </p:sp>
      <p:sp>
        <p:nvSpPr>
          <p:cNvPr id="138" name="TextBox 137"/>
          <p:cNvSpPr txBox="1"/>
          <p:nvPr/>
        </p:nvSpPr>
        <p:spPr>
          <a:xfrm>
            <a:off x="2123728" y="2931790"/>
            <a:ext cx="576064" cy="307777"/>
          </a:xfrm>
          <a:prstGeom prst="rect">
            <a:avLst/>
          </a:prstGeom>
          <a:noFill/>
        </p:spPr>
        <p:txBody>
          <a:bodyPr wrap="square" rtlCol="0">
            <a:spAutoFit/>
          </a:bodyPr>
          <a:lstStyle/>
          <a:p>
            <a:pPr algn="ctr"/>
            <a:r>
              <a:rPr lang="en-US" sz="1400" dirty="0" smtClean="0"/>
              <a:t>SRT</a:t>
            </a:r>
            <a:endParaRPr lang="ru-RU" sz="1400" dirty="0"/>
          </a:p>
        </p:txBody>
      </p:sp>
      <p:sp>
        <p:nvSpPr>
          <p:cNvPr id="139" name="TextBox 138"/>
          <p:cNvSpPr txBox="1"/>
          <p:nvPr/>
        </p:nvSpPr>
        <p:spPr>
          <a:xfrm>
            <a:off x="4283968" y="3003798"/>
            <a:ext cx="576064" cy="307777"/>
          </a:xfrm>
          <a:prstGeom prst="rect">
            <a:avLst/>
          </a:prstGeom>
          <a:noFill/>
        </p:spPr>
        <p:txBody>
          <a:bodyPr wrap="square" rtlCol="0">
            <a:spAutoFit/>
          </a:bodyPr>
          <a:lstStyle/>
          <a:p>
            <a:pPr algn="ctr"/>
            <a:r>
              <a:rPr lang="en-US" sz="1400" dirty="0" smtClean="0"/>
              <a:t>SRT</a:t>
            </a:r>
            <a:endParaRPr lang="ru-RU" sz="1400" dirty="0"/>
          </a:p>
        </p:txBody>
      </p:sp>
      <p:sp>
        <p:nvSpPr>
          <p:cNvPr id="140" name="TextBox 139"/>
          <p:cNvSpPr txBox="1"/>
          <p:nvPr/>
        </p:nvSpPr>
        <p:spPr>
          <a:xfrm>
            <a:off x="5004048" y="2715766"/>
            <a:ext cx="576064" cy="307777"/>
          </a:xfrm>
          <a:prstGeom prst="rect">
            <a:avLst/>
          </a:prstGeom>
          <a:noFill/>
        </p:spPr>
        <p:txBody>
          <a:bodyPr wrap="square" rtlCol="0">
            <a:spAutoFit/>
          </a:bodyPr>
          <a:lstStyle/>
          <a:p>
            <a:pPr algn="ctr"/>
            <a:r>
              <a:rPr lang="en-US" sz="1400" dirty="0" smtClean="0"/>
              <a:t>SRT</a:t>
            </a:r>
            <a:endParaRPr lang="ru-RU" sz="1400" dirty="0"/>
          </a:p>
        </p:txBody>
      </p:sp>
      <p:sp>
        <p:nvSpPr>
          <p:cNvPr id="141" name="TextBox 140"/>
          <p:cNvSpPr txBox="1"/>
          <p:nvPr/>
        </p:nvSpPr>
        <p:spPr>
          <a:xfrm>
            <a:off x="6012160" y="2715766"/>
            <a:ext cx="576064" cy="307777"/>
          </a:xfrm>
          <a:prstGeom prst="rect">
            <a:avLst/>
          </a:prstGeom>
          <a:noFill/>
        </p:spPr>
        <p:txBody>
          <a:bodyPr wrap="square" rtlCol="0">
            <a:spAutoFit/>
          </a:bodyPr>
          <a:lstStyle/>
          <a:p>
            <a:pPr algn="ctr"/>
            <a:r>
              <a:rPr lang="en-US" sz="1400" dirty="0" smtClean="0"/>
              <a:t>VPN</a:t>
            </a:r>
            <a:endParaRPr lang="ru-RU" sz="1400" dirty="0"/>
          </a:p>
        </p:txBody>
      </p:sp>
      <p:sp>
        <p:nvSpPr>
          <p:cNvPr id="142" name="TextBox 141"/>
          <p:cNvSpPr txBox="1"/>
          <p:nvPr/>
        </p:nvSpPr>
        <p:spPr>
          <a:xfrm>
            <a:off x="4572000" y="1975941"/>
            <a:ext cx="576064" cy="307777"/>
          </a:xfrm>
          <a:prstGeom prst="rect">
            <a:avLst/>
          </a:prstGeom>
          <a:noFill/>
        </p:spPr>
        <p:txBody>
          <a:bodyPr wrap="square" rtlCol="0">
            <a:spAutoFit/>
          </a:bodyPr>
          <a:lstStyle/>
          <a:p>
            <a:pPr algn="ctr"/>
            <a:r>
              <a:rPr lang="en-US" sz="1400" dirty="0" smtClean="0"/>
              <a:t>SDI</a:t>
            </a:r>
            <a:endParaRPr lang="ru-RU" sz="1400" dirty="0"/>
          </a:p>
        </p:txBody>
      </p:sp>
      <p:sp>
        <p:nvSpPr>
          <p:cNvPr id="143" name="TextBox 142"/>
          <p:cNvSpPr txBox="1"/>
          <p:nvPr/>
        </p:nvSpPr>
        <p:spPr>
          <a:xfrm>
            <a:off x="6300192" y="1923678"/>
            <a:ext cx="576064" cy="307777"/>
          </a:xfrm>
          <a:prstGeom prst="rect">
            <a:avLst/>
          </a:prstGeom>
          <a:noFill/>
        </p:spPr>
        <p:txBody>
          <a:bodyPr wrap="square" rtlCol="0">
            <a:spAutoFit/>
          </a:bodyPr>
          <a:lstStyle/>
          <a:p>
            <a:pPr algn="ctr"/>
            <a:r>
              <a:rPr lang="en-US" sz="1400" dirty="0" smtClean="0"/>
              <a:t>SDI</a:t>
            </a:r>
            <a:endParaRPr lang="ru-RU" sz="1400" dirty="0"/>
          </a:p>
        </p:txBody>
      </p:sp>
      <p:sp>
        <p:nvSpPr>
          <p:cNvPr id="2" name="Заголовок 1"/>
          <p:cNvSpPr>
            <a:spLocks noGrp="1"/>
          </p:cNvSpPr>
          <p:nvPr>
            <p:ph type="title"/>
          </p:nvPr>
        </p:nvSpPr>
        <p:spPr/>
        <p:txBody>
          <a:bodyPr/>
          <a:lstStyle/>
          <a:p>
            <a:pPr>
              <a:tabLst>
                <a:tab pos="723900" algn="l"/>
                <a:tab pos="1447800" algn="l"/>
                <a:tab pos="2171700" algn="l"/>
                <a:tab pos="2895600" algn="l"/>
                <a:tab pos="3619500" algn="l"/>
                <a:tab pos="4343400" algn="l"/>
                <a:tab pos="5067300" algn="l"/>
                <a:tab pos="5791200" algn="l"/>
                <a:tab pos="6515100" algn="l"/>
                <a:tab pos="7239000" algn="l"/>
                <a:tab pos="7962900" algn="l"/>
              </a:tabLst>
            </a:pPr>
            <a:r>
              <a:rPr lang="ru-RU" sz="3600" b="1" dirty="0" smtClean="0">
                <a:solidFill>
                  <a:schemeClr val="tx2"/>
                </a:solidFill>
                <a:ea typeface="Roboto Condensed" pitchFamily="2" charset="0"/>
                <a:cs typeface="Roboto Condensed" pitchFamily="2" charset="0"/>
              </a:rPr>
              <a:t>Проект для ОТР</a:t>
            </a:r>
            <a:endParaRPr lang="ru-RU" sz="3600" b="1" dirty="0">
              <a:solidFill>
                <a:schemeClr val="tx2"/>
              </a:solidFill>
              <a:ea typeface="Roboto Condensed" pitchFamily="2" charset="0"/>
              <a:cs typeface="Roboto Condensed" pitchFamily="2" charset="0"/>
            </a:endParaRPr>
          </a:p>
        </p:txBody>
      </p:sp>
      <p:sp>
        <p:nvSpPr>
          <p:cNvPr id="5" name="Облако 4"/>
          <p:cNvSpPr/>
          <p:nvPr/>
        </p:nvSpPr>
        <p:spPr>
          <a:xfrm>
            <a:off x="2627784" y="3147814"/>
            <a:ext cx="1296144" cy="72008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ru-RU" sz="1400" dirty="0" smtClean="0"/>
              <a:t>Наземная сеть №1</a:t>
            </a:r>
            <a:endParaRPr lang="ru-RU" sz="1400" dirty="0"/>
          </a:p>
        </p:txBody>
      </p:sp>
      <p:pic>
        <p:nvPicPr>
          <p:cNvPr id="7" name="Picture 2"/>
          <p:cNvPicPr>
            <a:picLocks noChangeAspect="1" noChangeArrowheads="1"/>
          </p:cNvPicPr>
          <p:nvPr/>
        </p:nvPicPr>
        <p:blipFill>
          <a:blip r:embed="rId2" cstate="print"/>
          <a:srcRect/>
          <a:stretch>
            <a:fillRect/>
          </a:stretch>
        </p:blipFill>
        <p:spPr bwMode="auto">
          <a:xfrm>
            <a:off x="3851920" y="2067694"/>
            <a:ext cx="653297" cy="753805"/>
          </a:xfrm>
          <a:prstGeom prst="rect">
            <a:avLst/>
          </a:prstGeom>
          <a:noFill/>
          <a:ln w="9525">
            <a:noFill/>
            <a:round/>
            <a:headEnd/>
            <a:tailEnd/>
          </a:ln>
        </p:spPr>
      </p:pic>
      <p:cxnSp>
        <p:nvCxnSpPr>
          <p:cNvPr id="8" name="AutoShape 3"/>
          <p:cNvCxnSpPr>
            <a:cxnSpLocks noChangeShapeType="1"/>
          </p:cNvCxnSpPr>
          <p:nvPr/>
        </p:nvCxnSpPr>
        <p:spPr bwMode="auto">
          <a:xfrm flipV="1">
            <a:off x="4499992" y="1995686"/>
            <a:ext cx="720080" cy="648072"/>
          </a:xfrm>
          <a:prstGeom prst="straightConnector1">
            <a:avLst/>
          </a:prstGeom>
          <a:noFill/>
          <a:ln w="9360" cap="sq">
            <a:solidFill>
              <a:srgbClr val="4A7EBB"/>
            </a:solidFill>
            <a:miter lim="800000"/>
            <a:headEnd/>
            <a:tailEnd type="arrow" w="med" len="med"/>
          </a:ln>
        </p:spPr>
      </p:cxnSp>
      <p:cxnSp>
        <p:nvCxnSpPr>
          <p:cNvPr id="9" name="AutoShape 4"/>
          <p:cNvCxnSpPr>
            <a:cxnSpLocks noChangeShapeType="1"/>
          </p:cNvCxnSpPr>
          <p:nvPr/>
        </p:nvCxnSpPr>
        <p:spPr bwMode="auto">
          <a:xfrm>
            <a:off x="6300192" y="2211710"/>
            <a:ext cx="648072" cy="0"/>
          </a:xfrm>
          <a:prstGeom prst="straightConnector1">
            <a:avLst/>
          </a:prstGeom>
          <a:noFill/>
          <a:ln w="9360" cap="sq">
            <a:solidFill>
              <a:srgbClr val="4A7EBB"/>
            </a:solidFill>
            <a:miter lim="800000"/>
            <a:headEnd/>
            <a:tailEnd type="arrow" w="med" len="med"/>
          </a:ln>
        </p:spPr>
      </p:cxnSp>
      <p:pic>
        <p:nvPicPr>
          <p:cNvPr id="10" name="Picture 9"/>
          <p:cNvPicPr>
            <a:picLocks noChangeAspect="1" noChangeArrowheads="1"/>
          </p:cNvPicPr>
          <p:nvPr/>
        </p:nvPicPr>
        <p:blipFill>
          <a:blip r:embed="rId3" cstate="print"/>
          <a:srcRect/>
          <a:stretch>
            <a:fillRect/>
          </a:stretch>
        </p:blipFill>
        <p:spPr bwMode="auto">
          <a:xfrm>
            <a:off x="6876256" y="1419622"/>
            <a:ext cx="434399" cy="1535868"/>
          </a:xfrm>
          <a:prstGeom prst="rect">
            <a:avLst/>
          </a:prstGeom>
          <a:noFill/>
          <a:ln w="9525">
            <a:noFill/>
            <a:round/>
            <a:headEnd/>
            <a:tailEnd/>
          </a:ln>
        </p:spPr>
      </p:pic>
      <p:pic>
        <p:nvPicPr>
          <p:cNvPr id="14" name="Picture 7"/>
          <p:cNvPicPr>
            <a:picLocks noChangeAspect="1" noChangeArrowheads="1"/>
          </p:cNvPicPr>
          <p:nvPr/>
        </p:nvPicPr>
        <p:blipFill>
          <a:blip r:embed="rId4" cstate="print"/>
          <a:srcRect t="25197" b="25197"/>
          <a:stretch>
            <a:fillRect/>
          </a:stretch>
        </p:blipFill>
        <p:spPr bwMode="auto">
          <a:xfrm>
            <a:off x="1043608" y="2787774"/>
            <a:ext cx="726961" cy="360480"/>
          </a:xfrm>
          <a:prstGeom prst="rect">
            <a:avLst/>
          </a:prstGeom>
          <a:noFill/>
          <a:ln w="9525">
            <a:noFill/>
            <a:round/>
            <a:headEnd/>
            <a:tailEnd/>
          </a:ln>
        </p:spPr>
      </p:pic>
      <p:pic>
        <p:nvPicPr>
          <p:cNvPr id="15" name="Picture 2"/>
          <p:cNvPicPr>
            <a:picLocks noChangeAspect="1" noChangeArrowheads="1"/>
          </p:cNvPicPr>
          <p:nvPr/>
        </p:nvPicPr>
        <p:blipFill>
          <a:blip r:embed="rId2" cstate="print"/>
          <a:srcRect/>
          <a:stretch>
            <a:fillRect/>
          </a:stretch>
        </p:blipFill>
        <p:spPr bwMode="auto">
          <a:xfrm flipH="1">
            <a:off x="2195736" y="1995686"/>
            <a:ext cx="653297" cy="753805"/>
          </a:xfrm>
          <a:prstGeom prst="rect">
            <a:avLst/>
          </a:prstGeom>
          <a:noFill/>
          <a:ln w="9525">
            <a:noFill/>
            <a:round/>
            <a:headEnd/>
            <a:tailEnd/>
          </a:ln>
        </p:spPr>
      </p:pic>
      <p:grpSp>
        <p:nvGrpSpPr>
          <p:cNvPr id="3" name="Group 4"/>
          <p:cNvGrpSpPr>
            <a:grpSpLocks noChangeAspect="1"/>
          </p:cNvGrpSpPr>
          <p:nvPr/>
        </p:nvGrpSpPr>
        <p:grpSpPr bwMode="auto">
          <a:xfrm>
            <a:off x="3059832" y="1347614"/>
            <a:ext cx="731835" cy="648072"/>
            <a:chOff x="1565" y="305"/>
            <a:chExt cx="2857" cy="2530"/>
          </a:xfrm>
        </p:grpSpPr>
        <p:sp>
          <p:nvSpPr>
            <p:cNvPr id="17" name="AutoShape 3"/>
            <p:cNvSpPr>
              <a:spLocks noChangeAspect="1" noChangeArrowheads="1" noTextEdit="1"/>
            </p:cNvSpPr>
            <p:nvPr/>
          </p:nvSpPr>
          <p:spPr bwMode="auto">
            <a:xfrm>
              <a:off x="1565" y="305"/>
              <a:ext cx="2857" cy="253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18" name="Freeform 5"/>
            <p:cNvSpPr>
              <a:spLocks/>
            </p:cNvSpPr>
            <p:nvPr/>
          </p:nvSpPr>
          <p:spPr bwMode="auto">
            <a:xfrm>
              <a:off x="1592" y="335"/>
              <a:ext cx="2800" cy="2470"/>
            </a:xfrm>
            <a:custGeom>
              <a:avLst/>
              <a:gdLst/>
              <a:ahLst/>
              <a:cxnLst>
                <a:cxn ang="0">
                  <a:pos x="1492" y="5"/>
                </a:cxn>
                <a:cxn ang="0">
                  <a:pos x="1349" y="21"/>
                </a:cxn>
                <a:cxn ang="0">
                  <a:pos x="1208" y="56"/>
                </a:cxn>
                <a:cxn ang="0">
                  <a:pos x="1072" y="103"/>
                </a:cxn>
                <a:cxn ang="0">
                  <a:pos x="944" y="163"/>
                </a:cxn>
                <a:cxn ang="0">
                  <a:pos x="820" y="236"/>
                </a:cxn>
                <a:cxn ang="0">
                  <a:pos x="705" y="319"/>
                </a:cxn>
                <a:cxn ang="0">
                  <a:pos x="600" y="414"/>
                </a:cxn>
                <a:cxn ang="0">
                  <a:pos x="506" y="520"/>
                </a:cxn>
                <a:cxn ang="0">
                  <a:pos x="425" y="633"/>
                </a:cxn>
                <a:cxn ang="0">
                  <a:pos x="358" y="755"/>
                </a:cxn>
                <a:cxn ang="0">
                  <a:pos x="307" y="887"/>
                </a:cxn>
                <a:cxn ang="0">
                  <a:pos x="273" y="1026"/>
                </a:cxn>
                <a:cxn ang="0">
                  <a:pos x="0" y="1647"/>
                </a:cxn>
                <a:cxn ang="0">
                  <a:pos x="5" y="1730"/>
                </a:cxn>
                <a:cxn ang="0">
                  <a:pos x="23" y="1810"/>
                </a:cxn>
                <a:cxn ang="0">
                  <a:pos x="50" y="1884"/>
                </a:cxn>
                <a:cxn ang="0">
                  <a:pos x="85" y="1955"/>
                </a:cxn>
                <a:cxn ang="0">
                  <a:pos x="122" y="2017"/>
                </a:cxn>
                <a:cxn ang="0">
                  <a:pos x="166" y="2076"/>
                </a:cxn>
                <a:cxn ang="0">
                  <a:pos x="212" y="2127"/>
                </a:cxn>
                <a:cxn ang="0">
                  <a:pos x="255" y="2174"/>
                </a:cxn>
                <a:cxn ang="0">
                  <a:pos x="298" y="2212"/>
                </a:cxn>
                <a:cxn ang="0">
                  <a:pos x="335" y="2245"/>
                </a:cxn>
                <a:cxn ang="0">
                  <a:pos x="367" y="2272"/>
                </a:cxn>
                <a:cxn ang="0">
                  <a:pos x="394" y="2293"/>
                </a:cxn>
                <a:cxn ang="0">
                  <a:pos x="526" y="2358"/>
                </a:cxn>
                <a:cxn ang="0">
                  <a:pos x="665" y="2409"/>
                </a:cxn>
                <a:cxn ang="0">
                  <a:pos x="807" y="2444"/>
                </a:cxn>
                <a:cxn ang="0">
                  <a:pos x="948" y="2465"/>
                </a:cxn>
                <a:cxn ang="0">
                  <a:pos x="1089" y="2470"/>
                </a:cxn>
                <a:cxn ang="0">
                  <a:pos x="1229" y="2462"/>
                </a:cxn>
                <a:cxn ang="0">
                  <a:pos x="1364" y="2441"/>
                </a:cxn>
                <a:cxn ang="0">
                  <a:pos x="1494" y="2409"/>
                </a:cxn>
                <a:cxn ang="0">
                  <a:pos x="1613" y="2363"/>
                </a:cxn>
                <a:cxn ang="0">
                  <a:pos x="1725" y="2307"/>
                </a:cxn>
                <a:cxn ang="0">
                  <a:pos x="1824" y="2240"/>
                </a:cxn>
                <a:cxn ang="0">
                  <a:pos x="1910" y="2166"/>
                </a:cxn>
                <a:cxn ang="0">
                  <a:pos x="1948" y="1526"/>
                </a:cxn>
                <a:cxn ang="0">
                  <a:pos x="2777" y="616"/>
                </a:cxn>
                <a:cxn ang="0">
                  <a:pos x="2738" y="521"/>
                </a:cxn>
                <a:cxn ang="0">
                  <a:pos x="2685" y="434"/>
                </a:cxn>
                <a:cxn ang="0">
                  <a:pos x="2620" y="354"/>
                </a:cxn>
                <a:cxn ang="0">
                  <a:pos x="2546" y="284"/>
                </a:cxn>
                <a:cxn ang="0">
                  <a:pos x="2459" y="219"/>
                </a:cxn>
                <a:cxn ang="0">
                  <a:pos x="2362" y="163"/>
                </a:cxn>
                <a:cxn ang="0">
                  <a:pos x="2255" y="115"/>
                </a:cxn>
                <a:cxn ang="0">
                  <a:pos x="2140" y="76"/>
                </a:cxn>
                <a:cxn ang="0">
                  <a:pos x="2016" y="44"/>
                </a:cxn>
                <a:cxn ang="0">
                  <a:pos x="1886" y="21"/>
                </a:cxn>
                <a:cxn ang="0">
                  <a:pos x="1750" y="6"/>
                </a:cxn>
                <a:cxn ang="0">
                  <a:pos x="1608" y="2"/>
                </a:cxn>
              </a:cxnLst>
              <a:rect l="0" t="0" r="r" b="b"/>
              <a:pathLst>
                <a:path w="2800" h="2470">
                  <a:moveTo>
                    <a:pt x="1608" y="2"/>
                  </a:moveTo>
                  <a:lnTo>
                    <a:pt x="1578" y="0"/>
                  </a:lnTo>
                  <a:lnTo>
                    <a:pt x="1549" y="2"/>
                  </a:lnTo>
                  <a:lnTo>
                    <a:pt x="1521" y="2"/>
                  </a:lnTo>
                  <a:lnTo>
                    <a:pt x="1492" y="5"/>
                  </a:lnTo>
                  <a:lnTo>
                    <a:pt x="1463" y="6"/>
                  </a:lnTo>
                  <a:lnTo>
                    <a:pt x="1435" y="9"/>
                  </a:lnTo>
                  <a:lnTo>
                    <a:pt x="1406" y="14"/>
                  </a:lnTo>
                  <a:lnTo>
                    <a:pt x="1377" y="18"/>
                  </a:lnTo>
                  <a:lnTo>
                    <a:pt x="1349" y="21"/>
                  </a:lnTo>
                  <a:lnTo>
                    <a:pt x="1321" y="27"/>
                  </a:lnTo>
                  <a:lnTo>
                    <a:pt x="1293" y="33"/>
                  </a:lnTo>
                  <a:lnTo>
                    <a:pt x="1266" y="41"/>
                  </a:lnTo>
                  <a:lnTo>
                    <a:pt x="1237" y="47"/>
                  </a:lnTo>
                  <a:lnTo>
                    <a:pt x="1208" y="56"/>
                  </a:lnTo>
                  <a:lnTo>
                    <a:pt x="1181" y="64"/>
                  </a:lnTo>
                  <a:lnTo>
                    <a:pt x="1155" y="74"/>
                  </a:lnTo>
                  <a:lnTo>
                    <a:pt x="1127" y="82"/>
                  </a:lnTo>
                  <a:lnTo>
                    <a:pt x="1099" y="92"/>
                  </a:lnTo>
                  <a:lnTo>
                    <a:pt x="1072" y="103"/>
                  </a:lnTo>
                  <a:lnTo>
                    <a:pt x="1047" y="113"/>
                  </a:lnTo>
                  <a:lnTo>
                    <a:pt x="1021" y="126"/>
                  </a:lnTo>
                  <a:lnTo>
                    <a:pt x="994" y="136"/>
                  </a:lnTo>
                  <a:lnTo>
                    <a:pt x="968" y="148"/>
                  </a:lnTo>
                  <a:lnTo>
                    <a:pt x="944" y="163"/>
                  </a:lnTo>
                  <a:lnTo>
                    <a:pt x="918" y="177"/>
                  </a:lnTo>
                  <a:lnTo>
                    <a:pt x="893" y="191"/>
                  </a:lnTo>
                  <a:lnTo>
                    <a:pt x="867" y="206"/>
                  </a:lnTo>
                  <a:lnTo>
                    <a:pt x="844" y="221"/>
                  </a:lnTo>
                  <a:lnTo>
                    <a:pt x="820" y="236"/>
                  </a:lnTo>
                  <a:lnTo>
                    <a:pt x="796" y="251"/>
                  </a:lnTo>
                  <a:lnTo>
                    <a:pt x="773" y="269"/>
                  </a:lnTo>
                  <a:lnTo>
                    <a:pt x="751" y="286"/>
                  </a:lnTo>
                  <a:lnTo>
                    <a:pt x="728" y="302"/>
                  </a:lnTo>
                  <a:lnTo>
                    <a:pt x="705" y="319"/>
                  </a:lnTo>
                  <a:lnTo>
                    <a:pt x="683" y="337"/>
                  </a:lnTo>
                  <a:lnTo>
                    <a:pt x="663" y="357"/>
                  </a:lnTo>
                  <a:lnTo>
                    <a:pt x="640" y="375"/>
                  </a:lnTo>
                  <a:lnTo>
                    <a:pt x="619" y="394"/>
                  </a:lnTo>
                  <a:lnTo>
                    <a:pt x="600" y="414"/>
                  </a:lnTo>
                  <a:lnTo>
                    <a:pt x="582" y="435"/>
                  </a:lnTo>
                  <a:lnTo>
                    <a:pt x="562" y="455"/>
                  </a:lnTo>
                  <a:lnTo>
                    <a:pt x="542" y="476"/>
                  </a:lnTo>
                  <a:lnTo>
                    <a:pt x="523" y="497"/>
                  </a:lnTo>
                  <a:lnTo>
                    <a:pt x="506" y="520"/>
                  </a:lnTo>
                  <a:lnTo>
                    <a:pt x="488" y="541"/>
                  </a:lnTo>
                  <a:lnTo>
                    <a:pt x="471" y="564"/>
                  </a:lnTo>
                  <a:lnTo>
                    <a:pt x="455" y="586"/>
                  </a:lnTo>
                  <a:lnTo>
                    <a:pt x="441" y="610"/>
                  </a:lnTo>
                  <a:lnTo>
                    <a:pt x="425" y="633"/>
                  </a:lnTo>
                  <a:lnTo>
                    <a:pt x="411" y="657"/>
                  </a:lnTo>
                  <a:lnTo>
                    <a:pt x="396" y="681"/>
                  </a:lnTo>
                  <a:lnTo>
                    <a:pt x="384" y="707"/>
                  </a:lnTo>
                  <a:lnTo>
                    <a:pt x="370" y="731"/>
                  </a:lnTo>
                  <a:lnTo>
                    <a:pt x="358" y="755"/>
                  </a:lnTo>
                  <a:lnTo>
                    <a:pt x="347" y="781"/>
                  </a:lnTo>
                  <a:lnTo>
                    <a:pt x="337" y="808"/>
                  </a:lnTo>
                  <a:lnTo>
                    <a:pt x="325" y="834"/>
                  </a:lnTo>
                  <a:lnTo>
                    <a:pt x="316" y="861"/>
                  </a:lnTo>
                  <a:lnTo>
                    <a:pt x="307" y="887"/>
                  </a:lnTo>
                  <a:lnTo>
                    <a:pt x="298" y="914"/>
                  </a:lnTo>
                  <a:lnTo>
                    <a:pt x="290" y="941"/>
                  </a:lnTo>
                  <a:lnTo>
                    <a:pt x="284" y="968"/>
                  </a:lnTo>
                  <a:lnTo>
                    <a:pt x="278" y="997"/>
                  </a:lnTo>
                  <a:lnTo>
                    <a:pt x="273" y="1026"/>
                  </a:lnTo>
                  <a:lnTo>
                    <a:pt x="5" y="1574"/>
                  </a:lnTo>
                  <a:lnTo>
                    <a:pt x="3" y="1592"/>
                  </a:lnTo>
                  <a:lnTo>
                    <a:pt x="0" y="1610"/>
                  </a:lnTo>
                  <a:lnTo>
                    <a:pt x="0" y="1628"/>
                  </a:lnTo>
                  <a:lnTo>
                    <a:pt x="0" y="1647"/>
                  </a:lnTo>
                  <a:lnTo>
                    <a:pt x="0" y="1663"/>
                  </a:lnTo>
                  <a:lnTo>
                    <a:pt x="0" y="1680"/>
                  </a:lnTo>
                  <a:lnTo>
                    <a:pt x="2" y="1698"/>
                  </a:lnTo>
                  <a:lnTo>
                    <a:pt x="5" y="1715"/>
                  </a:lnTo>
                  <a:lnTo>
                    <a:pt x="5" y="1730"/>
                  </a:lnTo>
                  <a:lnTo>
                    <a:pt x="8" y="1746"/>
                  </a:lnTo>
                  <a:lnTo>
                    <a:pt x="11" y="1763"/>
                  </a:lnTo>
                  <a:lnTo>
                    <a:pt x="15" y="1780"/>
                  </a:lnTo>
                  <a:lnTo>
                    <a:pt x="18" y="1795"/>
                  </a:lnTo>
                  <a:lnTo>
                    <a:pt x="23" y="1810"/>
                  </a:lnTo>
                  <a:lnTo>
                    <a:pt x="29" y="1825"/>
                  </a:lnTo>
                  <a:lnTo>
                    <a:pt x="33" y="1841"/>
                  </a:lnTo>
                  <a:lnTo>
                    <a:pt x="38" y="1857"/>
                  </a:lnTo>
                  <a:lnTo>
                    <a:pt x="44" y="1870"/>
                  </a:lnTo>
                  <a:lnTo>
                    <a:pt x="50" y="1884"/>
                  </a:lnTo>
                  <a:lnTo>
                    <a:pt x="56" y="1899"/>
                  </a:lnTo>
                  <a:lnTo>
                    <a:pt x="62" y="1912"/>
                  </a:lnTo>
                  <a:lnTo>
                    <a:pt x="70" y="1928"/>
                  </a:lnTo>
                  <a:lnTo>
                    <a:pt x="76" y="1941"/>
                  </a:lnTo>
                  <a:lnTo>
                    <a:pt x="85" y="1955"/>
                  </a:lnTo>
                  <a:lnTo>
                    <a:pt x="91" y="1967"/>
                  </a:lnTo>
                  <a:lnTo>
                    <a:pt x="98" y="1980"/>
                  </a:lnTo>
                  <a:lnTo>
                    <a:pt x="107" y="1992"/>
                  </a:lnTo>
                  <a:lnTo>
                    <a:pt x="115" y="2006"/>
                  </a:lnTo>
                  <a:lnTo>
                    <a:pt x="122" y="2017"/>
                  </a:lnTo>
                  <a:lnTo>
                    <a:pt x="132" y="2030"/>
                  </a:lnTo>
                  <a:lnTo>
                    <a:pt x="141" y="2042"/>
                  </a:lnTo>
                  <a:lnTo>
                    <a:pt x="150" y="2054"/>
                  </a:lnTo>
                  <a:lnTo>
                    <a:pt x="159" y="2065"/>
                  </a:lnTo>
                  <a:lnTo>
                    <a:pt x="166" y="2076"/>
                  </a:lnTo>
                  <a:lnTo>
                    <a:pt x="175" y="2086"/>
                  </a:lnTo>
                  <a:lnTo>
                    <a:pt x="184" y="2097"/>
                  </a:lnTo>
                  <a:lnTo>
                    <a:pt x="193" y="2107"/>
                  </a:lnTo>
                  <a:lnTo>
                    <a:pt x="201" y="2116"/>
                  </a:lnTo>
                  <a:lnTo>
                    <a:pt x="212" y="2127"/>
                  </a:lnTo>
                  <a:lnTo>
                    <a:pt x="221" y="2137"/>
                  </a:lnTo>
                  <a:lnTo>
                    <a:pt x="230" y="2145"/>
                  </a:lnTo>
                  <a:lnTo>
                    <a:pt x="237" y="2156"/>
                  </a:lnTo>
                  <a:lnTo>
                    <a:pt x="246" y="2163"/>
                  </a:lnTo>
                  <a:lnTo>
                    <a:pt x="255" y="2174"/>
                  </a:lnTo>
                  <a:lnTo>
                    <a:pt x="264" y="2181"/>
                  </a:lnTo>
                  <a:lnTo>
                    <a:pt x="273" y="2189"/>
                  </a:lnTo>
                  <a:lnTo>
                    <a:pt x="281" y="2196"/>
                  </a:lnTo>
                  <a:lnTo>
                    <a:pt x="290" y="2205"/>
                  </a:lnTo>
                  <a:lnTo>
                    <a:pt x="298" y="2212"/>
                  </a:lnTo>
                  <a:lnTo>
                    <a:pt x="305" y="2219"/>
                  </a:lnTo>
                  <a:lnTo>
                    <a:pt x="313" y="2225"/>
                  </a:lnTo>
                  <a:lnTo>
                    <a:pt x="322" y="2233"/>
                  </a:lnTo>
                  <a:lnTo>
                    <a:pt x="328" y="2239"/>
                  </a:lnTo>
                  <a:lnTo>
                    <a:pt x="335" y="2245"/>
                  </a:lnTo>
                  <a:lnTo>
                    <a:pt x="343" y="2251"/>
                  </a:lnTo>
                  <a:lnTo>
                    <a:pt x="351" y="2257"/>
                  </a:lnTo>
                  <a:lnTo>
                    <a:pt x="357" y="2261"/>
                  </a:lnTo>
                  <a:lnTo>
                    <a:pt x="363" y="2267"/>
                  </a:lnTo>
                  <a:lnTo>
                    <a:pt x="367" y="2272"/>
                  </a:lnTo>
                  <a:lnTo>
                    <a:pt x="375" y="2276"/>
                  </a:lnTo>
                  <a:lnTo>
                    <a:pt x="379" y="2281"/>
                  </a:lnTo>
                  <a:lnTo>
                    <a:pt x="385" y="2284"/>
                  </a:lnTo>
                  <a:lnTo>
                    <a:pt x="390" y="2289"/>
                  </a:lnTo>
                  <a:lnTo>
                    <a:pt x="394" y="2293"/>
                  </a:lnTo>
                  <a:lnTo>
                    <a:pt x="420" y="2307"/>
                  </a:lnTo>
                  <a:lnTo>
                    <a:pt x="446" y="2322"/>
                  </a:lnTo>
                  <a:lnTo>
                    <a:pt x="471" y="2334"/>
                  </a:lnTo>
                  <a:lnTo>
                    <a:pt x="500" y="2347"/>
                  </a:lnTo>
                  <a:lnTo>
                    <a:pt x="526" y="2358"/>
                  </a:lnTo>
                  <a:lnTo>
                    <a:pt x="553" y="2370"/>
                  </a:lnTo>
                  <a:lnTo>
                    <a:pt x="582" y="2381"/>
                  </a:lnTo>
                  <a:lnTo>
                    <a:pt x="610" y="2391"/>
                  </a:lnTo>
                  <a:lnTo>
                    <a:pt x="637" y="2400"/>
                  </a:lnTo>
                  <a:lnTo>
                    <a:pt x="665" y="2409"/>
                  </a:lnTo>
                  <a:lnTo>
                    <a:pt x="693" y="2417"/>
                  </a:lnTo>
                  <a:lnTo>
                    <a:pt x="722" y="2426"/>
                  </a:lnTo>
                  <a:lnTo>
                    <a:pt x="749" y="2432"/>
                  </a:lnTo>
                  <a:lnTo>
                    <a:pt x="778" y="2440"/>
                  </a:lnTo>
                  <a:lnTo>
                    <a:pt x="807" y="2444"/>
                  </a:lnTo>
                  <a:lnTo>
                    <a:pt x="835" y="2450"/>
                  </a:lnTo>
                  <a:lnTo>
                    <a:pt x="862" y="2455"/>
                  </a:lnTo>
                  <a:lnTo>
                    <a:pt x="891" y="2459"/>
                  </a:lnTo>
                  <a:lnTo>
                    <a:pt x="920" y="2462"/>
                  </a:lnTo>
                  <a:lnTo>
                    <a:pt x="948" y="2465"/>
                  </a:lnTo>
                  <a:lnTo>
                    <a:pt x="977" y="2467"/>
                  </a:lnTo>
                  <a:lnTo>
                    <a:pt x="1004" y="2468"/>
                  </a:lnTo>
                  <a:lnTo>
                    <a:pt x="1033" y="2470"/>
                  </a:lnTo>
                  <a:lnTo>
                    <a:pt x="1062" y="2470"/>
                  </a:lnTo>
                  <a:lnTo>
                    <a:pt x="1089" y="2470"/>
                  </a:lnTo>
                  <a:lnTo>
                    <a:pt x="1118" y="2470"/>
                  </a:lnTo>
                  <a:lnTo>
                    <a:pt x="1145" y="2468"/>
                  </a:lnTo>
                  <a:lnTo>
                    <a:pt x="1173" y="2468"/>
                  </a:lnTo>
                  <a:lnTo>
                    <a:pt x="1201" y="2465"/>
                  </a:lnTo>
                  <a:lnTo>
                    <a:pt x="1229" y="2462"/>
                  </a:lnTo>
                  <a:lnTo>
                    <a:pt x="1257" y="2459"/>
                  </a:lnTo>
                  <a:lnTo>
                    <a:pt x="1285" y="2456"/>
                  </a:lnTo>
                  <a:lnTo>
                    <a:pt x="1311" y="2452"/>
                  </a:lnTo>
                  <a:lnTo>
                    <a:pt x="1338" y="2447"/>
                  </a:lnTo>
                  <a:lnTo>
                    <a:pt x="1364" y="2441"/>
                  </a:lnTo>
                  <a:lnTo>
                    <a:pt x="1389" y="2437"/>
                  </a:lnTo>
                  <a:lnTo>
                    <a:pt x="1415" y="2429"/>
                  </a:lnTo>
                  <a:lnTo>
                    <a:pt x="1441" y="2423"/>
                  </a:lnTo>
                  <a:lnTo>
                    <a:pt x="1466" y="2415"/>
                  </a:lnTo>
                  <a:lnTo>
                    <a:pt x="1494" y="2409"/>
                  </a:lnTo>
                  <a:lnTo>
                    <a:pt x="1518" y="2400"/>
                  </a:lnTo>
                  <a:lnTo>
                    <a:pt x="1542" y="2391"/>
                  </a:lnTo>
                  <a:lnTo>
                    <a:pt x="1566" y="2382"/>
                  </a:lnTo>
                  <a:lnTo>
                    <a:pt x="1590" y="2373"/>
                  </a:lnTo>
                  <a:lnTo>
                    <a:pt x="1613" y="2363"/>
                  </a:lnTo>
                  <a:lnTo>
                    <a:pt x="1637" y="2352"/>
                  </a:lnTo>
                  <a:lnTo>
                    <a:pt x="1660" y="2343"/>
                  </a:lnTo>
                  <a:lnTo>
                    <a:pt x="1682" y="2332"/>
                  </a:lnTo>
                  <a:lnTo>
                    <a:pt x="1704" y="2319"/>
                  </a:lnTo>
                  <a:lnTo>
                    <a:pt x="1725" y="2307"/>
                  </a:lnTo>
                  <a:lnTo>
                    <a:pt x="1744" y="2295"/>
                  </a:lnTo>
                  <a:lnTo>
                    <a:pt x="1765" y="2282"/>
                  </a:lnTo>
                  <a:lnTo>
                    <a:pt x="1785" y="2269"/>
                  </a:lnTo>
                  <a:lnTo>
                    <a:pt x="1805" y="2255"/>
                  </a:lnTo>
                  <a:lnTo>
                    <a:pt x="1824" y="2240"/>
                  </a:lnTo>
                  <a:lnTo>
                    <a:pt x="1842" y="2227"/>
                  </a:lnTo>
                  <a:lnTo>
                    <a:pt x="1859" y="2212"/>
                  </a:lnTo>
                  <a:lnTo>
                    <a:pt x="1877" y="2196"/>
                  </a:lnTo>
                  <a:lnTo>
                    <a:pt x="1892" y="2181"/>
                  </a:lnTo>
                  <a:lnTo>
                    <a:pt x="1910" y="2166"/>
                  </a:lnTo>
                  <a:lnTo>
                    <a:pt x="1925" y="2148"/>
                  </a:lnTo>
                  <a:lnTo>
                    <a:pt x="1941" y="2133"/>
                  </a:lnTo>
                  <a:lnTo>
                    <a:pt x="1954" y="2115"/>
                  </a:lnTo>
                  <a:lnTo>
                    <a:pt x="1969" y="2100"/>
                  </a:lnTo>
                  <a:lnTo>
                    <a:pt x="1948" y="1526"/>
                  </a:lnTo>
                  <a:lnTo>
                    <a:pt x="2800" y="698"/>
                  </a:lnTo>
                  <a:lnTo>
                    <a:pt x="2794" y="675"/>
                  </a:lnTo>
                  <a:lnTo>
                    <a:pt x="2789" y="656"/>
                  </a:lnTo>
                  <a:lnTo>
                    <a:pt x="2783" y="636"/>
                  </a:lnTo>
                  <a:lnTo>
                    <a:pt x="2777" y="616"/>
                  </a:lnTo>
                  <a:lnTo>
                    <a:pt x="2770" y="597"/>
                  </a:lnTo>
                  <a:lnTo>
                    <a:pt x="2762" y="577"/>
                  </a:lnTo>
                  <a:lnTo>
                    <a:pt x="2754" y="558"/>
                  </a:lnTo>
                  <a:lnTo>
                    <a:pt x="2747" y="541"/>
                  </a:lnTo>
                  <a:lnTo>
                    <a:pt x="2738" y="521"/>
                  </a:lnTo>
                  <a:lnTo>
                    <a:pt x="2729" y="503"/>
                  </a:lnTo>
                  <a:lnTo>
                    <a:pt x="2718" y="485"/>
                  </a:lnTo>
                  <a:lnTo>
                    <a:pt x="2708" y="468"/>
                  </a:lnTo>
                  <a:lnTo>
                    <a:pt x="2697" y="450"/>
                  </a:lnTo>
                  <a:lnTo>
                    <a:pt x="2685" y="434"/>
                  </a:lnTo>
                  <a:lnTo>
                    <a:pt x="2673" y="417"/>
                  </a:lnTo>
                  <a:lnTo>
                    <a:pt x="2662" y="402"/>
                  </a:lnTo>
                  <a:lnTo>
                    <a:pt x="2647" y="385"/>
                  </a:lnTo>
                  <a:lnTo>
                    <a:pt x="2634" y="370"/>
                  </a:lnTo>
                  <a:lnTo>
                    <a:pt x="2620" y="354"/>
                  </a:lnTo>
                  <a:lnTo>
                    <a:pt x="2607" y="340"/>
                  </a:lnTo>
                  <a:lnTo>
                    <a:pt x="2591" y="325"/>
                  </a:lnTo>
                  <a:lnTo>
                    <a:pt x="2576" y="311"/>
                  </a:lnTo>
                  <a:lnTo>
                    <a:pt x="2561" y="298"/>
                  </a:lnTo>
                  <a:lnTo>
                    <a:pt x="2546" y="284"/>
                  </a:lnTo>
                  <a:lnTo>
                    <a:pt x="2530" y="269"/>
                  </a:lnTo>
                  <a:lnTo>
                    <a:pt x="2513" y="257"/>
                  </a:lnTo>
                  <a:lnTo>
                    <a:pt x="2495" y="243"/>
                  </a:lnTo>
                  <a:lnTo>
                    <a:pt x="2477" y="231"/>
                  </a:lnTo>
                  <a:lnTo>
                    <a:pt x="2459" y="219"/>
                  </a:lnTo>
                  <a:lnTo>
                    <a:pt x="2440" y="207"/>
                  </a:lnTo>
                  <a:lnTo>
                    <a:pt x="2421" y="197"/>
                  </a:lnTo>
                  <a:lnTo>
                    <a:pt x="2403" y="186"/>
                  </a:lnTo>
                  <a:lnTo>
                    <a:pt x="2382" y="174"/>
                  </a:lnTo>
                  <a:lnTo>
                    <a:pt x="2362" y="163"/>
                  </a:lnTo>
                  <a:lnTo>
                    <a:pt x="2341" y="153"/>
                  </a:lnTo>
                  <a:lnTo>
                    <a:pt x="2321" y="144"/>
                  </a:lnTo>
                  <a:lnTo>
                    <a:pt x="2298" y="133"/>
                  </a:lnTo>
                  <a:lnTo>
                    <a:pt x="2277" y="124"/>
                  </a:lnTo>
                  <a:lnTo>
                    <a:pt x="2255" y="115"/>
                  </a:lnTo>
                  <a:lnTo>
                    <a:pt x="2234" y="107"/>
                  </a:lnTo>
                  <a:lnTo>
                    <a:pt x="2209" y="98"/>
                  </a:lnTo>
                  <a:lnTo>
                    <a:pt x="2187" y="89"/>
                  </a:lnTo>
                  <a:lnTo>
                    <a:pt x="2163" y="82"/>
                  </a:lnTo>
                  <a:lnTo>
                    <a:pt x="2140" y="76"/>
                  </a:lnTo>
                  <a:lnTo>
                    <a:pt x="2114" y="68"/>
                  </a:lnTo>
                  <a:lnTo>
                    <a:pt x="2092" y="62"/>
                  </a:lnTo>
                  <a:lnTo>
                    <a:pt x="2066" y="56"/>
                  </a:lnTo>
                  <a:lnTo>
                    <a:pt x="2043" y="50"/>
                  </a:lnTo>
                  <a:lnTo>
                    <a:pt x="2016" y="44"/>
                  </a:lnTo>
                  <a:lnTo>
                    <a:pt x="1990" y="39"/>
                  </a:lnTo>
                  <a:lnTo>
                    <a:pt x="1965" y="33"/>
                  </a:lnTo>
                  <a:lnTo>
                    <a:pt x="1939" y="29"/>
                  </a:lnTo>
                  <a:lnTo>
                    <a:pt x="1913" y="24"/>
                  </a:lnTo>
                  <a:lnTo>
                    <a:pt x="1886" y="21"/>
                  </a:lnTo>
                  <a:lnTo>
                    <a:pt x="1859" y="17"/>
                  </a:lnTo>
                  <a:lnTo>
                    <a:pt x="1833" y="14"/>
                  </a:lnTo>
                  <a:lnTo>
                    <a:pt x="1805" y="11"/>
                  </a:lnTo>
                  <a:lnTo>
                    <a:pt x="1778" y="8"/>
                  </a:lnTo>
                  <a:lnTo>
                    <a:pt x="1750" y="6"/>
                  </a:lnTo>
                  <a:lnTo>
                    <a:pt x="1722" y="5"/>
                  </a:lnTo>
                  <a:lnTo>
                    <a:pt x="1693" y="3"/>
                  </a:lnTo>
                  <a:lnTo>
                    <a:pt x="1666" y="2"/>
                  </a:lnTo>
                  <a:lnTo>
                    <a:pt x="1637" y="2"/>
                  </a:lnTo>
                  <a:lnTo>
                    <a:pt x="1608" y="2"/>
                  </a:lnTo>
                  <a:lnTo>
                    <a:pt x="1608" y="2"/>
                  </a:lnTo>
                  <a:close/>
                </a:path>
              </a:pathLst>
            </a:custGeom>
            <a:solidFill>
              <a:srgbClr val="384FA3"/>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19" name="Freeform 6"/>
            <p:cNvSpPr>
              <a:spLocks/>
            </p:cNvSpPr>
            <p:nvPr/>
          </p:nvSpPr>
          <p:spPr bwMode="auto">
            <a:xfrm>
              <a:off x="1591" y="1900"/>
              <a:ext cx="1969" cy="547"/>
            </a:xfrm>
            <a:custGeom>
              <a:avLst/>
              <a:gdLst/>
              <a:ahLst/>
              <a:cxnLst>
                <a:cxn ang="0">
                  <a:pos x="6" y="2"/>
                </a:cxn>
                <a:cxn ang="0">
                  <a:pos x="111" y="0"/>
                </a:cxn>
                <a:cxn ang="0">
                  <a:pos x="217" y="0"/>
                </a:cxn>
                <a:cxn ang="0">
                  <a:pos x="321" y="5"/>
                </a:cxn>
                <a:cxn ang="0">
                  <a:pos x="424" y="11"/>
                </a:cxn>
                <a:cxn ang="0">
                  <a:pos x="525" y="20"/>
                </a:cxn>
                <a:cxn ang="0">
                  <a:pos x="625" y="32"/>
                </a:cxn>
                <a:cxn ang="0">
                  <a:pos x="723" y="47"/>
                </a:cxn>
                <a:cxn ang="0">
                  <a:pos x="821" y="65"/>
                </a:cxn>
                <a:cxn ang="0">
                  <a:pos x="916" y="83"/>
                </a:cxn>
                <a:cxn ang="0">
                  <a:pos x="1011" y="107"/>
                </a:cxn>
                <a:cxn ang="0">
                  <a:pos x="1104" y="133"/>
                </a:cxn>
                <a:cxn ang="0">
                  <a:pos x="1196" y="160"/>
                </a:cxn>
                <a:cxn ang="0">
                  <a:pos x="1285" y="190"/>
                </a:cxn>
                <a:cxn ang="0">
                  <a:pos x="1374" y="222"/>
                </a:cxn>
                <a:cxn ang="0">
                  <a:pos x="1460" y="258"/>
                </a:cxn>
                <a:cxn ang="0">
                  <a:pos x="1546" y="296"/>
                </a:cxn>
                <a:cxn ang="0">
                  <a:pos x="1627" y="334"/>
                </a:cxn>
                <a:cxn ang="0">
                  <a:pos x="1709" y="376"/>
                </a:cxn>
                <a:cxn ang="0">
                  <a:pos x="1789" y="420"/>
                </a:cxn>
                <a:cxn ang="0">
                  <a:pos x="1868" y="468"/>
                </a:cxn>
                <a:cxn ang="0">
                  <a:pos x="1943" y="517"/>
                </a:cxn>
                <a:cxn ang="0">
                  <a:pos x="1960" y="544"/>
                </a:cxn>
                <a:cxn ang="0">
                  <a:pos x="1930" y="529"/>
                </a:cxn>
                <a:cxn ang="0">
                  <a:pos x="1857" y="479"/>
                </a:cxn>
                <a:cxn ang="0">
                  <a:pos x="1782" y="431"/>
                </a:cxn>
                <a:cxn ang="0">
                  <a:pos x="1705" y="385"/>
                </a:cxn>
                <a:cxn ang="0">
                  <a:pos x="1624" y="344"/>
                </a:cxn>
                <a:cxn ang="0">
                  <a:pos x="1544" y="305"/>
                </a:cxn>
                <a:cxn ang="0">
                  <a:pos x="1458" y="266"/>
                </a:cxn>
                <a:cxn ang="0">
                  <a:pos x="1372" y="231"/>
                </a:cxn>
                <a:cxn ang="0">
                  <a:pos x="1283" y="199"/>
                </a:cxn>
                <a:cxn ang="0">
                  <a:pos x="1193" y="171"/>
                </a:cxn>
                <a:cxn ang="0">
                  <a:pos x="1100" y="142"/>
                </a:cxn>
                <a:cxn ang="0">
                  <a:pos x="1005" y="118"/>
                </a:cxn>
                <a:cxn ang="0">
                  <a:pos x="909" y="95"/>
                </a:cxn>
                <a:cxn ang="0">
                  <a:pos x="812" y="77"/>
                </a:cxn>
                <a:cxn ang="0">
                  <a:pos x="712" y="59"/>
                </a:cxn>
                <a:cxn ang="0">
                  <a:pos x="613" y="45"/>
                </a:cxn>
                <a:cxn ang="0">
                  <a:pos x="513" y="33"/>
                </a:cxn>
                <a:cxn ang="0">
                  <a:pos x="412" y="24"/>
                </a:cxn>
                <a:cxn ang="0">
                  <a:pos x="309" y="18"/>
                </a:cxn>
                <a:cxn ang="0">
                  <a:pos x="205" y="15"/>
                </a:cxn>
                <a:cxn ang="0">
                  <a:pos x="102" y="15"/>
                </a:cxn>
                <a:cxn ang="0">
                  <a:pos x="0" y="17"/>
                </a:cxn>
              </a:cxnLst>
              <a:rect l="0" t="0" r="r" b="b"/>
              <a:pathLst>
                <a:path w="1969" h="547">
                  <a:moveTo>
                    <a:pt x="0" y="17"/>
                  </a:moveTo>
                  <a:lnTo>
                    <a:pt x="3" y="9"/>
                  </a:lnTo>
                  <a:lnTo>
                    <a:pt x="6" y="2"/>
                  </a:lnTo>
                  <a:lnTo>
                    <a:pt x="42" y="0"/>
                  </a:lnTo>
                  <a:lnTo>
                    <a:pt x="77" y="0"/>
                  </a:lnTo>
                  <a:lnTo>
                    <a:pt x="111" y="0"/>
                  </a:lnTo>
                  <a:lnTo>
                    <a:pt x="148" y="0"/>
                  </a:lnTo>
                  <a:lnTo>
                    <a:pt x="182" y="0"/>
                  </a:lnTo>
                  <a:lnTo>
                    <a:pt x="217" y="0"/>
                  </a:lnTo>
                  <a:lnTo>
                    <a:pt x="252" y="2"/>
                  </a:lnTo>
                  <a:lnTo>
                    <a:pt x="287" y="3"/>
                  </a:lnTo>
                  <a:lnTo>
                    <a:pt x="321" y="5"/>
                  </a:lnTo>
                  <a:lnTo>
                    <a:pt x="356" y="6"/>
                  </a:lnTo>
                  <a:lnTo>
                    <a:pt x="389" y="8"/>
                  </a:lnTo>
                  <a:lnTo>
                    <a:pt x="424" y="11"/>
                  </a:lnTo>
                  <a:lnTo>
                    <a:pt x="457" y="14"/>
                  </a:lnTo>
                  <a:lnTo>
                    <a:pt x="490" y="17"/>
                  </a:lnTo>
                  <a:lnTo>
                    <a:pt x="525" y="20"/>
                  </a:lnTo>
                  <a:lnTo>
                    <a:pt x="560" y="24"/>
                  </a:lnTo>
                  <a:lnTo>
                    <a:pt x="592" y="27"/>
                  </a:lnTo>
                  <a:lnTo>
                    <a:pt x="625" y="32"/>
                  </a:lnTo>
                  <a:lnTo>
                    <a:pt x="658" y="36"/>
                  </a:lnTo>
                  <a:lnTo>
                    <a:pt x="691" y="42"/>
                  </a:lnTo>
                  <a:lnTo>
                    <a:pt x="723" y="47"/>
                  </a:lnTo>
                  <a:lnTo>
                    <a:pt x="756" y="53"/>
                  </a:lnTo>
                  <a:lnTo>
                    <a:pt x="788" y="57"/>
                  </a:lnTo>
                  <a:lnTo>
                    <a:pt x="821" y="65"/>
                  </a:lnTo>
                  <a:lnTo>
                    <a:pt x="853" y="71"/>
                  </a:lnTo>
                  <a:lnTo>
                    <a:pt x="885" y="77"/>
                  </a:lnTo>
                  <a:lnTo>
                    <a:pt x="916" y="83"/>
                  </a:lnTo>
                  <a:lnTo>
                    <a:pt x="949" y="92"/>
                  </a:lnTo>
                  <a:lnTo>
                    <a:pt x="980" y="100"/>
                  </a:lnTo>
                  <a:lnTo>
                    <a:pt x="1011" y="107"/>
                  </a:lnTo>
                  <a:lnTo>
                    <a:pt x="1043" y="116"/>
                  </a:lnTo>
                  <a:lnTo>
                    <a:pt x="1075" y="125"/>
                  </a:lnTo>
                  <a:lnTo>
                    <a:pt x="1104" y="133"/>
                  </a:lnTo>
                  <a:lnTo>
                    <a:pt x="1135" y="142"/>
                  </a:lnTo>
                  <a:lnTo>
                    <a:pt x="1164" y="150"/>
                  </a:lnTo>
                  <a:lnTo>
                    <a:pt x="1196" y="160"/>
                  </a:lnTo>
                  <a:lnTo>
                    <a:pt x="1226" y="169"/>
                  </a:lnTo>
                  <a:lnTo>
                    <a:pt x="1256" y="180"/>
                  </a:lnTo>
                  <a:lnTo>
                    <a:pt x="1285" y="190"/>
                  </a:lnTo>
                  <a:lnTo>
                    <a:pt x="1315" y="201"/>
                  </a:lnTo>
                  <a:lnTo>
                    <a:pt x="1344" y="211"/>
                  </a:lnTo>
                  <a:lnTo>
                    <a:pt x="1374" y="222"/>
                  </a:lnTo>
                  <a:lnTo>
                    <a:pt x="1403" y="234"/>
                  </a:lnTo>
                  <a:lnTo>
                    <a:pt x="1431" y="246"/>
                  </a:lnTo>
                  <a:lnTo>
                    <a:pt x="1460" y="258"/>
                  </a:lnTo>
                  <a:lnTo>
                    <a:pt x="1489" y="270"/>
                  </a:lnTo>
                  <a:lnTo>
                    <a:pt x="1517" y="282"/>
                  </a:lnTo>
                  <a:lnTo>
                    <a:pt x="1546" y="296"/>
                  </a:lnTo>
                  <a:lnTo>
                    <a:pt x="1572" y="308"/>
                  </a:lnTo>
                  <a:lnTo>
                    <a:pt x="1600" y="322"/>
                  </a:lnTo>
                  <a:lnTo>
                    <a:pt x="1627" y="334"/>
                  </a:lnTo>
                  <a:lnTo>
                    <a:pt x="1656" y="349"/>
                  </a:lnTo>
                  <a:lnTo>
                    <a:pt x="1682" y="363"/>
                  </a:lnTo>
                  <a:lnTo>
                    <a:pt x="1709" y="376"/>
                  </a:lnTo>
                  <a:lnTo>
                    <a:pt x="1735" y="391"/>
                  </a:lnTo>
                  <a:lnTo>
                    <a:pt x="1763" y="406"/>
                  </a:lnTo>
                  <a:lnTo>
                    <a:pt x="1789" y="420"/>
                  </a:lnTo>
                  <a:lnTo>
                    <a:pt x="1815" y="435"/>
                  </a:lnTo>
                  <a:lnTo>
                    <a:pt x="1840" y="450"/>
                  </a:lnTo>
                  <a:lnTo>
                    <a:pt x="1868" y="468"/>
                  </a:lnTo>
                  <a:lnTo>
                    <a:pt x="1892" y="483"/>
                  </a:lnTo>
                  <a:lnTo>
                    <a:pt x="1917" y="500"/>
                  </a:lnTo>
                  <a:lnTo>
                    <a:pt x="1943" y="517"/>
                  </a:lnTo>
                  <a:lnTo>
                    <a:pt x="1969" y="535"/>
                  </a:lnTo>
                  <a:lnTo>
                    <a:pt x="1963" y="539"/>
                  </a:lnTo>
                  <a:lnTo>
                    <a:pt x="1960" y="544"/>
                  </a:lnTo>
                  <a:lnTo>
                    <a:pt x="1957" y="547"/>
                  </a:lnTo>
                  <a:lnTo>
                    <a:pt x="1952" y="547"/>
                  </a:lnTo>
                  <a:lnTo>
                    <a:pt x="1930" y="529"/>
                  </a:lnTo>
                  <a:lnTo>
                    <a:pt x="1905" y="511"/>
                  </a:lnTo>
                  <a:lnTo>
                    <a:pt x="1881" y="495"/>
                  </a:lnTo>
                  <a:lnTo>
                    <a:pt x="1857" y="479"/>
                  </a:lnTo>
                  <a:lnTo>
                    <a:pt x="1833" y="462"/>
                  </a:lnTo>
                  <a:lnTo>
                    <a:pt x="1807" y="447"/>
                  </a:lnTo>
                  <a:lnTo>
                    <a:pt x="1782" y="431"/>
                  </a:lnTo>
                  <a:lnTo>
                    <a:pt x="1757" y="417"/>
                  </a:lnTo>
                  <a:lnTo>
                    <a:pt x="1730" y="400"/>
                  </a:lnTo>
                  <a:lnTo>
                    <a:pt x="1705" y="385"/>
                  </a:lnTo>
                  <a:lnTo>
                    <a:pt x="1679" y="372"/>
                  </a:lnTo>
                  <a:lnTo>
                    <a:pt x="1652" y="358"/>
                  </a:lnTo>
                  <a:lnTo>
                    <a:pt x="1624" y="344"/>
                  </a:lnTo>
                  <a:lnTo>
                    <a:pt x="1597" y="331"/>
                  </a:lnTo>
                  <a:lnTo>
                    <a:pt x="1570" y="317"/>
                  </a:lnTo>
                  <a:lnTo>
                    <a:pt x="1544" y="305"/>
                  </a:lnTo>
                  <a:lnTo>
                    <a:pt x="1516" y="292"/>
                  </a:lnTo>
                  <a:lnTo>
                    <a:pt x="1487" y="278"/>
                  </a:lnTo>
                  <a:lnTo>
                    <a:pt x="1458" y="266"/>
                  </a:lnTo>
                  <a:lnTo>
                    <a:pt x="1430" y="255"/>
                  </a:lnTo>
                  <a:lnTo>
                    <a:pt x="1401" y="242"/>
                  </a:lnTo>
                  <a:lnTo>
                    <a:pt x="1372" y="231"/>
                  </a:lnTo>
                  <a:lnTo>
                    <a:pt x="1342" y="221"/>
                  </a:lnTo>
                  <a:lnTo>
                    <a:pt x="1313" y="210"/>
                  </a:lnTo>
                  <a:lnTo>
                    <a:pt x="1283" y="199"/>
                  </a:lnTo>
                  <a:lnTo>
                    <a:pt x="1253" y="189"/>
                  </a:lnTo>
                  <a:lnTo>
                    <a:pt x="1223" y="178"/>
                  </a:lnTo>
                  <a:lnTo>
                    <a:pt x="1193" y="171"/>
                  </a:lnTo>
                  <a:lnTo>
                    <a:pt x="1161" y="160"/>
                  </a:lnTo>
                  <a:lnTo>
                    <a:pt x="1131" y="151"/>
                  </a:lnTo>
                  <a:lnTo>
                    <a:pt x="1100" y="142"/>
                  </a:lnTo>
                  <a:lnTo>
                    <a:pt x="1070" y="134"/>
                  </a:lnTo>
                  <a:lnTo>
                    <a:pt x="1037" y="127"/>
                  </a:lnTo>
                  <a:lnTo>
                    <a:pt x="1005" y="118"/>
                  </a:lnTo>
                  <a:lnTo>
                    <a:pt x="972" y="110"/>
                  </a:lnTo>
                  <a:lnTo>
                    <a:pt x="942" y="103"/>
                  </a:lnTo>
                  <a:lnTo>
                    <a:pt x="909" y="95"/>
                  </a:lnTo>
                  <a:lnTo>
                    <a:pt x="877" y="89"/>
                  </a:lnTo>
                  <a:lnTo>
                    <a:pt x="845" y="83"/>
                  </a:lnTo>
                  <a:lnTo>
                    <a:pt x="812" y="77"/>
                  </a:lnTo>
                  <a:lnTo>
                    <a:pt x="779" y="71"/>
                  </a:lnTo>
                  <a:lnTo>
                    <a:pt x="746" y="65"/>
                  </a:lnTo>
                  <a:lnTo>
                    <a:pt x="712" y="59"/>
                  </a:lnTo>
                  <a:lnTo>
                    <a:pt x="681" y="54"/>
                  </a:lnTo>
                  <a:lnTo>
                    <a:pt x="646" y="50"/>
                  </a:lnTo>
                  <a:lnTo>
                    <a:pt x="613" y="45"/>
                  </a:lnTo>
                  <a:lnTo>
                    <a:pt x="580" y="41"/>
                  </a:lnTo>
                  <a:lnTo>
                    <a:pt x="546" y="38"/>
                  </a:lnTo>
                  <a:lnTo>
                    <a:pt x="513" y="33"/>
                  </a:lnTo>
                  <a:lnTo>
                    <a:pt x="478" y="30"/>
                  </a:lnTo>
                  <a:lnTo>
                    <a:pt x="445" y="27"/>
                  </a:lnTo>
                  <a:lnTo>
                    <a:pt x="412" y="24"/>
                  </a:lnTo>
                  <a:lnTo>
                    <a:pt x="377" y="23"/>
                  </a:lnTo>
                  <a:lnTo>
                    <a:pt x="342" y="20"/>
                  </a:lnTo>
                  <a:lnTo>
                    <a:pt x="309" y="18"/>
                  </a:lnTo>
                  <a:lnTo>
                    <a:pt x="274" y="17"/>
                  </a:lnTo>
                  <a:lnTo>
                    <a:pt x="240" y="15"/>
                  </a:lnTo>
                  <a:lnTo>
                    <a:pt x="205" y="15"/>
                  </a:lnTo>
                  <a:lnTo>
                    <a:pt x="172" y="15"/>
                  </a:lnTo>
                  <a:lnTo>
                    <a:pt x="137" y="15"/>
                  </a:lnTo>
                  <a:lnTo>
                    <a:pt x="102" y="15"/>
                  </a:lnTo>
                  <a:lnTo>
                    <a:pt x="68" y="15"/>
                  </a:lnTo>
                  <a:lnTo>
                    <a:pt x="34" y="15"/>
                  </a:lnTo>
                  <a:lnTo>
                    <a:pt x="0" y="17"/>
                  </a:lnTo>
                  <a:lnTo>
                    <a:pt x="0" y="17"/>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20" name="Freeform 7"/>
            <p:cNvSpPr>
              <a:spLocks/>
            </p:cNvSpPr>
            <p:nvPr/>
          </p:nvSpPr>
          <p:spPr bwMode="auto">
            <a:xfrm>
              <a:off x="2562" y="1359"/>
              <a:ext cx="152" cy="1301"/>
            </a:xfrm>
            <a:custGeom>
              <a:avLst/>
              <a:gdLst/>
              <a:ahLst/>
              <a:cxnLst>
                <a:cxn ang="0">
                  <a:pos x="13" y="1295"/>
                </a:cxn>
                <a:cxn ang="0">
                  <a:pos x="152" y="8"/>
                </a:cxn>
                <a:cxn ang="0">
                  <a:pos x="140" y="0"/>
                </a:cxn>
                <a:cxn ang="0">
                  <a:pos x="0" y="1301"/>
                </a:cxn>
                <a:cxn ang="0">
                  <a:pos x="13" y="1295"/>
                </a:cxn>
                <a:cxn ang="0">
                  <a:pos x="13" y="1295"/>
                </a:cxn>
              </a:cxnLst>
              <a:rect l="0" t="0" r="r" b="b"/>
              <a:pathLst>
                <a:path w="152" h="1301">
                  <a:moveTo>
                    <a:pt x="13" y="1295"/>
                  </a:moveTo>
                  <a:lnTo>
                    <a:pt x="152" y="8"/>
                  </a:lnTo>
                  <a:lnTo>
                    <a:pt x="140" y="0"/>
                  </a:lnTo>
                  <a:lnTo>
                    <a:pt x="0" y="1301"/>
                  </a:lnTo>
                  <a:lnTo>
                    <a:pt x="13" y="1295"/>
                  </a:lnTo>
                  <a:lnTo>
                    <a:pt x="13" y="1295"/>
                  </a:lnTo>
                  <a:close/>
                </a:path>
              </a:pathLst>
            </a:custGeom>
            <a:solidFill>
              <a:srgbClr val="4766C7"/>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21" name="Freeform 8"/>
            <p:cNvSpPr>
              <a:spLocks/>
            </p:cNvSpPr>
            <p:nvPr/>
          </p:nvSpPr>
          <p:spPr bwMode="auto">
            <a:xfrm>
              <a:off x="2574" y="1510"/>
              <a:ext cx="602" cy="1127"/>
            </a:xfrm>
            <a:custGeom>
              <a:avLst/>
              <a:gdLst/>
              <a:ahLst/>
              <a:cxnLst>
                <a:cxn ang="0">
                  <a:pos x="602" y="1115"/>
                </a:cxn>
                <a:cxn ang="0">
                  <a:pos x="10" y="0"/>
                </a:cxn>
                <a:cxn ang="0">
                  <a:pos x="0" y="8"/>
                </a:cxn>
                <a:cxn ang="0">
                  <a:pos x="595" y="1127"/>
                </a:cxn>
                <a:cxn ang="0">
                  <a:pos x="602" y="1115"/>
                </a:cxn>
                <a:cxn ang="0">
                  <a:pos x="602" y="1115"/>
                </a:cxn>
              </a:cxnLst>
              <a:rect l="0" t="0" r="r" b="b"/>
              <a:pathLst>
                <a:path w="602" h="1127">
                  <a:moveTo>
                    <a:pt x="602" y="1115"/>
                  </a:moveTo>
                  <a:lnTo>
                    <a:pt x="10" y="0"/>
                  </a:lnTo>
                  <a:lnTo>
                    <a:pt x="0" y="8"/>
                  </a:lnTo>
                  <a:lnTo>
                    <a:pt x="595" y="1127"/>
                  </a:lnTo>
                  <a:lnTo>
                    <a:pt x="602" y="1115"/>
                  </a:lnTo>
                  <a:lnTo>
                    <a:pt x="602" y="1115"/>
                  </a:lnTo>
                  <a:close/>
                </a:path>
              </a:pathLst>
            </a:custGeom>
            <a:solidFill>
              <a:srgbClr val="4766C7"/>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22" name="Freeform 9"/>
            <p:cNvSpPr>
              <a:spLocks/>
            </p:cNvSpPr>
            <p:nvPr/>
          </p:nvSpPr>
          <p:spPr bwMode="auto">
            <a:xfrm>
              <a:off x="2539" y="504"/>
              <a:ext cx="477" cy="2221"/>
            </a:xfrm>
            <a:custGeom>
              <a:avLst/>
              <a:gdLst/>
              <a:ahLst/>
              <a:cxnLst>
                <a:cxn ang="0">
                  <a:pos x="477" y="2218"/>
                </a:cxn>
                <a:cxn ang="0">
                  <a:pos x="11" y="0"/>
                </a:cxn>
                <a:cxn ang="0">
                  <a:pos x="0" y="3"/>
                </a:cxn>
                <a:cxn ang="0">
                  <a:pos x="464" y="2221"/>
                </a:cxn>
                <a:cxn ang="0">
                  <a:pos x="477" y="2218"/>
                </a:cxn>
                <a:cxn ang="0">
                  <a:pos x="477" y="2218"/>
                </a:cxn>
              </a:cxnLst>
              <a:rect l="0" t="0" r="r" b="b"/>
              <a:pathLst>
                <a:path w="477" h="2221">
                  <a:moveTo>
                    <a:pt x="477" y="2218"/>
                  </a:moveTo>
                  <a:lnTo>
                    <a:pt x="11" y="0"/>
                  </a:lnTo>
                  <a:lnTo>
                    <a:pt x="0" y="3"/>
                  </a:lnTo>
                  <a:lnTo>
                    <a:pt x="464" y="2221"/>
                  </a:lnTo>
                  <a:lnTo>
                    <a:pt x="477" y="2218"/>
                  </a:lnTo>
                  <a:lnTo>
                    <a:pt x="477" y="2218"/>
                  </a:lnTo>
                  <a:close/>
                </a:path>
              </a:pathLst>
            </a:custGeom>
            <a:solidFill>
              <a:srgbClr val="4766C7"/>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23" name="Freeform 10"/>
            <p:cNvSpPr>
              <a:spLocks/>
            </p:cNvSpPr>
            <p:nvPr/>
          </p:nvSpPr>
          <p:spPr bwMode="auto">
            <a:xfrm>
              <a:off x="2306" y="655"/>
              <a:ext cx="943" cy="1592"/>
            </a:xfrm>
            <a:custGeom>
              <a:avLst/>
              <a:gdLst/>
              <a:ahLst/>
              <a:cxnLst>
                <a:cxn ang="0">
                  <a:pos x="943" y="1592"/>
                </a:cxn>
                <a:cxn ang="0">
                  <a:pos x="8" y="0"/>
                </a:cxn>
                <a:cxn ang="0">
                  <a:pos x="0" y="6"/>
                </a:cxn>
                <a:cxn ang="0">
                  <a:pos x="929" y="1588"/>
                </a:cxn>
                <a:cxn ang="0">
                  <a:pos x="943" y="1592"/>
                </a:cxn>
                <a:cxn ang="0">
                  <a:pos x="943" y="1592"/>
                </a:cxn>
              </a:cxnLst>
              <a:rect l="0" t="0" r="r" b="b"/>
              <a:pathLst>
                <a:path w="943" h="1592">
                  <a:moveTo>
                    <a:pt x="943" y="1592"/>
                  </a:moveTo>
                  <a:lnTo>
                    <a:pt x="8" y="0"/>
                  </a:lnTo>
                  <a:lnTo>
                    <a:pt x="0" y="6"/>
                  </a:lnTo>
                  <a:lnTo>
                    <a:pt x="929" y="1588"/>
                  </a:lnTo>
                  <a:lnTo>
                    <a:pt x="943" y="1592"/>
                  </a:lnTo>
                  <a:lnTo>
                    <a:pt x="943" y="1592"/>
                  </a:lnTo>
                  <a:close/>
                </a:path>
              </a:pathLst>
            </a:custGeom>
            <a:solidFill>
              <a:srgbClr val="4766C7"/>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24" name="Freeform 11"/>
            <p:cNvSpPr>
              <a:spLocks/>
            </p:cNvSpPr>
            <p:nvPr/>
          </p:nvSpPr>
          <p:spPr bwMode="auto">
            <a:xfrm>
              <a:off x="2491" y="430"/>
              <a:ext cx="216" cy="2129"/>
            </a:xfrm>
            <a:custGeom>
              <a:avLst/>
              <a:gdLst/>
              <a:ahLst/>
              <a:cxnLst>
                <a:cxn ang="0">
                  <a:pos x="15" y="2129"/>
                </a:cxn>
                <a:cxn ang="0">
                  <a:pos x="216" y="0"/>
                </a:cxn>
                <a:cxn ang="0">
                  <a:pos x="200" y="5"/>
                </a:cxn>
                <a:cxn ang="0">
                  <a:pos x="0" y="2127"/>
                </a:cxn>
                <a:cxn ang="0">
                  <a:pos x="15" y="2129"/>
                </a:cxn>
                <a:cxn ang="0">
                  <a:pos x="15" y="2129"/>
                </a:cxn>
              </a:cxnLst>
              <a:rect l="0" t="0" r="r" b="b"/>
              <a:pathLst>
                <a:path w="216" h="2129">
                  <a:moveTo>
                    <a:pt x="15" y="2129"/>
                  </a:moveTo>
                  <a:lnTo>
                    <a:pt x="216" y="0"/>
                  </a:lnTo>
                  <a:lnTo>
                    <a:pt x="200" y="5"/>
                  </a:lnTo>
                  <a:lnTo>
                    <a:pt x="0" y="2127"/>
                  </a:lnTo>
                  <a:lnTo>
                    <a:pt x="15" y="2129"/>
                  </a:lnTo>
                  <a:lnTo>
                    <a:pt x="15" y="2129"/>
                  </a:lnTo>
                  <a:close/>
                </a:path>
              </a:pathLst>
            </a:custGeom>
            <a:solidFill>
              <a:srgbClr val="4766C7"/>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25" name="Freeform 12"/>
            <p:cNvSpPr>
              <a:spLocks/>
            </p:cNvSpPr>
            <p:nvPr/>
          </p:nvSpPr>
          <p:spPr bwMode="auto">
            <a:xfrm>
              <a:off x="2385" y="589"/>
              <a:ext cx="88" cy="1362"/>
            </a:xfrm>
            <a:custGeom>
              <a:avLst/>
              <a:gdLst/>
              <a:ahLst/>
              <a:cxnLst>
                <a:cxn ang="0">
                  <a:pos x="0" y="6"/>
                </a:cxn>
                <a:cxn ang="0">
                  <a:pos x="77" y="1355"/>
                </a:cxn>
                <a:cxn ang="0">
                  <a:pos x="88" y="1362"/>
                </a:cxn>
                <a:cxn ang="0">
                  <a:pos x="11" y="0"/>
                </a:cxn>
                <a:cxn ang="0">
                  <a:pos x="0" y="6"/>
                </a:cxn>
                <a:cxn ang="0">
                  <a:pos x="0" y="6"/>
                </a:cxn>
              </a:cxnLst>
              <a:rect l="0" t="0" r="r" b="b"/>
              <a:pathLst>
                <a:path w="88" h="1362">
                  <a:moveTo>
                    <a:pt x="0" y="6"/>
                  </a:moveTo>
                  <a:lnTo>
                    <a:pt x="77" y="1355"/>
                  </a:lnTo>
                  <a:lnTo>
                    <a:pt x="88" y="1362"/>
                  </a:lnTo>
                  <a:lnTo>
                    <a:pt x="11" y="0"/>
                  </a:lnTo>
                  <a:lnTo>
                    <a:pt x="0" y="6"/>
                  </a:lnTo>
                  <a:lnTo>
                    <a:pt x="0" y="6"/>
                  </a:lnTo>
                  <a:close/>
                </a:path>
              </a:pathLst>
            </a:custGeom>
            <a:solidFill>
              <a:srgbClr val="4766C7"/>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26" name="Freeform 13"/>
            <p:cNvSpPr>
              <a:spLocks/>
            </p:cNvSpPr>
            <p:nvPr/>
          </p:nvSpPr>
          <p:spPr bwMode="auto">
            <a:xfrm>
              <a:off x="1888" y="432"/>
              <a:ext cx="1912" cy="1634"/>
            </a:xfrm>
            <a:custGeom>
              <a:avLst/>
              <a:gdLst/>
              <a:ahLst/>
              <a:cxnLst>
                <a:cxn ang="0">
                  <a:pos x="1903" y="0"/>
                </a:cxn>
                <a:cxn ang="0">
                  <a:pos x="0" y="1625"/>
                </a:cxn>
                <a:cxn ang="0">
                  <a:pos x="2" y="1634"/>
                </a:cxn>
                <a:cxn ang="0">
                  <a:pos x="1912" y="1"/>
                </a:cxn>
                <a:cxn ang="0">
                  <a:pos x="1903" y="0"/>
                </a:cxn>
                <a:cxn ang="0">
                  <a:pos x="1903" y="0"/>
                </a:cxn>
              </a:cxnLst>
              <a:rect l="0" t="0" r="r" b="b"/>
              <a:pathLst>
                <a:path w="1912" h="1634">
                  <a:moveTo>
                    <a:pt x="1903" y="0"/>
                  </a:moveTo>
                  <a:lnTo>
                    <a:pt x="0" y="1625"/>
                  </a:lnTo>
                  <a:lnTo>
                    <a:pt x="2" y="1634"/>
                  </a:lnTo>
                  <a:lnTo>
                    <a:pt x="1912" y="1"/>
                  </a:lnTo>
                  <a:lnTo>
                    <a:pt x="1903" y="0"/>
                  </a:lnTo>
                  <a:lnTo>
                    <a:pt x="1903" y="0"/>
                  </a:lnTo>
                  <a:close/>
                </a:path>
              </a:pathLst>
            </a:custGeom>
            <a:solidFill>
              <a:srgbClr val="4766C7"/>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27" name="Freeform 14"/>
            <p:cNvSpPr>
              <a:spLocks/>
            </p:cNvSpPr>
            <p:nvPr/>
          </p:nvSpPr>
          <p:spPr bwMode="auto">
            <a:xfrm>
              <a:off x="1710" y="933"/>
              <a:ext cx="923" cy="932"/>
            </a:xfrm>
            <a:custGeom>
              <a:avLst/>
              <a:gdLst/>
              <a:ahLst/>
              <a:cxnLst>
                <a:cxn ang="0">
                  <a:pos x="853" y="18"/>
                </a:cxn>
                <a:cxn ang="0">
                  <a:pos x="809" y="70"/>
                </a:cxn>
                <a:cxn ang="0">
                  <a:pos x="805" y="118"/>
                </a:cxn>
                <a:cxn ang="0">
                  <a:pos x="820" y="162"/>
                </a:cxn>
                <a:cxn ang="0">
                  <a:pos x="874" y="203"/>
                </a:cxn>
                <a:cxn ang="0">
                  <a:pos x="918" y="230"/>
                </a:cxn>
                <a:cxn ang="0">
                  <a:pos x="897" y="266"/>
                </a:cxn>
                <a:cxn ang="0">
                  <a:pos x="859" y="305"/>
                </a:cxn>
                <a:cxn ang="0">
                  <a:pos x="824" y="367"/>
                </a:cxn>
                <a:cxn ang="0">
                  <a:pos x="772" y="390"/>
                </a:cxn>
                <a:cxn ang="0">
                  <a:pos x="708" y="420"/>
                </a:cxn>
                <a:cxn ang="0">
                  <a:pos x="646" y="447"/>
                </a:cxn>
                <a:cxn ang="0">
                  <a:pos x="583" y="473"/>
                </a:cxn>
                <a:cxn ang="0">
                  <a:pos x="522" y="497"/>
                </a:cxn>
                <a:cxn ang="0">
                  <a:pos x="459" y="521"/>
                </a:cxn>
                <a:cxn ang="0">
                  <a:pos x="396" y="547"/>
                </a:cxn>
                <a:cxn ang="0">
                  <a:pos x="334" y="576"/>
                </a:cxn>
                <a:cxn ang="0">
                  <a:pos x="279" y="603"/>
                </a:cxn>
                <a:cxn ang="0">
                  <a:pos x="216" y="639"/>
                </a:cxn>
                <a:cxn ang="0">
                  <a:pos x="146" y="674"/>
                </a:cxn>
                <a:cxn ang="0">
                  <a:pos x="83" y="698"/>
                </a:cxn>
                <a:cxn ang="0">
                  <a:pos x="94" y="884"/>
                </a:cxn>
                <a:cxn ang="0">
                  <a:pos x="216" y="854"/>
                </a:cxn>
                <a:cxn ang="0">
                  <a:pos x="305" y="831"/>
                </a:cxn>
                <a:cxn ang="0">
                  <a:pos x="371" y="808"/>
                </a:cxn>
                <a:cxn ang="0">
                  <a:pos x="433" y="787"/>
                </a:cxn>
                <a:cxn ang="0">
                  <a:pos x="500" y="765"/>
                </a:cxn>
                <a:cxn ang="0">
                  <a:pos x="589" y="737"/>
                </a:cxn>
                <a:cxn ang="0">
                  <a:pos x="710" y="704"/>
                </a:cxn>
                <a:cxn ang="0">
                  <a:pos x="731" y="727"/>
                </a:cxn>
                <a:cxn ang="0">
                  <a:pos x="637" y="756"/>
                </a:cxn>
                <a:cxn ang="0">
                  <a:pos x="524" y="792"/>
                </a:cxn>
                <a:cxn ang="0">
                  <a:pos x="400" y="828"/>
                </a:cxn>
                <a:cxn ang="0">
                  <a:pos x="278" y="861"/>
                </a:cxn>
                <a:cxn ang="0">
                  <a:pos x="165" y="892"/>
                </a:cxn>
                <a:cxn ang="0">
                  <a:pos x="78" y="916"/>
                </a:cxn>
                <a:cxn ang="0">
                  <a:pos x="23" y="928"/>
                </a:cxn>
                <a:cxn ang="0">
                  <a:pos x="1" y="902"/>
                </a:cxn>
                <a:cxn ang="0">
                  <a:pos x="4" y="842"/>
                </a:cxn>
                <a:cxn ang="0">
                  <a:pos x="14" y="798"/>
                </a:cxn>
                <a:cxn ang="0">
                  <a:pos x="26" y="753"/>
                </a:cxn>
                <a:cxn ang="0">
                  <a:pos x="47" y="698"/>
                </a:cxn>
                <a:cxn ang="0">
                  <a:pos x="276" y="571"/>
                </a:cxn>
                <a:cxn ang="0">
                  <a:pos x="332" y="544"/>
                </a:cxn>
                <a:cxn ang="0">
                  <a:pos x="387" y="521"/>
                </a:cxn>
                <a:cxn ang="0">
                  <a:pos x="438" y="497"/>
                </a:cxn>
                <a:cxn ang="0">
                  <a:pos x="491" y="478"/>
                </a:cxn>
                <a:cxn ang="0">
                  <a:pos x="542" y="457"/>
                </a:cxn>
                <a:cxn ang="0">
                  <a:pos x="593" y="437"/>
                </a:cxn>
                <a:cxn ang="0">
                  <a:pos x="649" y="414"/>
                </a:cxn>
                <a:cxn ang="0">
                  <a:pos x="707" y="392"/>
                </a:cxn>
                <a:cxn ang="0">
                  <a:pos x="764" y="360"/>
                </a:cxn>
                <a:cxn ang="0">
                  <a:pos x="818" y="324"/>
                </a:cxn>
                <a:cxn ang="0">
                  <a:pos x="834" y="271"/>
                </a:cxn>
                <a:cxn ang="0">
                  <a:pos x="886" y="242"/>
                </a:cxn>
                <a:cxn ang="0">
                  <a:pos x="834" y="221"/>
                </a:cxn>
                <a:cxn ang="0">
                  <a:pos x="793" y="182"/>
                </a:cxn>
                <a:cxn ang="0">
                  <a:pos x="775" y="135"/>
                </a:cxn>
                <a:cxn ang="0">
                  <a:pos x="775" y="83"/>
                </a:cxn>
                <a:cxn ang="0">
                  <a:pos x="794" y="37"/>
                </a:cxn>
                <a:cxn ang="0">
                  <a:pos x="834" y="2"/>
                </a:cxn>
              </a:cxnLst>
              <a:rect l="0" t="0" r="r" b="b"/>
              <a:pathLst>
                <a:path w="923" h="932">
                  <a:moveTo>
                    <a:pt x="834" y="2"/>
                  </a:moveTo>
                  <a:lnTo>
                    <a:pt x="840" y="0"/>
                  </a:lnTo>
                  <a:lnTo>
                    <a:pt x="849" y="2"/>
                  </a:lnTo>
                  <a:lnTo>
                    <a:pt x="858" y="2"/>
                  </a:lnTo>
                  <a:lnTo>
                    <a:pt x="865" y="5"/>
                  </a:lnTo>
                  <a:lnTo>
                    <a:pt x="861" y="9"/>
                  </a:lnTo>
                  <a:lnTo>
                    <a:pt x="858" y="14"/>
                  </a:lnTo>
                  <a:lnTo>
                    <a:pt x="853" y="18"/>
                  </a:lnTo>
                  <a:lnTo>
                    <a:pt x="849" y="21"/>
                  </a:lnTo>
                  <a:lnTo>
                    <a:pt x="838" y="29"/>
                  </a:lnTo>
                  <a:lnTo>
                    <a:pt x="829" y="37"/>
                  </a:lnTo>
                  <a:lnTo>
                    <a:pt x="820" y="43"/>
                  </a:lnTo>
                  <a:lnTo>
                    <a:pt x="812" y="52"/>
                  </a:lnTo>
                  <a:lnTo>
                    <a:pt x="811" y="58"/>
                  </a:lnTo>
                  <a:lnTo>
                    <a:pt x="809" y="64"/>
                  </a:lnTo>
                  <a:lnTo>
                    <a:pt x="809" y="70"/>
                  </a:lnTo>
                  <a:lnTo>
                    <a:pt x="811" y="79"/>
                  </a:lnTo>
                  <a:lnTo>
                    <a:pt x="808" y="83"/>
                  </a:lnTo>
                  <a:lnTo>
                    <a:pt x="806" y="89"/>
                  </a:lnTo>
                  <a:lnTo>
                    <a:pt x="805" y="96"/>
                  </a:lnTo>
                  <a:lnTo>
                    <a:pt x="805" y="102"/>
                  </a:lnTo>
                  <a:lnTo>
                    <a:pt x="803" y="106"/>
                  </a:lnTo>
                  <a:lnTo>
                    <a:pt x="803" y="112"/>
                  </a:lnTo>
                  <a:lnTo>
                    <a:pt x="805" y="118"/>
                  </a:lnTo>
                  <a:lnTo>
                    <a:pt x="805" y="124"/>
                  </a:lnTo>
                  <a:lnTo>
                    <a:pt x="805" y="129"/>
                  </a:lnTo>
                  <a:lnTo>
                    <a:pt x="808" y="135"/>
                  </a:lnTo>
                  <a:lnTo>
                    <a:pt x="808" y="141"/>
                  </a:lnTo>
                  <a:lnTo>
                    <a:pt x="811" y="147"/>
                  </a:lnTo>
                  <a:lnTo>
                    <a:pt x="814" y="151"/>
                  </a:lnTo>
                  <a:lnTo>
                    <a:pt x="817" y="157"/>
                  </a:lnTo>
                  <a:lnTo>
                    <a:pt x="820" y="162"/>
                  </a:lnTo>
                  <a:lnTo>
                    <a:pt x="823" y="168"/>
                  </a:lnTo>
                  <a:lnTo>
                    <a:pt x="830" y="176"/>
                  </a:lnTo>
                  <a:lnTo>
                    <a:pt x="838" y="185"/>
                  </a:lnTo>
                  <a:lnTo>
                    <a:pt x="847" y="192"/>
                  </a:lnTo>
                  <a:lnTo>
                    <a:pt x="858" y="198"/>
                  </a:lnTo>
                  <a:lnTo>
                    <a:pt x="862" y="201"/>
                  </a:lnTo>
                  <a:lnTo>
                    <a:pt x="868" y="203"/>
                  </a:lnTo>
                  <a:lnTo>
                    <a:pt x="874" y="203"/>
                  </a:lnTo>
                  <a:lnTo>
                    <a:pt x="879" y="206"/>
                  </a:lnTo>
                  <a:lnTo>
                    <a:pt x="885" y="206"/>
                  </a:lnTo>
                  <a:lnTo>
                    <a:pt x="891" y="206"/>
                  </a:lnTo>
                  <a:lnTo>
                    <a:pt x="897" y="206"/>
                  </a:lnTo>
                  <a:lnTo>
                    <a:pt x="904" y="206"/>
                  </a:lnTo>
                  <a:lnTo>
                    <a:pt x="907" y="213"/>
                  </a:lnTo>
                  <a:lnTo>
                    <a:pt x="914" y="221"/>
                  </a:lnTo>
                  <a:lnTo>
                    <a:pt x="918" y="230"/>
                  </a:lnTo>
                  <a:lnTo>
                    <a:pt x="921" y="239"/>
                  </a:lnTo>
                  <a:lnTo>
                    <a:pt x="923" y="247"/>
                  </a:lnTo>
                  <a:lnTo>
                    <a:pt x="920" y="254"/>
                  </a:lnTo>
                  <a:lnTo>
                    <a:pt x="918" y="257"/>
                  </a:lnTo>
                  <a:lnTo>
                    <a:pt x="915" y="262"/>
                  </a:lnTo>
                  <a:lnTo>
                    <a:pt x="909" y="265"/>
                  </a:lnTo>
                  <a:lnTo>
                    <a:pt x="904" y="268"/>
                  </a:lnTo>
                  <a:lnTo>
                    <a:pt x="897" y="266"/>
                  </a:lnTo>
                  <a:lnTo>
                    <a:pt x="892" y="268"/>
                  </a:lnTo>
                  <a:lnTo>
                    <a:pt x="886" y="268"/>
                  </a:lnTo>
                  <a:lnTo>
                    <a:pt x="882" y="271"/>
                  </a:lnTo>
                  <a:lnTo>
                    <a:pt x="874" y="275"/>
                  </a:lnTo>
                  <a:lnTo>
                    <a:pt x="870" y="281"/>
                  </a:lnTo>
                  <a:lnTo>
                    <a:pt x="864" y="287"/>
                  </a:lnTo>
                  <a:lnTo>
                    <a:pt x="861" y="298"/>
                  </a:lnTo>
                  <a:lnTo>
                    <a:pt x="859" y="305"/>
                  </a:lnTo>
                  <a:lnTo>
                    <a:pt x="856" y="316"/>
                  </a:lnTo>
                  <a:lnTo>
                    <a:pt x="853" y="325"/>
                  </a:lnTo>
                  <a:lnTo>
                    <a:pt x="850" y="334"/>
                  </a:lnTo>
                  <a:lnTo>
                    <a:pt x="846" y="343"/>
                  </a:lnTo>
                  <a:lnTo>
                    <a:pt x="843" y="352"/>
                  </a:lnTo>
                  <a:lnTo>
                    <a:pt x="837" y="358"/>
                  </a:lnTo>
                  <a:lnTo>
                    <a:pt x="829" y="364"/>
                  </a:lnTo>
                  <a:lnTo>
                    <a:pt x="824" y="367"/>
                  </a:lnTo>
                  <a:lnTo>
                    <a:pt x="821" y="369"/>
                  </a:lnTo>
                  <a:lnTo>
                    <a:pt x="815" y="370"/>
                  </a:lnTo>
                  <a:lnTo>
                    <a:pt x="811" y="372"/>
                  </a:lnTo>
                  <a:lnTo>
                    <a:pt x="803" y="375"/>
                  </a:lnTo>
                  <a:lnTo>
                    <a:pt x="796" y="379"/>
                  </a:lnTo>
                  <a:lnTo>
                    <a:pt x="787" y="382"/>
                  </a:lnTo>
                  <a:lnTo>
                    <a:pt x="779" y="389"/>
                  </a:lnTo>
                  <a:lnTo>
                    <a:pt x="772" y="390"/>
                  </a:lnTo>
                  <a:lnTo>
                    <a:pt x="764" y="396"/>
                  </a:lnTo>
                  <a:lnTo>
                    <a:pt x="756" y="398"/>
                  </a:lnTo>
                  <a:lnTo>
                    <a:pt x="749" y="404"/>
                  </a:lnTo>
                  <a:lnTo>
                    <a:pt x="740" y="405"/>
                  </a:lnTo>
                  <a:lnTo>
                    <a:pt x="732" y="410"/>
                  </a:lnTo>
                  <a:lnTo>
                    <a:pt x="725" y="413"/>
                  </a:lnTo>
                  <a:lnTo>
                    <a:pt x="717" y="417"/>
                  </a:lnTo>
                  <a:lnTo>
                    <a:pt x="708" y="420"/>
                  </a:lnTo>
                  <a:lnTo>
                    <a:pt x="701" y="425"/>
                  </a:lnTo>
                  <a:lnTo>
                    <a:pt x="693" y="429"/>
                  </a:lnTo>
                  <a:lnTo>
                    <a:pt x="686" y="432"/>
                  </a:lnTo>
                  <a:lnTo>
                    <a:pt x="678" y="435"/>
                  </a:lnTo>
                  <a:lnTo>
                    <a:pt x="670" y="438"/>
                  </a:lnTo>
                  <a:lnTo>
                    <a:pt x="663" y="441"/>
                  </a:lnTo>
                  <a:lnTo>
                    <a:pt x="655" y="444"/>
                  </a:lnTo>
                  <a:lnTo>
                    <a:pt x="646" y="447"/>
                  </a:lnTo>
                  <a:lnTo>
                    <a:pt x="639" y="452"/>
                  </a:lnTo>
                  <a:lnTo>
                    <a:pt x="631" y="455"/>
                  </a:lnTo>
                  <a:lnTo>
                    <a:pt x="624" y="458"/>
                  </a:lnTo>
                  <a:lnTo>
                    <a:pt x="615" y="461"/>
                  </a:lnTo>
                  <a:lnTo>
                    <a:pt x="607" y="464"/>
                  </a:lnTo>
                  <a:lnTo>
                    <a:pt x="599" y="467"/>
                  </a:lnTo>
                  <a:lnTo>
                    <a:pt x="592" y="470"/>
                  </a:lnTo>
                  <a:lnTo>
                    <a:pt x="583" y="473"/>
                  </a:lnTo>
                  <a:lnTo>
                    <a:pt x="577" y="476"/>
                  </a:lnTo>
                  <a:lnTo>
                    <a:pt x="568" y="479"/>
                  </a:lnTo>
                  <a:lnTo>
                    <a:pt x="562" y="482"/>
                  </a:lnTo>
                  <a:lnTo>
                    <a:pt x="553" y="485"/>
                  </a:lnTo>
                  <a:lnTo>
                    <a:pt x="545" y="488"/>
                  </a:lnTo>
                  <a:lnTo>
                    <a:pt x="538" y="491"/>
                  </a:lnTo>
                  <a:lnTo>
                    <a:pt x="530" y="494"/>
                  </a:lnTo>
                  <a:lnTo>
                    <a:pt x="522" y="497"/>
                  </a:lnTo>
                  <a:lnTo>
                    <a:pt x="515" y="500"/>
                  </a:lnTo>
                  <a:lnTo>
                    <a:pt x="507" y="503"/>
                  </a:lnTo>
                  <a:lnTo>
                    <a:pt x="500" y="506"/>
                  </a:lnTo>
                  <a:lnTo>
                    <a:pt x="491" y="509"/>
                  </a:lnTo>
                  <a:lnTo>
                    <a:pt x="483" y="512"/>
                  </a:lnTo>
                  <a:lnTo>
                    <a:pt x="476" y="515"/>
                  </a:lnTo>
                  <a:lnTo>
                    <a:pt x="468" y="518"/>
                  </a:lnTo>
                  <a:lnTo>
                    <a:pt x="459" y="521"/>
                  </a:lnTo>
                  <a:lnTo>
                    <a:pt x="451" y="524"/>
                  </a:lnTo>
                  <a:lnTo>
                    <a:pt x="444" y="527"/>
                  </a:lnTo>
                  <a:lnTo>
                    <a:pt x="436" y="531"/>
                  </a:lnTo>
                  <a:lnTo>
                    <a:pt x="427" y="534"/>
                  </a:lnTo>
                  <a:lnTo>
                    <a:pt x="420" y="537"/>
                  </a:lnTo>
                  <a:lnTo>
                    <a:pt x="412" y="541"/>
                  </a:lnTo>
                  <a:lnTo>
                    <a:pt x="405" y="544"/>
                  </a:lnTo>
                  <a:lnTo>
                    <a:pt x="396" y="547"/>
                  </a:lnTo>
                  <a:lnTo>
                    <a:pt x="388" y="552"/>
                  </a:lnTo>
                  <a:lnTo>
                    <a:pt x="380" y="555"/>
                  </a:lnTo>
                  <a:lnTo>
                    <a:pt x="373" y="559"/>
                  </a:lnTo>
                  <a:lnTo>
                    <a:pt x="364" y="562"/>
                  </a:lnTo>
                  <a:lnTo>
                    <a:pt x="356" y="565"/>
                  </a:lnTo>
                  <a:lnTo>
                    <a:pt x="349" y="570"/>
                  </a:lnTo>
                  <a:lnTo>
                    <a:pt x="341" y="573"/>
                  </a:lnTo>
                  <a:lnTo>
                    <a:pt x="334" y="576"/>
                  </a:lnTo>
                  <a:lnTo>
                    <a:pt x="326" y="580"/>
                  </a:lnTo>
                  <a:lnTo>
                    <a:pt x="319" y="585"/>
                  </a:lnTo>
                  <a:lnTo>
                    <a:pt x="311" y="589"/>
                  </a:lnTo>
                  <a:lnTo>
                    <a:pt x="305" y="591"/>
                  </a:lnTo>
                  <a:lnTo>
                    <a:pt x="299" y="594"/>
                  </a:lnTo>
                  <a:lnTo>
                    <a:pt x="293" y="597"/>
                  </a:lnTo>
                  <a:lnTo>
                    <a:pt x="287" y="600"/>
                  </a:lnTo>
                  <a:lnTo>
                    <a:pt x="279" y="603"/>
                  </a:lnTo>
                  <a:lnTo>
                    <a:pt x="272" y="608"/>
                  </a:lnTo>
                  <a:lnTo>
                    <a:pt x="264" y="612"/>
                  </a:lnTo>
                  <a:lnTo>
                    <a:pt x="257" y="617"/>
                  </a:lnTo>
                  <a:lnTo>
                    <a:pt x="249" y="621"/>
                  </a:lnTo>
                  <a:lnTo>
                    <a:pt x="242" y="626"/>
                  </a:lnTo>
                  <a:lnTo>
                    <a:pt x="233" y="629"/>
                  </a:lnTo>
                  <a:lnTo>
                    <a:pt x="225" y="635"/>
                  </a:lnTo>
                  <a:lnTo>
                    <a:pt x="216" y="639"/>
                  </a:lnTo>
                  <a:lnTo>
                    <a:pt x="208" y="644"/>
                  </a:lnTo>
                  <a:lnTo>
                    <a:pt x="199" y="648"/>
                  </a:lnTo>
                  <a:lnTo>
                    <a:pt x="190" y="654"/>
                  </a:lnTo>
                  <a:lnTo>
                    <a:pt x="181" y="657"/>
                  </a:lnTo>
                  <a:lnTo>
                    <a:pt x="172" y="662"/>
                  </a:lnTo>
                  <a:lnTo>
                    <a:pt x="163" y="666"/>
                  </a:lnTo>
                  <a:lnTo>
                    <a:pt x="155" y="671"/>
                  </a:lnTo>
                  <a:lnTo>
                    <a:pt x="146" y="674"/>
                  </a:lnTo>
                  <a:lnTo>
                    <a:pt x="137" y="679"/>
                  </a:lnTo>
                  <a:lnTo>
                    <a:pt x="130" y="682"/>
                  </a:lnTo>
                  <a:lnTo>
                    <a:pt x="122" y="686"/>
                  </a:lnTo>
                  <a:lnTo>
                    <a:pt x="113" y="689"/>
                  </a:lnTo>
                  <a:lnTo>
                    <a:pt x="104" y="692"/>
                  </a:lnTo>
                  <a:lnTo>
                    <a:pt x="97" y="694"/>
                  </a:lnTo>
                  <a:lnTo>
                    <a:pt x="91" y="697"/>
                  </a:lnTo>
                  <a:lnTo>
                    <a:pt x="83" y="698"/>
                  </a:lnTo>
                  <a:lnTo>
                    <a:pt x="77" y="700"/>
                  </a:lnTo>
                  <a:lnTo>
                    <a:pt x="71" y="700"/>
                  </a:lnTo>
                  <a:lnTo>
                    <a:pt x="66" y="703"/>
                  </a:lnTo>
                  <a:lnTo>
                    <a:pt x="17" y="904"/>
                  </a:lnTo>
                  <a:lnTo>
                    <a:pt x="36" y="898"/>
                  </a:lnTo>
                  <a:lnTo>
                    <a:pt x="56" y="893"/>
                  </a:lnTo>
                  <a:lnTo>
                    <a:pt x="74" y="888"/>
                  </a:lnTo>
                  <a:lnTo>
                    <a:pt x="94" y="884"/>
                  </a:lnTo>
                  <a:lnTo>
                    <a:pt x="110" y="879"/>
                  </a:lnTo>
                  <a:lnTo>
                    <a:pt x="127" y="876"/>
                  </a:lnTo>
                  <a:lnTo>
                    <a:pt x="143" y="872"/>
                  </a:lnTo>
                  <a:lnTo>
                    <a:pt x="160" y="869"/>
                  </a:lnTo>
                  <a:lnTo>
                    <a:pt x="174" y="864"/>
                  </a:lnTo>
                  <a:lnTo>
                    <a:pt x="189" y="861"/>
                  </a:lnTo>
                  <a:lnTo>
                    <a:pt x="201" y="857"/>
                  </a:lnTo>
                  <a:lnTo>
                    <a:pt x="216" y="854"/>
                  </a:lnTo>
                  <a:lnTo>
                    <a:pt x="228" y="851"/>
                  </a:lnTo>
                  <a:lnTo>
                    <a:pt x="240" y="849"/>
                  </a:lnTo>
                  <a:lnTo>
                    <a:pt x="252" y="846"/>
                  </a:lnTo>
                  <a:lnTo>
                    <a:pt x="264" y="843"/>
                  </a:lnTo>
                  <a:lnTo>
                    <a:pt x="273" y="839"/>
                  </a:lnTo>
                  <a:lnTo>
                    <a:pt x="284" y="836"/>
                  </a:lnTo>
                  <a:lnTo>
                    <a:pt x="294" y="833"/>
                  </a:lnTo>
                  <a:lnTo>
                    <a:pt x="305" y="831"/>
                  </a:lnTo>
                  <a:lnTo>
                    <a:pt x="313" y="828"/>
                  </a:lnTo>
                  <a:lnTo>
                    <a:pt x="322" y="825"/>
                  </a:lnTo>
                  <a:lnTo>
                    <a:pt x="331" y="822"/>
                  </a:lnTo>
                  <a:lnTo>
                    <a:pt x="340" y="821"/>
                  </a:lnTo>
                  <a:lnTo>
                    <a:pt x="347" y="817"/>
                  </a:lnTo>
                  <a:lnTo>
                    <a:pt x="356" y="814"/>
                  </a:lnTo>
                  <a:lnTo>
                    <a:pt x="364" y="811"/>
                  </a:lnTo>
                  <a:lnTo>
                    <a:pt x="371" y="808"/>
                  </a:lnTo>
                  <a:lnTo>
                    <a:pt x="379" y="805"/>
                  </a:lnTo>
                  <a:lnTo>
                    <a:pt x="387" y="804"/>
                  </a:lnTo>
                  <a:lnTo>
                    <a:pt x="394" y="801"/>
                  </a:lnTo>
                  <a:lnTo>
                    <a:pt x="403" y="799"/>
                  </a:lnTo>
                  <a:lnTo>
                    <a:pt x="409" y="796"/>
                  </a:lnTo>
                  <a:lnTo>
                    <a:pt x="418" y="793"/>
                  </a:lnTo>
                  <a:lnTo>
                    <a:pt x="426" y="790"/>
                  </a:lnTo>
                  <a:lnTo>
                    <a:pt x="433" y="787"/>
                  </a:lnTo>
                  <a:lnTo>
                    <a:pt x="441" y="784"/>
                  </a:lnTo>
                  <a:lnTo>
                    <a:pt x="448" y="781"/>
                  </a:lnTo>
                  <a:lnTo>
                    <a:pt x="456" y="780"/>
                  </a:lnTo>
                  <a:lnTo>
                    <a:pt x="465" y="777"/>
                  </a:lnTo>
                  <a:lnTo>
                    <a:pt x="473" y="774"/>
                  </a:lnTo>
                  <a:lnTo>
                    <a:pt x="482" y="771"/>
                  </a:lnTo>
                  <a:lnTo>
                    <a:pt x="489" y="768"/>
                  </a:lnTo>
                  <a:lnTo>
                    <a:pt x="500" y="765"/>
                  </a:lnTo>
                  <a:lnTo>
                    <a:pt x="509" y="762"/>
                  </a:lnTo>
                  <a:lnTo>
                    <a:pt x="519" y="759"/>
                  </a:lnTo>
                  <a:lnTo>
                    <a:pt x="530" y="756"/>
                  </a:lnTo>
                  <a:lnTo>
                    <a:pt x="541" y="753"/>
                  </a:lnTo>
                  <a:lnTo>
                    <a:pt x="551" y="748"/>
                  </a:lnTo>
                  <a:lnTo>
                    <a:pt x="563" y="745"/>
                  </a:lnTo>
                  <a:lnTo>
                    <a:pt x="575" y="740"/>
                  </a:lnTo>
                  <a:lnTo>
                    <a:pt x="589" y="737"/>
                  </a:lnTo>
                  <a:lnTo>
                    <a:pt x="601" y="733"/>
                  </a:lnTo>
                  <a:lnTo>
                    <a:pt x="615" y="730"/>
                  </a:lnTo>
                  <a:lnTo>
                    <a:pt x="628" y="725"/>
                  </a:lnTo>
                  <a:lnTo>
                    <a:pt x="645" y="722"/>
                  </a:lnTo>
                  <a:lnTo>
                    <a:pt x="658" y="718"/>
                  </a:lnTo>
                  <a:lnTo>
                    <a:pt x="675" y="713"/>
                  </a:lnTo>
                  <a:lnTo>
                    <a:pt x="692" y="707"/>
                  </a:lnTo>
                  <a:lnTo>
                    <a:pt x="710" y="704"/>
                  </a:lnTo>
                  <a:lnTo>
                    <a:pt x="726" y="698"/>
                  </a:lnTo>
                  <a:lnTo>
                    <a:pt x="747" y="694"/>
                  </a:lnTo>
                  <a:lnTo>
                    <a:pt x="766" y="689"/>
                  </a:lnTo>
                  <a:lnTo>
                    <a:pt x="787" y="685"/>
                  </a:lnTo>
                  <a:lnTo>
                    <a:pt x="761" y="718"/>
                  </a:lnTo>
                  <a:lnTo>
                    <a:pt x="752" y="721"/>
                  </a:lnTo>
                  <a:lnTo>
                    <a:pt x="741" y="724"/>
                  </a:lnTo>
                  <a:lnTo>
                    <a:pt x="731" y="727"/>
                  </a:lnTo>
                  <a:lnTo>
                    <a:pt x="722" y="731"/>
                  </a:lnTo>
                  <a:lnTo>
                    <a:pt x="711" y="733"/>
                  </a:lnTo>
                  <a:lnTo>
                    <a:pt x="699" y="737"/>
                  </a:lnTo>
                  <a:lnTo>
                    <a:pt x="689" y="740"/>
                  </a:lnTo>
                  <a:lnTo>
                    <a:pt x="676" y="747"/>
                  </a:lnTo>
                  <a:lnTo>
                    <a:pt x="663" y="748"/>
                  </a:lnTo>
                  <a:lnTo>
                    <a:pt x="651" y="753"/>
                  </a:lnTo>
                  <a:lnTo>
                    <a:pt x="637" y="756"/>
                  </a:lnTo>
                  <a:lnTo>
                    <a:pt x="625" y="762"/>
                  </a:lnTo>
                  <a:lnTo>
                    <a:pt x="612" y="765"/>
                  </a:lnTo>
                  <a:lnTo>
                    <a:pt x="596" y="769"/>
                  </a:lnTo>
                  <a:lnTo>
                    <a:pt x="583" y="774"/>
                  </a:lnTo>
                  <a:lnTo>
                    <a:pt x="569" y="780"/>
                  </a:lnTo>
                  <a:lnTo>
                    <a:pt x="554" y="783"/>
                  </a:lnTo>
                  <a:lnTo>
                    <a:pt x="539" y="787"/>
                  </a:lnTo>
                  <a:lnTo>
                    <a:pt x="524" y="792"/>
                  </a:lnTo>
                  <a:lnTo>
                    <a:pt x="509" y="796"/>
                  </a:lnTo>
                  <a:lnTo>
                    <a:pt x="492" y="799"/>
                  </a:lnTo>
                  <a:lnTo>
                    <a:pt x="479" y="805"/>
                  </a:lnTo>
                  <a:lnTo>
                    <a:pt x="462" y="808"/>
                  </a:lnTo>
                  <a:lnTo>
                    <a:pt x="448" y="814"/>
                  </a:lnTo>
                  <a:lnTo>
                    <a:pt x="432" y="817"/>
                  </a:lnTo>
                  <a:lnTo>
                    <a:pt x="417" y="824"/>
                  </a:lnTo>
                  <a:lnTo>
                    <a:pt x="400" y="828"/>
                  </a:lnTo>
                  <a:lnTo>
                    <a:pt x="385" y="833"/>
                  </a:lnTo>
                  <a:lnTo>
                    <a:pt x="370" y="836"/>
                  </a:lnTo>
                  <a:lnTo>
                    <a:pt x="353" y="842"/>
                  </a:lnTo>
                  <a:lnTo>
                    <a:pt x="338" y="846"/>
                  </a:lnTo>
                  <a:lnTo>
                    <a:pt x="323" y="851"/>
                  </a:lnTo>
                  <a:lnTo>
                    <a:pt x="308" y="854"/>
                  </a:lnTo>
                  <a:lnTo>
                    <a:pt x="293" y="858"/>
                  </a:lnTo>
                  <a:lnTo>
                    <a:pt x="278" y="861"/>
                  </a:lnTo>
                  <a:lnTo>
                    <a:pt x="263" y="866"/>
                  </a:lnTo>
                  <a:lnTo>
                    <a:pt x="248" y="869"/>
                  </a:lnTo>
                  <a:lnTo>
                    <a:pt x="234" y="873"/>
                  </a:lnTo>
                  <a:lnTo>
                    <a:pt x="219" y="876"/>
                  </a:lnTo>
                  <a:lnTo>
                    <a:pt x="205" y="881"/>
                  </a:lnTo>
                  <a:lnTo>
                    <a:pt x="192" y="884"/>
                  </a:lnTo>
                  <a:lnTo>
                    <a:pt x="178" y="888"/>
                  </a:lnTo>
                  <a:lnTo>
                    <a:pt x="165" y="892"/>
                  </a:lnTo>
                  <a:lnTo>
                    <a:pt x="154" y="896"/>
                  </a:lnTo>
                  <a:lnTo>
                    <a:pt x="142" y="899"/>
                  </a:lnTo>
                  <a:lnTo>
                    <a:pt x="130" y="902"/>
                  </a:lnTo>
                  <a:lnTo>
                    <a:pt x="119" y="905"/>
                  </a:lnTo>
                  <a:lnTo>
                    <a:pt x="109" y="908"/>
                  </a:lnTo>
                  <a:lnTo>
                    <a:pt x="97" y="910"/>
                  </a:lnTo>
                  <a:lnTo>
                    <a:pt x="88" y="913"/>
                  </a:lnTo>
                  <a:lnTo>
                    <a:pt x="78" y="916"/>
                  </a:lnTo>
                  <a:lnTo>
                    <a:pt x="69" y="917"/>
                  </a:lnTo>
                  <a:lnTo>
                    <a:pt x="60" y="920"/>
                  </a:lnTo>
                  <a:lnTo>
                    <a:pt x="53" y="922"/>
                  </a:lnTo>
                  <a:lnTo>
                    <a:pt x="45" y="923"/>
                  </a:lnTo>
                  <a:lnTo>
                    <a:pt x="39" y="925"/>
                  </a:lnTo>
                  <a:lnTo>
                    <a:pt x="33" y="926"/>
                  </a:lnTo>
                  <a:lnTo>
                    <a:pt x="27" y="928"/>
                  </a:lnTo>
                  <a:lnTo>
                    <a:pt x="23" y="928"/>
                  </a:lnTo>
                  <a:lnTo>
                    <a:pt x="20" y="931"/>
                  </a:lnTo>
                  <a:lnTo>
                    <a:pt x="14" y="931"/>
                  </a:lnTo>
                  <a:lnTo>
                    <a:pt x="12" y="932"/>
                  </a:lnTo>
                  <a:lnTo>
                    <a:pt x="8" y="928"/>
                  </a:lnTo>
                  <a:lnTo>
                    <a:pt x="4" y="923"/>
                  </a:lnTo>
                  <a:lnTo>
                    <a:pt x="3" y="916"/>
                  </a:lnTo>
                  <a:lnTo>
                    <a:pt x="1" y="910"/>
                  </a:lnTo>
                  <a:lnTo>
                    <a:pt x="1" y="902"/>
                  </a:lnTo>
                  <a:lnTo>
                    <a:pt x="0" y="895"/>
                  </a:lnTo>
                  <a:lnTo>
                    <a:pt x="0" y="885"/>
                  </a:lnTo>
                  <a:lnTo>
                    <a:pt x="1" y="876"/>
                  </a:lnTo>
                  <a:lnTo>
                    <a:pt x="1" y="866"/>
                  </a:lnTo>
                  <a:lnTo>
                    <a:pt x="1" y="857"/>
                  </a:lnTo>
                  <a:lnTo>
                    <a:pt x="1" y="851"/>
                  </a:lnTo>
                  <a:lnTo>
                    <a:pt x="3" y="846"/>
                  </a:lnTo>
                  <a:lnTo>
                    <a:pt x="4" y="842"/>
                  </a:lnTo>
                  <a:lnTo>
                    <a:pt x="4" y="836"/>
                  </a:lnTo>
                  <a:lnTo>
                    <a:pt x="4" y="831"/>
                  </a:lnTo>
                  <a:lnTo>
                    <a:pt x="8" y="825"/>
                  </a:lnTo>
                  <a:lnTo>
                    <a:pt x="8" y="819"/>
                  </a:lnTo>
                  <a:lnTo>
                    <a:pt x="9" y="814"/>
                  </a:lnTo>
                  <a:lnTo>
                    <a:pt x="11" y="808"/>
                  </a:lnTo>
                  <a:lnTo>
                    <a:pt x="12" y="802"/>
                  </a:lnTo>
                  <a:lnTo>
                    <a:pt x="14" y="798"/>
                  </a:lnTo>
                  <a:lnTo>
                    <a:pt x="15" y="792"/>
                  </a:lnTo>
                  <a:lnTo>
                    <a:pt x="17" y="787"/>
                  </a:lnTo>
                  <a:lnTo>
                    <a:pt x="18" y="781"/>
                  </a:lnTo>
                  <a:lnTo>
                    <a:pt x="20" y="775"/>
                  </a:lnTo>
                  <a:lnTo>
                    <a:pt x="21" y="769"/>
                  </a:lnTo>
                  <a:lnTo>
                    <a:pt x="23" y="765"/>
                  </a:lnTo>
                  <a:lnTo>
                    <a:pt x="24" y="759"/>
                  </a:lnTo>
                  <a:lnTo>
                    <a:pt x="26" y="753"/>
                  </a:lnTo>
                  <a:lnTo>
                    <a:pt x="27" y="747"/>
                  </a:lnTo>
                  <a:lnTo>
                    <a:pt x="29" y="740"/>
                  </a:lnTo>
                  <a:lnTo>
                    <a:pt x="32" y="736"/>
                  </a:lnTo>
                  <a:lnTo>
                    <a:pt x="33" y="731"/>
                  </a:lnTo>
                  <a:lnTo>
                    <a:pt x="35" y="725"/>
                  </a:lnTo>
                  <a:lnTo>
                    <a:pt x="39" y="715"/>
                  </a:lnTo>
                  <a:lnTo>
                    <a:pt x="44" y="707"/>
                  </a:lnTo>
                  <a:lnTo>
                    <a:pt x="47" y="698"/>
                  </a:lnTo>
                  <a:lnTo>
                    <a:pt x="51" y="689"/>
                  </a:lnTo>
                  <a:lnTo>
                    <a:pt x="56" y="682"/>
                  </a:lnTo>
                  <a:lnTo>
                    <a:pt x="60" y="676"/>
                  </a:lnTo>
                  <a:lnTo>
                    <a:pt x="63" y="668"/>
                  </a:lnTo>
                  <a:lnTo>
                    <a:pt x="68" y="663"/>
                  </a:lnTo>
                  <a:lnTo>
                    <a:pt x="71" y="659"/>
                  </a:lnTo>
                  <a:lnTo>
                    <a:pt x="75" y="656"/>
                  </a:lnTo>
                  <a:lnTo>
                    <a:pt x="276" y="571"/>
                  </a:lnTo>
                  <a:lnTo>
                    <a:pt x="282" y="567"/>
                  </a:lnTo>
                  <a:lnTo>
                    <a:pt x="290" y="564"/>
                  </a:lnTo>
                  <a:lnTo>
                    <a:pt x="296" y="559"/>
                  </a:lnTo>
                  <a:lnTo>
                    <a:pt x="303" y="556"/>
                  </a:lnTo>
                  <a:lnTo>
                    <a:pt x="311" y="553"/>
                  </a:lnTo>
                  <a:lnTo>
                    <a:pt x="319" y="550"/>
                  </a:lnTo>
                  <a:lnTo>
                    <a:pt x="325" y="547"/>
                  </a:lnTo>
                  <a:lnTo>
                    <a:pt x="332" y="544"/>
                  </a:lnTo>
                  <a:lnTo>
                    <a:pt x="338" y="541"/>
                  </a:lnTo>
                  <a:lnTo>
                    <a:pt x="346" y="538"/>
                  </a:lnTo>
                  <a:lnTo>
                    <a:pt x="352" y="535"/>
                  </a:lnTo>
                  <a:lnTo>
                    <a:pt x="359" y="532"/>
                  </a:lnTo>
                  <a:lnTo>
                    <a:pt x="365" y="529"/>
                  </a:lnTo>
                  <a:lnTo>
                    <a:pt x="371" y="526"/>
                  </a:lnTo>
                  <a:lnTo>
                    <a:pt x="379" y="523"/>
                  </a:lnTo>
                  <a:lnTo>
                    <a:pt x="387" y="521"/>
                  </a:lnTo>
                  <a:lnTo>
                    <a:pt x="393" y="518"/>
                  </a:lnTo>
                  <a:lnTo>
                    <a:pt x="399" y="515"/>
                  </a:lnTo>
                  <a:lnTo>
                    <a:pt x="405" y="512"/>
                  </a:lnTo>
                  <a:lnTo>
                    <a:pt x="412" y="509"/>
                  </a:lnTo>
                  <a:lnTo>
                    <a:pt x="418" y="506"/>
                  </a:lnTo>
                  <a:lnTo>
                    <a:pt x="426" y="503"/>
                  </a:lnTo>
                  <a:lnTo>
                    <a:pt x="432" y="500"/>
                  </a:lnTo>
                  <a:lnTo>
                    <a:pt x="438" y="497"/>
                  </a:lnTo>
                  <a:lnTo>
                    <a:pt x="444" y="496"/>
                  </a:lnTo>
                  <a:lnTo>
                    <a:pt x="451" y="493"/>
                  </a:lnTo>
                  <a:lnTo>
                    <a:pt x="458" y="490"/>
                  </a:lnTo>
                  <a:lnTo>
                    <a:pt x="464" y="488"/>
                  </a:lnTo>
                  <a:lnTo>
                    <a:pt x="471" y="485"/>
                  </a:lnTo>
                  <a:lnTo>
                    <a:pt x="477" y="482"/>
                  </a:lnTo>
                  <a:lnTo>
                    <a:pt x="483" y="481"/>
                  </a:lnTo>
                  <a:lnTo>
                    <a:pt x="491" y="478"/>
                  </a:lnTo>
                  <a:lnTo>
                    <a:pt x="497" y="475"/>
                  </a:lnTo>
                  <a:lnTo>
                    <a:pt x="503" y="472"/>
                  </a:lnTo>
                  <a:lnTo>
                    <a:pt x="509" y="470"/>
                  </a:lnTo>
                  <a:lnTo>
                    <a:pt x="516" y="467"/>
                  </a:lnTo>
                  <a:lnTo>
                    <a:pt x="522" y="464"/>
                  </a:lnTo>
                  <a:lnTo>
                    <a:pt x="528" y="463"/>
                  </a:lnTo>
                  <a:lnTo>
                    <a:pt x="535" y="460"/>
                  </a:lnTo>
                  <a:lnTo>
                    <a:pt x="542" y="457"/>
                  </a:lnTo>
                  <a:lnTo>
                    <a:pt x="548" y="455"/>
                  </a:lnTo>
                  <a:lnTo>
                    <a:pt x="554" y="452"/>
                  </a:lnTo>
                  <a:lnTo>
                    <a:pt x="560" y="449"/>
                  </a:lnTo>
                  <a:lnTo>
                    <a:pt x="568" y="446"/>
                  </a:lnTo>
                  <a:lnTo>
                    <a:pt x="574" y="443"/>
                  </a:lnTo>
                  <a:lnTo>
                    <a:pt x="580" y="441"/>
                  </a:lnTo>
                  <a:lnTo>
                    <a:pt x="586" y="438"/>
                  </a:lnTo>
                  <a:lnTo>
                    <a:pt x="593" y="437"/>
                  </a:lnTo>
                  <a:lnTo>
                    <a:pt x="599" y="434"/>
                  </a:lnTo>
                  <a:lnTo>
                    <a:pt x="607" y="431"/>
                  </a:lnTo>
                  <a:lnTo>
                    <a:pt x="613" y="428"/>
                  </a:lnTo>
                  <a:lnTo>
                    <a:pt x="621" y="425"/>
                  </a:lnTo>
                  <a:lnTo>
                    <a:pt x="627" y="422"/>
                  </a:lnTo>
                  <a:lnTo>
                    <a:pt x="634" y="419"/>
                  </a:lnTo>
                  <a:lnTo>
                    <a:pt x="642" y="416"/>
                  </a:lnTo>
                  <a:lnTo>
                    <a:pt x="649" y="414"/>
                  </a:lnTo>
                  <a:lnTo>
                    <a:pt x="655" y="411"/>
                  </a:lnTo>
                  <a:lnTo>
                    <a:pt x="663" y="408"/>
                  </a:lnTo>
                  <a:lnTo>
                    <a:pt x="669" y="405"/>
                  </a:lnTo>
                  <a:lnTo>
                    <a:pt x="676" y="404"/>
                  </a:lnTo>
                  <a:lnTo>
                    <a:pt x="683" y="401"/>
                  </a:lnTo>
                  <a:lnTo>
                    <a:pt x="692" y="398"/>
                  </a:lnTo>
                  <a:lnTo>
                    <a:pt x="698" y="395"/>
                  </a:lnTo>
                  <a:lnTo>
                    <a:pt x="707" y="392"/>
                  </a:lnTo>
                  <a:lnTo>
                    <a:pt x="714" y="384"/>
                  </a:lnTo>
                  <a:lnTo>
                    <a:pt x="723" y="378"/>
                  </a:lnTo>
                  <a:lnTo>
                    <a:pt x="729" y="375"/>
                  </a:lnTo>
                  <a:lnTo>
                    <a:pt x="734" y="373"/>
                  </a:lnTo>
                  <a:lnTo>
                    <a:pt x="738" y="370"/>
                  </a:lnTo>
                  <a:lnTo>
                    <a:pt x="744" y="369"/>
                  </a:lnTo>
                  <a:lnTo>
                    <a:pt x="755" y="363"/>
                  </a:lnTo>
                  <a:lnTo>
                    <a:pt x="764" y="360"/>
                  </a:lnTo>
                  <a:lnTo>
                    <a:pt x="770" y="357"/>
                  </a:lnTo>
                  <a:lnTo>
                    <a:pt x="775" y="354"/>
                  </a:lnTo>
                  <a:lnTo>
                    <a:pt x="779" y="352"/>
                  </a:lnTo>
                  <a:lnTo>
                    <a:pt x="785" y="349"/>
                  </a:lnTo>
                  <a:lnTo>
                    <a:pt x="794" y="343"/>
                  </a:lnTo>
                  <a:lnTo>
                    <a:pt x="803" y="337"/>
                  </a:lnTo>
                  <a:lnTo>
                    <a:pt x="811" y="331"/>
                  </a:lnTo>
                  <a:lnTo>
                    <a:pt x="818" y="324"/>
                  </a:lnTo>
                  <a:lnTo>
                    <a:pt x="823" y="313"/>
                  </a:lnTo>
                  <a:lnTo>
                    <a:pt x="829" y="305"/>
                  </a:lnTo>
                  <a:lnTo>
                    <a:pt x="829" y="298"/>
                  </a:lnTo>
                  <a:lnTo>
                    <a:pt x="830" y="293"/>
                  </a:lnTo>
                  <a:lnTo>
                    <a:pt x="832" y="287"/>
                  </a:lnTo>
                  <a:lnTo>
                    <a:pt x="834" y="281"/>
                  </a:lnTo>
                  <a:lnTo>
                    <a:pt x="834" y="275"/>
                  </a:lnTo>
                  <a:lnTo>
                    <a:pt x="834" y="271"/>
                  </a:lnTo>
                  <a:lnTo>
                    <a:pt x="837" y="266"/>
                  </a:lnTo>
                  <a:lnTo>
                    <a:pt x="838" y="263"/>
                  </a:lnTo>
                  <a:lnTo>
                    <a:pt x="844" y="257"/>
                  </a:lnTo>
                  <a:lnTo>
                    <a:pt x="852" y="253"/>
                  </a:lnTo>
                  <a:lnTo>
                    <a:pt x="859" y="248"/>
                  </a:lnTo>
                  <a:lnTo>
                    <a:pt x="868" y="245"/>
                  </a:lnTo>
                  <a:lnTo>
                    <a:pt x="877" y="244"/>
                  </a:lnTo>
                  <a:lnTo>
                    <a:pt x="886" y="242"/>
                  </a:lnTo>
                  <a:lnTo>
                    <a:pt x="879" y="239"/>
                  </a:lnTo>
                  <a:lnTo>
                    <a:pt x="873" y="236"/>
                  </a:lnTo>
                  <a:lnTo>
                    <a:pt x="867" y="233"/>
                  </a:lnTo>
                  <a:lnTo>
                    <a:pt x="859" y="231"/>
                  </a:lnTo>
                  <a:lnTo>
                    <a:pt x="853" y="228"/>
                  </a:lnTo>
                  <a:lnTo>
                    <a:pt x="846" y="225"/>
                  </a:lnTo>
                  <a:lnTo>
                    <a:pt x="840" y="222"/>
                  </a:lnTo>
                  <a:lnTo>
                    <a:pt x="834" y="221"/>
                  </a:lnTo>
                  <a:lnTo>
                    <a:pt x="827" y="216"/>
                  </a:lnTo>
                  <a:lnTo>
                    <a:pt x="821" y="213"/>
                  </a:lnTo>
                  <a:lnTo>
                    <a:pt x="815" y="209"/>
                  </a:lnTo>
                  <a:lnTo>
                    <a:pt x="811" y="204"/>
                  </a:lnTo>
                  <a:lnTo>
                    <a:pt x="805" y="198"/>
                  </a:lnTo>
                  <a:lnTo>
                    <a:pt x="800" y="194"/>
                  </a:lnTo>
                  <a:lnTo>
                    <a:pt x="796" y="188"/>
                  </a:lnTo>
                  <a:lnTo>
                    <a:pt x="793" y="182"/>
                  </a:lnTo>
                  <a:lnTo>
                    <a:pt x="790" y="176"/>
                  </a:lnTo>
                  <a:lnTo>
                    <a:pt x="787" y="170"/>
                  </a:lnTo>
                  <a:lnTo>
                    <a:pt x="784" y="165"/>
                  </a:lnTo>
                  <a:lnTo>
                    <a:pt x="781" y="159"/>
                  </a:lnTo>
                  <a:lnTo>
                    <a:pt x="778" y="153"/>
                  </a:lnTo>
                  <a:lnTo>
                    <a:pt x="778" y="147"/>
                  </a:lnTo>
                  <a:lnTo>
                    <a:pt x="775" y="139"/>
                  </a:lnTo>
                  <a:lnTo>
                    <a:pt x="775" y="135"/>
                  </a:lnTo>
                  <a:lnTo>
                    <a:pt x="772" y="127"/>
                  </a:lnTo>
                  <a:lnTo>
                    <a:pt x="772" y="121"/>
                  </a:lnTo>
                  <a:lnTo>
                    <a:pt x="772" y="114"/>
                  </a:lnTo>
                  <a:lnTo>
                    <a:pt x="772" y="109"/>
                  </a:lnTo>
                  <a:lnTo>
                    <a:pt x="772" y="102"/>
                  </a:lnTo>
                  <a:lnTo>
                    <a:pt x="772" y="96"/>
                  </a:lnTo>
                  <a:lnTo>
                    <a:pt x="773" y="89"/>
                  </a:lnTo>
                  <a:lnTo>
                    <a:pt x="775" y="83"/>
                  </a:lnTo>
                  <a:lnTo>
                    <a:pt x="775" y="77"/>
                  </a:lnTo>
                  <a:lnTo>
                    <a:pt x="778" y="70"/>
                  </a:lnTo>
                  <a:lnTo>
                    <a:pt x="779" y="64"/>
                  </a:lnTo>
                  <a:lnTo>
                    <a:pt x="782" y="58"/>
                  </a:lnTo>
                  <a:lnTo>
                    <a:pt x="784" y="52"/>
                  </a:lnTo>
                  <a:lnTo>
                    <a:pt x="787" y="47"/>
                  </a:lnTo>
                  <a:lnTo>
                    <a:pt x="790" y="41"/>
                  </a:lnTo>
                  <a:lnTo>
                    <a:pt x="794" y="37"/>
                  </a:lnTo>
                  <a:lnTo>
                    <a:pt x="797" y="31"/>
                  </a:lnTo>
                  <a:lnTo>
                    <a:pt x="802" y="25"/>
                  </a:lnTo>
                  <a:lnTo>
                    <a:pt x="805" y="20"/>
                  </a:lnTo>
                  <a:lnTo>
                    <a:pt x="811" y="17"/>
                  </a:lnTo>
                  <a:lnTo>
                    <a:pt x="815" y="12"/>
                  </a:lnTo>
                  <a:lnTo>
                    <a:pt x="821" y="8"/>
                  </a:lnTo>
                  <a:lnTo>
                    <a:pt x="827" y="3"/>
                  </a:lnTo>
                  <a:lnTo>
                    <a:pt x="834" y="2"/>
                  </a:lnTo>
                  <a:lnTo>
                    <a:pt x="834" y="2"/>
                  </a:lnTo>
                  <a:close/>
                </a:path>
              </a:pathLst>
            </a:custGeom>
            <a:solidFill>
              <a:srgbClr val="4766C7"/>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28" name="Freeform 15"/>
            <p:cNvSpPr>
              <a:spLocks/>
            </p:cNvSpPr>
            <p:nvPr/>
          </p:nvSpPr>
          <p:spPr bwMode="auto">
            <a:xfrm>
              <a:off x="2666" y="545"/>
              <a:ext cx="1650" cy="1224"/>
            </a:xfrm>
            <a:custGeom>
              <a:avLst/>
              <a:gdLst/>
              <a:ahLst/>
              <a:cxnLst>
                <a:cxn ang="0">
                  <a:pos x="1377" y="26"/>
                </a:cxn>
                <a:cxn ang="0">
                  <a:pos x="1454" y="115"/>
                </a:cxn>
                <a:cxn ang="0">
                  <a:pos x="1533" y="243"/>
                </a:cxn>
                <a:cxn ang="0">
                  <a:pos x="1600" y="375"/>
                </a:cxn>
                <a:cxn ang="0">
                  <a:pos x="1643" y="484"/>
                </a:cxn>
                <a:cxn ang="0">
                  <a:pos x="1599" y="530"/>
                </a:cxn>
                <a:cxn ang="0">
                  <a:pos x="1474" y="571"/>
                </a:cxn>
                <a:cxn ang="0">
                  <a:pos x="1311" y="622"/>
                </a:cxn>
                <a:cxn ang="0">
                  <a:pos x="1131" y="674"/>
                </a:cxn>
                <a:cxn ang="0">
                  <a:pos x="966" y="730"/>
                </a:cxn>
                <a:cxn ang="0">
                  <a:pos x="850" y="777"/>
                </a:cxn>
                <a:cxn ang="0">
                  <a:pos x="746" y="810"/>
                </a:cxn>
                <a:cxn ang="0">
                  <a:pos x="639" y="845"/>
                </a:cxn>
                <a:cxn ang="0">
                  <a:pos x="531" y="881"/>
                </a:cxn>
                <a:cxn ang="0">
                  <a:pos x="429" y="919"/>
                </a:cxn>
                <a:cxn ang="0">
                  <a:pos x="343" y="956"/>
                </a:cxn>
                <a:cxn ang="0">
                  <a:pos x="364" y="1030"/>
                </a:cxn>
                <a:cxn ang="0">
                  <a:pos x="352" y="1106"/>
                </a:cxn>
                <a:cxn ang="0">
                  <a:pos x="299" y="1187"/>
                </a:cxn>
                <a:cxn ang="0">
                  <a:pos x="217" y="1222"/>
                </a:cxn>
                <a:cxn ang="0">
                  <a:pos x="128" y="1202"/>
                </a:cxn>
                <a:cxn ang="0">
                  <a:pos x="56" y="1153"/>
                </a:cxn>
                <a:cxn ang="0">
                  <a:pos x="69" y="1133"/>
                </a:cxn>
                <a:cxn ang="0">
                  <a:pos x="116" y="1100"/>
                </a:cxn>
                <a:cxn ang="0">
                  <a:pos x="152" y="1165"/>
                </a:cxn>
                <a:cxn ang="0">
                  <a:pos x="225" y="1190"/>
                </a:cxn>
                <a:cxn ang="0">
                  <a:pos x="278" y="1135"/>
                </a:cxn>
                <a:cxn ang="0">
                  <a:pos x="306" y="1054"/>
                </a:cxn>
                <a:cxn ang="0">
                  <a:pos x="311" y="973"/>
                </a:cxn>
                <a:cxn ang="0">
                  <a:pos x="340" y="902"/>
                </a:cxn>
                <a:cxn ang="0">
                  <a:pos x="451" y="854"/>
                </a:cxn>
                <a:cxn ang="0">
                  <a:pos x="572" y="817"/>
                </a:cxn>
                <a:cxn ang="0">
                  <a:pos x="696" y="781"/>
                </a:cxn>
                <a:cxn ang="0">
                  <a:pos x="820" y="745"/>
                </a:cxn>
                <a:cxn ang="0">
                  <a:pos x="942" y="706"/>
                </a:cxn>
                <a:cxn ang="0">
                  <a:pos x="1063" y="662"/>
                </a:cxn>
                <a:cxn ang="0">
                  <a:pos x="1166" y="630"/>
                </a:cxn>
                <a:cxn ang="0">
                  <a:pos x="1265" y="597"/>
                </a:cxn>
                <a:cxn ang="0">
                  <a:pos x="1363" y="564"/>
                </a:cxn>
                <a:cxn ang="0">
                  <a:pos x="1462" y="530"/>
                </a:cxn>
                <a:cxn ang="0">
                  <a:pos x="1563" y="502"/>
                </a:cxn>
                <a:cxn ang="0">
                  <a:pos x="1587" y="443"/>
                </a:cxn>
                <a:cxn ang="0">
                  <a:pos x="1539" y="366"/>
                </a:cxn>
                <a:cxn ang="0">
                  <a:pos x="1501" y="289"/>
                </a:cxn>
                <a:cxn ang="0">
                  <a:pos x="1446" y="206"/>
                </a:cxn>
                <a:cxn ang="0">
                  <a:pos x="1389" y="126"/>
                </a:cxn>
                <a:cxn ang="0">
                  <a:pos x="957" y="222"/>
                </a:cxn>
                <a:cxn ang="0">
                  <a:pos x="865" y="264"/>
                </a:cxn>
                <a:cxn ang="0">
                  <a:pos x="744" y="322"/>
                </a:cxn>
                <a:cxn ang="0">
                  <a:pos x="625" y="382"/>
                </a:cxn>
                <a:cxn ang="0">
                  <a:pos x="540" y="431"/>
                </a:cxn>
                <a:cxn ang="0">
                  <a:pos x="466" y="471"/>
                </a:cxn>
                <a:cxn ang="0">
                  <a:pos x="358" y="533"/>
                </a:cxn>
                <a:cxn ang="0">
                  <a:pos x="290" y="619"/>
                </a:cxn>
                <a:cxn ang="0">
                  <a:pos x="308" y="523"/>
                </a:cxn>
                <a:cxn ang="0">
                  <a:pos x="426" y="449"/>
                </a:cxn>
                <a:cxn ang="0">
                  <a:pos x="649" y="331"/>
                </a:cxn>
                <a:cxn ang="0">
                  <a:pos x="913" y="197"/>
                </a:cxn>
                <a:cxn ang="0">
                  <a:pos x="1150" y="82"/>
                </a:cxn>
                <a:cxn ang="0">
                  <a:pos x="1295" y="9"/>
                </a:cxn>
              </a:cxnLst>
              <a:rect l="0" t="0" r="r" b="b"/>
              <a:pathLst>
                <a:path w="1650" h="1224">
                  <a:moveTo>
                    <a:pt x="1311" y="3"/>
                  </a:moveTo>
                  <a:lnTo>
                    <a:pt x="1318" y="0"/>
                  </a:lnTo>
                  <a:lnTo>
                    <a:pt x="1329" y="0"/>
                  </a:lnTo>
                  <a:lnTo>
                    <a:pt x="1333" y="0"/>
                  </a:lnTo>
                  <a:lnTo>
                    <a:pt x="1338" y="2"/>
                  </a:lnTo>
                  <a:lnTo>
                    <a:pt x="1344" y="3"/>
                  </a:lnTo>
                  <a:lnTo>
                    <a:pt x="1348" y="6"/>
                  </a:lnTo>
                  <a:lnTo>
                    <a:pt x="1354" y="8"/>
                  </a:lnTo>
                  <a:lnTo>
                    <a:pt x="1360" y="12"/>
                  </a:lnTo>
                  <a:lnTo>
                    <a:pt x="1366" y="15"/>
                  </a:lnTo>
                  <a:lnTo>
                    <a:pt x="1372" y="21"/>
                  </a:lnTo>
                  <a:lnTo>
                    <a:pt x="1377" y="26"/>
                  </a:lnTo>
                  <a:lnTo>
                    <a:pt x="1385" y="30"/>
                  </a:lnTo>
                  <a:lnTo>
                    <a:pt x="1391" y="36"/>
                  </a:lnTo>
                  <a:lnTo>
                    <a:pt x="1397" y="44"/>
                  </a:lnTo>
                  <a:lnTo>
                    <a:pt x="1403" y="50"/>
                  </a:lnTo>
                  <a:lnTo>
                    <a:pt x="1409" y="58"/>
                  </a:lnTo>
                  <a:lnTo>
                    <a:pt x="1415" y="64"/>
                  </a:lnTo>
                  <a:lnTo>
                    <a:pt x="1422" y="73"/>
                  </a:lnTo>
                  <a:lnTo>
                    <a:pt x="1428" y="80"/>
                  </a:lnTo>
                  <a:lnTo>
                    <a:pt x="1436" y="89"/>
                  </a:lnTo>
                  <a:lnTo>
                    <a:pt x="1440" y="97"/>
                  </a:lnTo>
                  <a:lnTo>
                    <a:pt x="1448" y="107"/>
                  </a:lnTo>
                  <a:lnTo>
                    <a:pt x="1454" y="115"/>
                  </a:lnTo>
                  <a:lnTo>
                    <a:pt x="1462" y="126"/>
                  </a:lnTo>
                  <a:lnTo>
                    <a:pt x="1468" y="135"/>
                  </a:lnTo>
                  <a:lnTo>
                    <a:pt x="1475" y="147"/>
                  </a:lnTo>
                  <a:lnTo>
                    <a:pt x="1481" y="156"/>
                  </a:lnTo>
                  <a:lnTo>
                    <a:pt x="1489" y="166"/>
                  </a:lnTo>
                  <a:lnTo>
                    <a:pt x="1495" y="177"/>
                  </a:lnTo>
                  <a:lnTo>
                    <a:pt x="1502" y="189"/>
                  </a:lnTo>
                  <a:lnTo>
                    <a:pt x="1508" y="200"/>
                  </a:lnTo>
                  <a:lnTo>
                    <a:pt x="1514" y="210"/>
                  </a:lnTo>
                  <a:lnTo>
                    <a:pt x="1520" y="221"/>
                  </a:lnTo>
                  <a:lnTo>
                    <a:pt x="1528" y="231"/>
                  </a:lnTo>
                  <a:lnTo>
                    <a:pt x="1533" y="243"/>
                  </a:lnTo>
                  <a:lnTo>
                    <a:pt x="1540" y="254"/>
                  </a:lnTo>
                  <a:lnTo>
                    <a:pt x="1546" y="266"/>
                  </a:lnTo>
                  <a:lnTo>
                    <a:pt x="1552" y="277"/>
                  </a:lnTo>
                  <a:lnTo>
                    <a:pt x="1558" y="287"/>
                  </a:lnTo>
                  <a:lnTo>
                    <a:pt x="1564" y="299"/>
                  </a:lnTo>
                  <a:lnTo>
                    <a:pt x="1570" y="310"/>
                  </a:lnTo>
                  <a:lnTo>
                    <a:pt x="1576" y="320"/>
                  </a:lnTo>
                  <a:lnTo>
                    <a:pt x="1581" y="331"/>
                  </a:lnTo>
                  <a:lnTo>
                    <a:pt x="1587" y="343"/>
                  </a:lnTo>
                  <a:lnTo>
                    <a:pt x="1591" y="354"/>
                  </a:lnTo>
                  <a:lnTo>
                    <a:pt x="1596" y="366"/>
                  </a:lnTo>
                  <a:lnTo>
                    <a:pt x="1600" y="375"/>
                  </a:lnTo>
                  <a:lnTo>
                    <a:pt x="1605" y="385"/>
                  </a:lnTo>
                  <a:lnTo>
                    <a:pt x="1610" y="396"/>
                  </a:lnTo>
                  <a:lnTo>
                    <a:pt x="1614" y="406"/>
                  </a:lnTo>
                  <a:lnTo>
                    <a:pt x="1619" y="416"/>
                  </a:lnTo>
                  <a:lnTo>
                    <a:pt x="1622" y="425"/>
                  </a:lnTo>
                  <a:lnTo>
                    <a:pt x="1626" y="435"/>
                  </a:lnTo>
                  <a:lnTo>
                    <a:pt x="1629" y="444"/>
                  </a:lnTo>
                  <a:lnTo>
                    <a:pt x="1632" y="452"/>
                  </a:lnTo>
                  <a:lnTo>
                    <a:pt x="1635" y="461"/>
                  </a:lnTo>
                  <a:lnTo>
                    <a:pt x="1638" y="468"/>
                  </a:lnTo>
                  <a:lnTo>
                    <a:pt x="1641" y="477"/>
                  </a:lnTo>
                  <a:lnTo>
                    <a:pt x="1643" y="484"/>
                  </a:lnTo>
                  <a:lnTo>
                    <a:pt x="1646" y="491"/>
                  </a:lnTo>
                  <a:lnTo>
                    <a:pt x="1647" y="499"/>
                  </a:lnTo>
                  <a:lnTo>
                    <a:pt x="1650" y="506"/>
                  </a:lnTo>
                  <a:lnTo>
                    <a:pt x="1646" y="508"/>
                  </a:lnTo>
                  <a:lnTo>
                    <a:pt x="1643" y="509"/>
                  </a:lnTo>
                  <a:lnTo>
                    <a:pt x="1637" y="512"/>
                  </a:lnTo>
                  <a:lnTo>
                    <a:pt x="1632" y="515"/>
                  </a:lnTo>
                  <a:lnTo>
                    <a:pt x="1626" y="518"/>
                  </a:lnTo>
                  <a:lnTo>
                    <a:pt x="1620" y="521"/>
                  </a:lnTo>
                  <a:lnTo>
                    <a:pt x="1614" y="524"/>
                  </a:lnTo>
                  <a:lnTo>
                    <a:pt x="1607" y="527"/>
                  </a:lnTo>
                  <a:lnTo>
                    <a:pt x="1599" y="530"/>
                  </a:lnTo>
                  <a:lnTo>
                    <a:pt x="1591" y="533"/>
                  </a:lnTo>
                  <a:lnTo>
                    <a:pt x="1582" y="536"/>
                  </a:lnTo>
                  <a:lnTo>
                    <a:pt x="1573" y="541"/>
                  </a:lnTo>
                  <a:lnTo>
                    <a:pt x="1563" y="542"/>
                  </a:lnTo>
                  <a:lnTo>
                    <a:pt x="1554" y="547"/>
                  </a:lnTo>
                  <a:lnTo>
                    <a:pt x="1543" y="550"/>
                  </a:lnTo>
                  <a:lnTo>
                    <a:pt x="1534" y="554"/>
                  </a:lnTo>
                  <a:lnTo>
                    <a:pt x="1522" y="558"/>
                  </a:lnTo>
                  <a:lnTo>
                    <a:pt x="1511" y="561"/>
                  </a:lnTo>
                  <a:lnTo>
                    <a:pt x="1499" y="565"/>
                  </a:lnTo>
                  <a:lnTo>
                    <a:pt x="1487" y="568"/>
                  </a:lnTo>
                  <a:lnTo>
                    <a:pt x="1474" y="571"/>
                  </a:lnTo>
                  <a:lnTo>
                    <a:pt x="1462" y="576"/>
                  </a:lnTo>
                  <a:lnTo>
                    <a:pt x="1449" y="580"/>
                  </a:lnTo>
                  <a:lnTo>
                    <a:pt x="1437" y="585"/>
                  </a:lnTo>
                  <a:lnTo>
                    <a:pt x="1422" y="588"/>
                  </a:lnTo>
                  <a:lnTo>
                    <a:pt x="1410" y="592"/>
                  </a:lnTo>
                  <a:lnTo>
                    <a:pt x="1395" y="597"/>
                  </a:lnTo>
                  <a:lnTo>
                    <a:pt x="1382" y="601"/>
                  </a:lnTo>
                  <a:lnTo>
                    <a:pt x="1368" y="604"/>
                  </a:lnTo>
                  <a:lnTo>
                    <a:pt x="1354" y="609"/>
                  </a:lnTo>
                  <a:lnTo>
                    <a:pt x="1339" y="613"/>
                  </a:lnTo>
                  <a:lnTo>
                    <a:pt x="1326" y="618"/>
                  </a:lnTo>
                  <a:lnTo>
                    <a:pt x="1311" y="622"/>
                  </a:lnTo>
                  <a:lnTo>
                    <a:pt x="1295" y="627"/>
                  </a:lnTo>
                  <a:lnTo>
                    <a:pt x="1280" y="630"/>
                  </a:lnTo>
                  <a:lnTo>
                    <a:pt x="1265" y="635"/>
                  </a:lnTo>
                  <a:lnTo>
                    <a:pt x="1250" y="639"/>
                  </a:lnTo>
                  <a:lnTo>
                    <a:pt x="1235" y="644"/>
                  </a:lnTo>
                  <a:lnTo>
                    <a:pt x="1220" y="648"/>
                  </a:lnTo>
                  <a:lnTo>
                    <a:pt x="1206" y="653"/>
                  </a:lnTo>
                  <a:lnTo>
                    <a:pt x="1191" y="657"/>
                  </a:lnTo>
                  <a:lnTo>
                    <a:pt x="1176" y="662"/>
                  </a:lnTo>
                  <a:lnTo>
                    <a:pt x="1161" y="666"/>
                  </a:lnTo>
                  <a:lnTo>
                    <a:pt x="1146" y="671"/>
                  </a:lnTo>
                  <a:lnTo>
                    <a:pt x="1131" y="674"/>
                  </a:lnTo>
                  <a:lnTo>
                    <a:pt x="1117" y="680"/>
                  </a:lnTo>
                  <a:lnTo>
                    <a:pt x="1102" y="683"/>
                  </a:lnTo>
                  <a:lnTo>
                    <a:pt x="1089" y="689"/>
                  </a:lnTo>
                  <a:lnTo>
                    <a:pt x="1073" y="693"/>
                  </a:lnTo>
                  <a:lnTo>
                    <a:pt x="1060" y="698"/>
                  </a:lnTo>
                  <a:lnTo>
                    <a:pt x="1045" y="701"/>
                  </a:lnTo>
                  <a:lnTo>
                    <a:pt x="1033" y="707"/>
                  </a:lnTo>
                  <a:lnTo>
                    <a:pt x="1018" y="712"/>
                  </a:lnTo>
                  <a:lnTo>
                    <a:pt x="1006" y="716"/>
                  </a:lnTo>
                  <a:lnTo>
                    <a:pt x="992" y="719"/>
                  </a:lnTo>
                  <a:lnTo>
                    <a:pt x="980" y="725"/>
                  </a:lnTo>
                  <a:lnTo>
                    <a:pt x="966" y="730"/>
                  </a:lnTo>
                  <a:lnTo>
                    <a:pt x="956" y="734"/>
                  </a:lnTo>
                  <a:lnTo>
                    <a:pt x="944" y="737"/>
                  </a:lnTo>
                  <a:lnTo>
                    <a:pt x="933" y="743"/>
                  </a:lnTo>
                  <a:lnTo>
                    <a:pt x="921" y="748"/>
                  </a:lnTo>
                  <a:lnTo>
                    <a:pt x="910" y="752"/>
                  </a:lnTo>
                  <a:lnTo>
                    <a:pt x="900" y="755"/>
                  </a:lnTo>
                  <a:lnTo>
                    <a:pt x="892" y="761"/>
                  </a:lnTo>
                  <a:lnTo>
                    <a:pt x="883" y="764"/>
                  </a:lnTo>
                  <a:lnTo>
                    <a:pt x="874" y="767"/>
                  </a:lnTo>
                  <a:lnTo>
                    <a:pt x="867" y="770"/>
                  </a:lnTo>
                  <a:lnTo>
                    <a:pt x="858" y="774"/>
                  </a:lnTo>
                  <a:lnTo>
                    <a:pt x="850" y="777"/>
                  </a:lnTo>
                  <a:lnTo>
                    <a:pt x="841" y="778"/>
                  </a:lnTo>
                  <a:lnTo>
                    <a:pt x="832" y="781"/>
                  </a:lnTo>
                  <a:lnTo>
                    <a:pt x="824" y="784"/>
                  </a:lnTo>
                  <a:lnTo>
                    <a:pt x="815" y="787"/>
                  </a:lnTo>
                  <a:lnTo>
                    <a:pt x="806" y="790"/>
                  </a:lnTo>
                  <a:lnTo>
                    <a:pt x="799" y="793"/>
                  </a:lnTo>
                  <a:lnTo>
                    <a:pt x="790" y="796"/>
                  </a:lnTo>
                  <a:lnTo>
                    <a:pt x="781" y="799"/>
                  </a:lnTo>
                  <a:lnTo>
                    <a:pt x="773" y="801"/>
                  </a:lnTo>
                  <a:lnTo>
                    <a:pt x="764" y="804"/>
                  </a:lnTo>
                  <a:lnTo>
                    <a:pt x="755" y="807"/>
                  </a:lnTo>
                  <a:lnTo>
                    <a:pt x="746" y="810"/>
                  </a:lnTo>
                  <a:lnTo>
                    <a:pt x="737" y="813"/>
                  </a:lnTo>
                  <a:lnTo>
                    <a:pt x="728" y="816"/>
                  </a:lnTo>
                  <a:lnTo>
                    <a:pt x="719" y="819"/>
                  </a:lnTo>
                  <a:lnTo>
                    <a:pt x="710" y="822"/>
                  </a:lnTo>
                  <a:lnTo>
                    <a:pt x="702" y="825"/>
                  </a:lnTo>
                  <a:lnTo>
                    <a:pt x="693" y="826"/>
                  </a:lnTo>
                  <a:lnTo>
                    <a:pt x="684" y="831"/>
                  </a:lnTo>
                  <a:lnTo>
                    <a:pt x="675" y="834"/>
                  </a:lnTo>
                  <a:lnTo>
                    <a:pt x="666" y="837"/>
                  </a:lnTo>
                  <a:lnTo>
                    <a:pt x="657" y="840"/>
                  </a:lnTo>
                  <a:lnTo>
                    <a:pt x="648" y="843"/>
                  </a:lnTo>
                  <a:lnTo>
                    <a:pt x="639" y="845"/>
                  </a:lnTo>
                  <a:lnTo>
                    <a:pt x="630" y="848"/>
                  </a:lnTo>
                  <a:lnTo>
                    <a:pt x="622" y="851"/>
                  </a:lnTo>
                  <a:lnTo>
                    <a:pt x="613" y="855"/>
                  </a:lnTo>
                  <a:lnTo>
                    <a:pt x="604" y="858"/>
                  </a:lnTo>
                  <a:lnTo>
                    <a:pt x="593" y="860"/>
                  </a:lnTo>
                  <a:lnTo>
                    <a:pt x="584" y="863"/>
                  </a:lnTo>
                  <a:lnTo>
                    <a:pt x="577" y="866"/>
                  </a:lnTo>
                  <a:lnTo>
                    <a:pt x="566" y="869"/>
                  </a:lnTo>
                  <a:lnTo>
                    <a:pt x="559" y="872"/>
                  </a:lnTo>
                  <a:lnTo>
                    <a:pt x="549" y="875"/>
                  </a:lnTo>
                  <a:lnTo>
                    <a:pt x="540" y="878"/>
                  </a:lnTo>
                  <a:lnTo>
                    <a:pt x="531" y="881"/>
                  </a:lnTo>
                  <a:lnTo>
                    <a:pt x="522" y="884"/>
                  </a:lnTo>
                  <a:lnTo>
                    <a:pt x="515" y="887"/>
                  </a:lnTo>
                  <a:lnTo>
                    <a:pt x="506" y="891"/>
                  </a:lnTo>
                  <a:lnTo>
                    <a:pt x="497" y="893"/>
                  </a:lnTo>
                  <a:lnTo>
                    <a:pt x="489" y="896"/>
                  </a:lnTo>
                  <a:lnTo>
                    <a:pt x="480" y="899"/>
                  </a:lnTo>
                  <a:lnTo>
                    <a:pt x="472" y="903"/>
                  </a:lnTo>
                  <a:lnTo>
                    <a:pt x="462" y="906"/>
                  </a:lnTo>
                  <a:lnTo>
                    <a:pt x="454" y="909"/>
                  </a:lnTo>
                  <a:lnTo>
                    <a:pt x="445" y="911"/>
                  </a:lnTo>
                  <a:lnTo>
                    <a:pt x="436" y="915"/>
                  </a:lnTo>
                  <a:lnTo>
                    <a:pt x="429" y="919"/>
                  </a:lnTo>
                  <a:lnTo>
                    <a:pt x="420" y="922"/>
                  </a:lnTo>
                  <a:lnTo>
                    <a:pt x="411" y="925"/>
                  </a:lnTo>
                  <a:lnTo>
                    <a:pt x="403" y="928"/>
                  </a:lnTo>
                  <a:lnTo>
                    <a:pt x="395" y="931"/>
                  </a:lnTo>
                  <a:lnTo>
                    <a:pt x="386" y="934"/>
                  </a:lnTo>
                  <a:lnTo>
                    <a:pt x="377" y="937"/>
                  </a:lnTo>
                  <a:lnTo>
                    <a:pt x="370" y="940"/>
                  </a:lnTo>
                  <a:lnTo>
                    <a:pt x="362" y="943"/>
                  </a:lnTo>
                  <a:lnTo>
                    <a:pt x="355" y="947"/>
                  </a:lnTo>
                  <a:lnTo>
                    <a:pt x="347" y="950"/>
                  </a:lnTo>
                  <a:lnTo>
                    <a:pt x="340" y="953"/>
                  </a:lnTo>
                  <a:lnTo>
                    <a:pt x="343" y="956"/>
                  </a:lnTo>
                  <a:lnTo>
                    <a:pt x="347" y="961"/>
                  </a:lnTo>
                  <a:lnTo>
                    <a:pt x="352" y="967"/>
                  </a:lnTo>
                  <a:lnTo>
                    <a:pt x="355" y="976"/>
                  </a:lnTo>
                  <a:lnTo>
                    <a:pt x="358" y="983"/>
                  </a:lnTo>
                  <a:lnTo>
                    <a:pt x="361" y="993"/>
                  </a:lnTo>
                  <a:lnTo>
                    <a:pt x="361" y="997"/>
                  </a:lnTo>
                  <a:lnTo>
                    <a:pt x="362" y="1003"/>
                  </a:lnTo>
                  <a:lnTo>
                    <a:pt x="362" y="1009"/>
                  </a:lnTo>
                  <a:lnTo>
                    <a:pt x="364" y="1014"/>
                  </a:lnTo>
                  <a:lnTo>
                    <a:pt x="364" y="1018"/>
                  </a:lnTo>
                  <a:lnTo>
                    <a:pt x="364" y="1024"/>
                  </a:lnTo>
                  <a:lnTo>
                    <a:pt x="364" y="1030"/>
                  </a:lnTo>
                  <a:lnTo>
                    <a:pt x="364" y="1036"/>
                  </a:lnTo>
                  <a:lnTo>
                    <a:pt x="362" y="1042"/>
                  </a:lnTo>
                  <a:lnTo>
                    <a:pt x="362" y="1048"/>
                  </a:lnTo>
                  <a:lnTo>
                    <a:pt x="362" y="1054"/>
                  </a:lnTo>
                  <a:lnTo>
                    <a:pt x="362" y="1062"/>
                  </a:lnTo>
                  <a:lnTo>
                    <a:pt x="359" y="1068"/>
                  </a:lnTo>
                  <a:lnTo>
                    <a:pt x="359" y="1073"/>
                  </a:lnTo>
                  <a:lnTo>
                    <a:pt x="358" y="1080"/>
                  </a:lnTo>
                  <a:lnTo>
                    <a:pt x="356" y="1086"/>
                  </a:lnTo>
                  <a:lnTo>
                    <a:pt x="355" y="1092"/>
                  </a:lnTo>
                  <a:lnTo>
                    <a:pt x="353" y="1098"/>
                  </a:lnTo>
                  <a:lnTo>
                    <a:pt x="352" y="1106"/>
                  </a:lnTo>
                  <a:lnTo>
                    <a:pt x="350" y="1112"/>
                  </a:lnTo>
                  <a:lnTo>
                    <a:pt x="347" y="1118"/>
                  </a:lnTo>
                  <a:lnTo>
                    <a:pt x="344" y="1124"/>
                  </a:lnTo>
                  <a:lnTo>
                    <a:pt x="341" y="1128"/>
                  </a:lnTo>
                  <a:lnTo>
                    <a:pt x="340" y="1136"/>
                  </a:lnTo>
                  <a:lnTo>
                    <a:pt x="335" y="1142"/>
                  </a:lnTo>
                  <a:lnTo>
                    <a:pt x="332" y="1147"/>
                  </a:lnTo>
                  <a:lnTo>
                    <a:pt x="329" y="1153"/>
                  </a:lnTo>
                  <a:lnTo>
                    <a:pt x="326" y="1159"/>
                  </a:lnTo>
                  <a:lnTo>
                    <a:pt x="317" y="1168"/>
                  </a:lnTo>
                  <a:lnTo>
                    <a:pt x="308" y="1178"/>
                  </a:lnTo>
                  <a:lnTo>
                    <a:pt x="299" y="1187"/>
                  </a:lnTo>
                  <a:lnTo>
                    <a:pt x="290" y="1196"/>
                  </a:lnTo>
                  <a:lnTo>
                    <a:pt x="282" y="1199"/>
                  </a:lnTo>
                  <a:lnTo>
                    <a:pt x="278" y="1202"/>
                  </a:lnTo>
                  <a:lnTo>
                    <a:pt x="272" y="1205"/>
                  </a:lnTo>
                  <a:lnTo>
                    <a:pt x="266" y="1210"/>
                  </a:lnTo>
                  <a:lnTo>
                    <a:pt x="260" y="1212"/>
                  </a:lnTo>
                  <a:lnTo>
                    <a:pt x="252" y="1215"/>
                  </a:lnTo>
                  <a:lnTo>
                    <a:pt x="246" y="1216"/>
                  </a:lnTo>
                  <a:lnTo>
                    <a:pt x="240" y="1219"/>
                  </a:lnTo>
                  <a:lnTo>
                    <a:pt x="232" y="1221"/>
                  </a:lnTo>
                  <a:lnTo>
                    <a:pt x="225" y="1221"/>
                  </a:lnTo>
                  <a:lnTo>
                    <a:pt x="217" y="1222"/>
                  </a:lnTo>
                  <a:lnTo>
                    <a:pt x="210" y="1224"/>
                  </a:lnTo>
                  <a:lnTo>
                    <a:pt x="201" y="1222"/>
                  </a:lnTo>
                  <a:lnTo>
                    <a:pt x="193" y="1222"/>
                  </a:lnTo>
                  <a:lnTo>
                    <a:pt x="186" y="1221"/>
                  </a:lnTo>
                  <a:lnTo>
                    <a:pt x="178" y="1221"/>
                  </a:lnTo>
                  <a:lnTo>
                    <a:pt x="172" y="1219"/>
                  </a:lnTo>
                  <a:lnTo>
                    <a:pt x="166" y="1219"/>
                  </a:lnTo>
                  <a:lnTo>
                    <a:pt x="160" y="1216"/>
                  </a:lnTo>
                  <a:lnTo>
                    <a:pt x="155" y="1216"/>
                  </a:lnTo>
                  <a:lnTo>
                    <a:pt x="146" y="1212"/>
                  </a:lnTo>
                  <a:lnTo>
                    <a:pt x="137" y="1209"/>
                  </a:lnTo>
                  <a:lnTo>
                    <a:pt x="128" y="1202"/>
                  </a:lnTo>
                  <a:lnTo>
                    <a:pt x="121" y="1196"/>
                  </a:lnTo>
                  <a:lnTo>
                    <a:pt x="113" y="1190"/>
                  </a:lnTo>
                  <a:lnTo>
                    <a:pt x="107" y="1186"/>
                  </a:lnTo>
                  <a:lnTo>
                    <a:pt x="101" y="1178"/>
                  </a:lnTo>
                  <a:lnTo>
                    <a:pt x="95" y="1172"/>
                  </a:lnTo>
                  <a:lnTo>
                    <a:pt x="89" y="1168"/>
                  </a:lnTo>
                  <a:lnTo>
                    <a:pt x="86" y="1162"/>
                  </a:lnTo>
                  <a:lnTo>
                    <a:pt x="80" y="1154"/>
                  </a:lnTo>
                  <a:lnTo>
                    <a:pt x="77" y="1151"/>
                  </a:lnTo>
                  <a:lnTo>
                    <a:pt x="71" y="1151"/>
                  </a:lnTo>
                  <a:lnTo>
                    <a:pt x="62" y="1153"/>
                  </a:lnTo>
                  <a:lnTo>
                    <a:pt x="56" y="1153"/>
                  </a:lnTo>
                  <a:lnTo>
                    <a:pt x="51" y="1153"/>
                  </a:lnTo>
                  <a:lnTo>
                    <a:pt x="44" y="1154"/>
                  </a:lnTo>
                  <a:lnTo>
                    <a:pt x="38" y="1156"/>
                  </a:lnTo>
                  <a:lnTo>
                    <a:pt x="32" y="1156"/>
                  </a:lnTo>
                  <a:lnTo>
                    <a:pt x="25" y="1157"/>
                  </a:lnTo>
                  <a:lnTo>
                    <a:pt x="19" y="1157"/>
                  </a:lnTo>
                  <a:lnTo>
                    <a:pt x="13" y="1160"/>
                  </a:lnTo>
                  <a:lnTo>
                    <a:pt x="4" y="1160"/>
                  </a:lnTo>
                  <a:lnTo>
                    <a:pt x="0" y="1162"/>
                  </a:lnTo>
                  <a:lnTo>
                    <a:pt x="9" y="1135"/>
                  </a:lnTo>
                  <a:lnTo>
                    <a:pt x="66" y="1136"/>
                  </a:lnTo>
                  <a:lnTo>
                    <a:pt x="69" y="1133"/>
                  </a:lnTo>
                  <a:lnTo>
                    <a:pt x="72" y="1128"/>
                  </a:lnTo>
                  <a:lnTo>
                    <a:pt x="75" y="1121"/>
                  </a:lnTo>
                  <a:lnTo>
                    <a:pt x="78" y="1115"/>
                  </a:lnTo>
                  <a:lnTo>
                    <a:pt x="81" y="1107"/>
                  </a:lnTo>
                  <a:lnTo>
                    <a:pt x="84" y="1101"/>
                  </a:lnTo>
                  <a:lnTo>
                    <a:pt x="86" y="1095"/>
                  </a:lnTo>
                  <a:lnTo>
                    <a:pt x="89" y="1092"/>
                  </a:lnTo>
                  <a:lnTo>
                    <a:pt x="95" y="1092"/>
                  </a:lnTo>
                  <a:lnTo>
                    <a:pt x="103" y="1092"/>
                  </a:lnTo>
                  <a:lnTo>
                    <a:pt x="109" y="1092"/>
                  </a:lnTo>
                  <a:lnTo>
                    <a:pt x="118" y="1094"/>
                  </a:lnTo>
                  <a:lnTo>
                    <a:pt x="116" y="1100"/>
                  </a:lnTo>
                  <a:lnTo>
                    <a:pt x="116" y="1106"/>
                  </a:lnTo>
                  <a:lnTo>
                    <a:pt x="118" y="1112"/>
                  </a:lnTo>
                  <a:lnTo>
                    <a:pt x="119" y="1116"/>
                  </a:lnTo>
                  <a:lnTo>
                    <a:pt x="121" y="1122"/>
                  </a:lnTo>
                  <a:lnTo>
                    <a:pt x="124" y="1128"/>
                  </a:lnTo>
                  <a:lnTo>
                    <a:pt x="127" y="1135"/>
                  </a:lnTo>
                  <a:lnTo>
                    <a:pt x="130" y="1141"/>
                  </a:lnTo>
                  <a:lnTo>
                    <a:pt x="133" y="1145"/>
                  </a:lnTo>
                  <a:lnTo>
                    <a:pt x="137" y="1151"/>
                  </a:lnTo>
                  <a:lnTo>
                    <a:pt x="142" y="1156"/>
                  </a:lnTo>
                  <a:lnTo>
                    <a:pt x="148" y="1162"/>
                  </a:lnTo>
                  <a:lnTo>
                    <a:pt x="152" y="1165"/>
                  </a:lnTo>
                  <a:lnTo>
                    <a:pt x="158" y="1169"/>
                  </a:lnTo>
                  <a:lnTo>
                    <a:pt x="163" y="1174"/>
                  </a:lnTo>
                  <a:lnTo>
                    <a:pt x="170" y="1178"/>
                  </a:lnTo>
                  <a:lnTo>
                    <a:pt x="176" y="1181"/>
                  </a:lnTo>
                  <a:lnTo>
                    <a:pt x="181" y="1184"/>
                  </a:lnTo>
                  <a:lnTo>
                    <a:pt x="189" y="1186"/>
                  </a:lnTo>
                  <a:lnTo>
                    <a:pt x="195" y="1189"/>
                  </a:lnTo>
                  <a:lnTo>
                    <a:pt x="201" y="1190"/>
                  </a:lnTo>
                  <a:lnTo>
                    <a:pt x="207" y="1190"/>
                  </a:lnTo>
                  <a:lnTo>
                    <a:pt x="213" y="1190"/>
                  </a:lnTo>
                  <a:lnTo>
                    <a:pt x="219" y="1192"/>
                  </a:lnTo>
                  <a:lnTo>
                    <a:pt x="225" y="1190"/>
                  </a:lnTo>
                  <a:lnTo>
                    <a:pt x="231" y="1189"/>
                  </a:lnTo>
                  <a:lnTo>
                    <a:pt x="237" y="1187"/>
                  </a:lnTo>
                  <a:lnTo>
                    <a:pt x="243" y="1186"/>
                  </a:lnTo>
                  <a:lnTo>
                    <a:pt x="247" y="1180"/>
                  </a:lnTo>
                  <a:lnTo>
                    <a:pt x="254" y="1177"/>
                  </a:lnTo>
                  <a:lnTo>
                    <a:pt x="258" y="1172"/>
                  </a:lnTo>
                  <a:lnTo>
                    <a:pt x="264" y="1168"/>
                  </a:lnTo>
                  <a:lnTo>
                    <a:pt x="267" y="1160"/>
                  </a:lnTo>
                  <a:lnTo>
                    <a:pt x="270" y="1154"/>
                  </a:lnTo>
                  <a:lnTo>
                    <a:pt x="273" y="1147"/>
                  </a:lnTo>
                  <a:lnTo>
                    <a:pt x="275" y="1142"/>
                  </a:lnTo>
                  <a:lnTo>
                    <a:pt x="278" y="1135"/>
                  </a:lnTo>
                  <a:lnTo>
                    <a:pt x="281" y="1128"/>
                  </a:lnTo>
                  <a:lnTo>
                    <a:pt x="284" y="1121"/>
                  </a:lnTo>
                  <a:lnTo>
                    <a:pt x="287" y="1116"/>
                  </a:lnTo>
                  <a:lnTo>
                    <a:pt x="288" y="1109"/>
                  </a:lnTo>
                  <a:lnTo>
                    <a:pt x="291" y="1101"/>
                  </a:lnTo>
                  <a:lnTo>
                    <a:pt x="294" y="1095"/>
                  </a:lnTo>
                  <a:lnTo>
                    <a:pt x="297" y="1089"/>
                  </a:lnTo>
                  <a:lnTo>
                    <a:pt x="299" y="1082"/>
                  </a:lnTo>
                  <a:lnTo>
                    <a:pt x="300" y="1076"/>
                  </a:lnTo>
                  <a:lnTo>
                    <a:pt x="303" y="1068"/>
                  </a:lnTo>
                  <a:lnTo>
                    <a:pt x="306" y="1062"/>
                  </a:lnTo>
                  <a:lnTo>
                    <a:pt x="306" y="1054"/>
                  </a:lnTo>
                  <a:lnTo>
                    <a:pt x="308" y="1048"/>
                  </a:lnTo>
                  <a:lnTo>
                    <a:pt x="309" y="1042"/>
                  </a:lnTo>
                  <a:lnTo>
                    <a:pt x="311" y="1035"/>
                  </a:lnTo>
                  <a:lnTo>
                    <a:pt x="312" y="1027"/>
                  </a:lnTo>
                  <a:lnTo>
                    <a:pt x="314" y="1021"/>
                  </a:lnTo>
                  <a:lnTo>
                    <a:pt x="314" y="1014"/>
                  </a:lnTo>
                  <a:lnTo>
                    <a:pt x="314" y="1008"/>
                  </a:lnTo>
                  <a:lnTo>
                    <a:pt x="314" y="1000"/>
                  </a:lnTo>
                  <a:lnTo>
                    <a:pt x="314" y="994"/>
                  </a:lnTo>
                  <a:lnTo>
                    <a:pt x="312" y="986"/>
                  </a:lnTo>
                  <a:lnTo>
                    <a:pt x="312" y="980"/>
                  </a:lnTo>
                  <a:lnTo>
                    <a:pt x="311" y="973"/>
                  </a:lnTo>
                  <a:lnTo>
                    <a:pt x="309" y="967"/>
                  </a:lnTo>
                  <a:lnTo>
                    <a:pt x="308" y="959"/>
                  </a:lnTo>
                  <a:lnTo>
                    <a:pt x="306" y="953"/>
                  </a:lnTo>
                  <a:lnTo>
                    <a:pt x="306" y="947"/>
                  </a:lnTo>
                  <a:lnTo>
                    <a:pt x="306" y="941"/>
                  </a:lnTo>
                  <a:lnTo>
                    <a:pt x="306" y="937"/>
                  </a:lnTo>
                  <a:lnTo>
                    <a:pt x="308" y="932"/>
                  </a:lnTo>
                  <a:lnTo>
                    <a:pt x="311" y="923"/>
                  </a:lnTo>
                  <a:lnTo>
                    <a:pt x="317" y="917"/>
                  </a:lnTo>
                  <a:lnTo>
                    <a:pt x="323" y="911"/>
                  </a:lnTo>
                  <a:lnTo>
                    <a:pt x="331" y="906"/>
                  </a:lnTo>
                  <a:lnTo>
                    <a:pt x="340" y="902"/>
                  </a:lnTo>
                  <a:lnTo>
                    <a:pt x="349" y="899"/>
                  </a:lnTo>
                  <a:lnTo>
                    <a:pt x="356" y="893"/>
                  </a:lnTo>
                  <a:lnTo>
                    <a:pt x="367" y="891"/>
                  </a:lnTo>
                  <a:lnTo>
                    <a:pt x="377" y="887"/>
                  </a:lnTo>
                  <a:lnTo>
                    <a:pt x="388" y="884"/>
                  </a:lnTo>
                  <a:lnTo>
                    <a:pt x="395" y="879"/>
                  </a:lnTo>
                  <a:lnTo>
                    <a:pt x="406" y="876"/>
                  </a:lnTo>
                  <a:lnTo>
                    <a:pt x="414" y="870"/>
                  </a:lnTo>
                  <a:lnTo>
                    <a:pt x="421" y="866"/>
                  </a:lnTo>
                  <a:lnTo>
                    <a:pt x="430" y="861"/>
                  </a:lnTo>
                  <a:lnTo>
                    <a:pt x="441" y="858"/>
                  </a:lnTo>
                  <a:lnTo>
                    <a:pt x="451" y="854"/>
                  </a:lnTo>
                  <a:lnTo>
                    <a:pt x="462" y="851"/>
                  </a:lnTo>
                  <a:lnTo>
                    <a:pt x="471" y="848"/>
                  </a:lnTo>
                  <a:lnTo>
                    <a:pt x="482" y="845"/>
                  </a:lnTo>
                  <a:lnTo>
                    <a:pt x="491" y="841"/>
                  </a:lnTo>
                  <a:lnTo>
                    <a:pt x="503" y="838"/>
                  </a:lnTo>
                  <a:lnTo>
                    <a:pt x="512" y="834"/>
                  </a:lnTo>
                  <a:lnTo>
                    <a:pt x="522" y="832"/>
                  </a:lnTo>
                  <a:lnTo>
                    <a:pt x="531" y="829"/>
                  </a:lnTo>
                  <a:lnTo>
                    <a:pt x="542" y="826"/>
                  </a:lnTo>
                  <a:lnTo>
                    <a:pt x="551" y="823"/>
                  </a:lnTo>
                  <a:lnTo>
                    <a:pt x="563" y="820"/>
                  </a:lnTo>
                  <a:lnTo>
                    <a:pt x="572" y="817"/>
                  </a:lnTo>
                  <a:lnTo>
                    <a:pt x="584" y="814"/>
                  </a:lnTo>
                  <a:lnTo>
                    <a:pt x="593" y="811"/>
                  </a:lnTo>
                  <a:lnTo>
                    <a:pt x="604" y="808"/>
                  </a:lnTo>
                  <a:lnTo>
                    <a:pt x="614" y="805"/>
                  </a:lnTo>
                  <a:lnTo>
                    <a:pt x="625" y="802"/>
                  </a:lnTo>
                  <a:lnTo>
                    <a:pt x="634" y="799"/>
                  </a:lnTo>
                  <a:lnTo>
                    <a:pt x="645" y="796"/>
                  </a:lnTo>
                  <a:lnTo>
                    <a:pt x="655" y="793"/>
                  </a:lnTo>
                  <a:lnTo>
                    <a:pt x="666" y="792"/>
                  </a:lnTo>
                  <a:lnTo>
                    <a:pt x="676" y="787"/>
                  </a:lnTo>
                  <a:lnTo>
                    <a:pt x="685" y="784"/>
                  </a:lnTo>
                  <a:lnTo>
                    <a:pt x="696" y="781"/>
                  </a:lnTo>
                  <a:lnTo>
                    <a:pt x="708" y="778"/>
                  </a:lnTo>
                  <a:lnTo>
                    <a:pt x="717" y="777"/>
                  </a:lnTo>
                  <a:lnTo>
                    <a:pt x="728" y="774"/>
                  </a:lnTo>
                  <a:lnTo>
                    <a:pt x="738" y="770"/>
                  </a:lnTo>
                  <a:lnTo>
                    <a:pt x="750" y="767"/>
                  </a:lnTo>
                  <a:lnTo>
                    <a:pt x="759" y="763"/>
                  </a:lnTo>
                  <a:lnTo>
                    <a:pt x="770" y="760"/>
                  </a:lnTo>
                  <a:lnTo>
                    <a:pt x="779" y="758"/>
                  </a:lnTo>
                  <a:lnTo>
                    <a:pt x="791" y="755"/>
                  </a:lnTo>
                  <a:lnTo>
                    <a:pt x="800" y="751"/>
                  </a:lnTo>
                  <a:lnTo>
                    <a:pt x="811" y="748"/>
                  </a:lnTo>
                  <a:lnTo>
                    <a:pt x="820" y="745"/>
                  </a:lnTo>
                  <a:lnTo>
                    <a:pt x="832" y="743"/>
                  </a:lnTo>
                  <a:lnTo>
                    <a:pt x="841" y="739"/>
                  </a:lnTo>
                  <a:lnTo>
                    <a:pt x="851" y="736"/>
                  </a:lnTo>
                  <a:lnTo>
                    <a:pt x="861" y="733"/>
                  </a:lnTo>
                  <a:lnTo>
                    <a:pt x="873" y="730"/>
                  </a:lnTo>
                  <a:lnTo>
                    <a:pt x="882" y="725"/>
                  </a:lnTo>
                  <a:lnTo>
                    <a:pt x="892" y="722"/>
                  </a:lnTo>
                  <a:lnTo>
                    <a:pt x="901" y="719"/>
                  </a:lnTo>
                  <a:lnTo>
                    <a:pt x="913" y="716"/>
                  </a:lnTo>
                  <a:lnTo>
                    <a:pt x="922" y="713"/>
                  </a:lnTo>
                  <a:lnTo>
                    <a:pt x="933" y="709"/>
                  </a:lnTo>
                  <a:lnTo>
                    <a:pt x="942" y="706"/>
                  </a:lnTo>
                  <a:lnTo>
                    <a:pt x="953" y="703"/>
                  </a:lnTo>
                  <a:lnTo>
                    <a:pt x="962" y="699"/>
                  </a:lnTo>
                  <a:lnTo>
                    <a:pt x="972" y="695"/>
                  </a:lnTo>
                  <a:lnTo>
                    <a:pt x="983" y="690"/>
                  </a:lnTo>
                  <a:lnTo>
                    <a:pt x="993" y="689"/>
                  </a:lnTo>
                  <a:lnTo>
                    <a:pt x="1002" y="684"/>
                  </a:lnTo>
                  <a:lnTo>
                    <a:pt x="1013" y="681"/>
                  </a:lnTo>
                  <a:lnTo>
                    <a:pt x="1022" y="677"/>
                  </a:lnTo>
                  <a:lnTo>
                    <a:pt x="1033" y="674"/>
                  </a:lnTo>
                  <a:lnTo>
                    <a:pt x="1043" y="669"/>
                  </a:lnTo>
                  <a:lnTo>
                    <a:pt x="1054" y="666"/>
                  </a:lnTo>
                  <a:lnTo>
                    <a:pt x="1063" y="662"/>
                  </a:lnTo>
                  <a:lnTo>
                    <a:pt x="1073" y="659"/>
                  </a:lnTo>
                  <a:lnTo>
                    <a:pt x="1081" y="656"/>
                  </a:lnTo>
                  <a:lnTo>
                    <a:pt x="1090" y="653"/>
                  </a:lnTo>
                  <a:lnTo>
                    <a:pt x="1099" y="651"/>
                  </a:lnTo>
                  <a:lnTo>
                    <a:pt x="1107" y="648"/>
                  </a:lnTo>
                  <a:lnTo>
                    <a:pt x="1116" y="645"/>
                  </a:lnTo>
                  <a:lnTo>
                    <a:pt x="1125" y="642"/>
                  </a:lnTo>
                  <a:lnTo>
                    <a:pt x="1132" y="641"/>
                  </a:lnTo>
                  <a:lnTo>
                    <a:pt x="1141" y="638"/>
                  </a:lnTo>
                  <a:lnTo>
                    <a:pt x="1149" y="635"/>
                  </a:lnTo>
                  <a:lnTo>
                    <a:pt x="1158" y="633"/>
                  </a:lnTo>
                  <a:lnTo>
                    <a:pt x="1166" y="630"/>
                  </a:lnTo>
                  <a:lnTo>
                    <a:pt x="1175" y="627"/>
                  </a:lnTo>
                  <a:lnTo>
                    <a:pt x="1182" y="625"/>
                  </a:lnTo>
                  <a:lnTo>
                    <a:pt x="1191" y="622"/>
                  </a:lnTo>
                  <a:lnTo>
                    <a:pt x="1199" y="619"/>
                  </a:lnTo>
                  <a:lnTo>
                    <a:pt x="1208" y="616"/>
                  </a:lnTo>
                  <a:lnTo>
                    <a:pt x="1215" y="615"/>
                  </a:lnTo>
                  <a:lnTo>
                    <a:pt x="1224" y="612"/>
                  </a:lnTo>
                  <a:lnTo>
                    <a:pt x="1232" y="609"/>
                  </a:lnTo>
                  <a:lnTo>
                    <a:pt x="1240" y="606"/>
                  </a:lnTo>
                  <a:lnTo>
                    <a:pt x="1247" y="603"/>
                  </a:lnTo>
                  <a:lnTo>
                    <a:pt x="1256" y="600"/>
                  </a:lnTo>
                  <a:lnTo>
                    <a:pt x="1265" y="597"/>
                  </a:lnTo>
                  <a:lnTo>
                    <a:pt x="1273" y="594"/>
                  </a:lnTo>
                  <a:lnTo>
                    <a:pt x="1280" y="591"/>
                  </a:lnTo>
                  <a:lnTo>
                    <a:pt x="1289" y="589"/>
                  </a:lnTo>
                  <a:lnTo>
                    <a:pt x="1298" y="586"/>
                  </a:lnTo>
                  <a:lnTo>
                    <a:pt x="1306" y="583"/>
                  </a:lnTo>
                  <a:lnTo>
                    <a:pt x="1314" y="580"/>
                  </a:lnTo>
                  <a:lnTo>
                    <a:pt x="1323" y="577"/>
                  </a:lnTo>
                  <a:lnTo>
                    <a:pt x="1332" y="574"/>
                  </a:lnTo>
                  <a:lnTo>
                    <a:pt x="1339" y="573"/>
                  </a:lnTo>
                  <a:lnTo>
                    <a:pt x="1347" y="570"/>
                  </a:lnTo>
                  <a:lnTo>
                    <a:pt x="1356" y="567"/>
                  </a:lnTo>
                  <a:lnTo>
                    <a:pt x="1363" y="564"/>
                  </a:lnTo>
                  <a:lnTo>
                    <a:pt x="1372" y="561"/>
                  </a:lnTo>
                  <a:lnTo>
                    <a:pt x="1380" y="558"/>
                  </a:lnTo>
                  <a:lnTo>
                    <a:pt x="1388" y="556"/>
                  </a:lnTo>
                  <a:lnTo>
                    <a:pt x="1397" y="553"/>
                  </a:lnTo>
                  <a:lnTo>
                    <a:pt x="1406" y="550"/>
                  </a:lnTo>
                  <a:lnTo>
                    <a:pt x="1413" y="547"/>
                  </a:lnTo>
                  <a:lnTo>
                    <a:pt x="1421" y="544"/>
                  </a:lnTo>
                  <a:lnTo>
                    <a:pt x="1428" y="541"/>
                  </a:lnTo>
                  <a:lnTo>
                    <a:pt x="1437" y="538"/>
                  </a:lnTo>
                  <a:lnTo>
                    <a:pt x="1445" y="535"/>
                  </a:lnTo>
                  <a:lnTo>
                    <a:pt x="1454" y="533"/>
                  </a:lnTo>
                  <a:lnTo>
                    <a:pt x="1462" y="530"/>
                  </a:lnTo>
                  <a:lnTo>
                    <a:pt x="1471" y="529"/>
                  </a:lnTo>
                  <a:lnTo>
                    <a:pt x="1478" y="526"/>
                  </a:lnTo>
                  <a:lnTo>
                    <a:pt x="1487" y="523"/>
                  </a:lnTo>
                  <a:lnTo>
                    <a:pt x="1495" y="520"/>
                  </a:lnTo>
                  <a:lnTo>
                    <a:pt x="1504" y="517"/>
                  </a:lnTo>
                  <a:lnTo>
                    <a:pt x="1513" y="515"/>
                  </a:lnTo>
                  <a:lnTo>
                    <a:pt x="1520" y="512"/>
                  </a:lnTo>
                  <a:lnTo>
                    <a:pt x="1529" y="511"/>
                  </a:lnTo>
                  <a:lnTo>
                    <a:pt x="1537" y="509"/>
                  </a:lnTo>
                  <a:lnTo>
                    <a:pt x="1546" y="506"/>
                  </a:lnTo>
                  <a:lnTo>
                    <a:pt x="1555" y="503"/>
                  </a:lnTo>
                  <a:lnTo>
                    <a:pt x="1563" y="502"/>
                  </a:lnTo>
                  <a:lnTo>
                    <a:pt x="1572" y="500"/>
                  </a:lnTo>
                  <a:lnTo>
                    <a:pt x="1581" y="497"/>
                  </a:lnTo>
                  <a:lnTo>
                    <a:pt x="1588" y="494"/>
                  </a:lnTo>
                  <a:lnTo>
                    <a:pt x="1597" y="493"/>
                  </a:lnTo>
                  <a:lnTo>
                    <a:pt x="1607" y="491"/>
                  </a:lnTo>
                  <a:lnTo>
                    <a:pt x="1603" y="484"/>
                  </a:lnTo>
                  <a:lnTo>
                    <a:pt x="1602" y="476"/>
                  </a:lnTo>
                  <a:lnTo>
                    <a:pt x="1599" y="468"/>
                  </a:lnTo>
                  <a:lnTo>
                    <a:pt x="1596" y="462"/>
                  </a:lnTo>
                  <a:lnTo>
                    <a:pt x="1593" y="456"/>
                  </a:lnTo>
                  <a:lnTo>
                    <a:pt x="1590" y="449"/>
                  </a:lnTo>
                  <a:lnTo>
                    <a:pt x="1587" y="443"/>
                  </a:lnTo>
                  <a:lnTo>
                    <a:pt x="1584" y="437"/>
                  </a:lnTo>
                  <a:lnTo>
                    <a:pt x="1579" y="431"/>
                  </a:lnTo>
                  <a:lnTo>
                    <a:pt x="1576" y="423"/>
                  </a:lnTo>
                  <a:lnTo>
                    <a:pt x="1572" y="417"/>
                  </a:lnTo>
                  <a:lnTo>
                    <a:pt x="1569" y="411"/>
                  </a:lnTo>
                  <a:lnTo>
                    <a:pt x="1563" y="405"/>
                  </a:lnTo>
                  <a:lnTo>
                    <a:pt x="1560" y="397"/>
                  </a:lnTo>
                  <a:lnTo>
                    <a:pt x="1555" y="391"/>
                  </a:lnTo>
                  <a:lnTo>
                    <a:pt x="1552" y="387"/>
                  </a:lnTo>
                  <a:lnTo>
                    <a:pt x="1548" y="379"/>
                  </a:lnTo>
                  <a:lnTo>
                    <a:pt x="1543" y="373"/>
                  </a:lnTo>
                  <a:lnTo>
                    <a:pt x="1539" y="366"/>
                  </a:lnTo>
                  <a:lnTo>
                    <a:pt x="1536" y="361"/>
                  </a:lnTo>
                  <a:lnTo>
                    <a:pt x="1529" y="354"/>
                  </a:lnTo>
                  <a:lnTo>
                    <a:pt x="1526" y="348"/>
                  </a:lnTo>
                  <a:lnTo>
                    <a:pt x="1522" y="340"/>
                  </a:lnTo>
                  <a:lnTo>
                    <a:pt x="1520" y="335"/>
                  </a:lnTo>
                  <a:lnTo>
                    <a:pt x="1516" y="328"/>
                  </a:lnTo>
                  <a:lnTo>
                    <a:pt x="1513" y="322"/>
                  </a:lnTo>
                  <a:lnTo>
                    <a:pt x="1510" y="314"/>
                  </a:lnTo>
                  <a:lnTo>
                    <a:pt x="1507" y="308"/>
                  </a:lnTo>
                  <a:lnTo>
                    <a:pt x="1504" y="302"/>
                  </a:lnTo>
                  <a:lnTo>
                    <a:pt x="1502" y="295"/>
                  </a:lnTo>
                  <a:lnTo>
                    <a:pt x="1501" y="289"/>
                  </a:lnTo>
                  <a:lnTo>
                    <a:pt x="1499" y="283"/>
                  </a:lnTo>
                  <a:lnTo>
                    <a:pt x="1495" y="274"/>
                  </a:lnTo>
                  <a:lnTo>
                    <a:pt x="1489" y="268"/>
                  </a:lnTo>
                  <a:lnTo>
                    <a:pt x="1484" y="260"/>
                  </a:lnTo>
                  <a:lnTo>
                    <a:pt x="1480" y="254"/>
                  </a:lnTo>
                  <a:lnTo>
                    <a:pt x="1474" y="246"/>
                  </a:lnTo>
                  <a:lnTo>
                    <a:pt x="1471" y="240"/>
                  </a:lnTo>
                  <a:lnTo>
                    <a:pt x="1465" y="233"/>
                  </a:lnTo>
                  <a:lnTo>
                    <a:pt x="1462" y="227"/>
                  </a:lnTo>
                  <a:lnTo>
                    <a:pt x="1456" y="219"/>
                  </a:lnTo>
                  <a:lnTo>
                    <a:pt x="1451" y="213"/>
                  </a:lnTo>
                  <a:lnTo>
                    <a:pt x="1446" y="206"/>
                  </a:lnTo>
                  <a:lnTo>
                    <a:pt x="1442" y="200"/>
                  </a:lnTo>
                  <a:lnTo>
                    <a:pt x="1436" y="192"/>
                  </a:lnTo>
                  <a:lnTo>
                    <a:pt x="1431" y="186"/>
                  </a:lnTo>
                  <a:lnTo>
                    <a:pt x="1427" y="180"/>
                  </a:lnTo>
                  <a:lnTo>
                    <a:pt x="1422" y="174"/>
                  </a:lnTo>
                  <a:lnTo>
                    <a:pt x="1418" y="166"/>
                  </a:lnTo>
                  <a:lnTo>
                    <a:pt x="1413" y="159"/>
                  </a:lnTo>
                  <a:lnTo>
                    <a:pt x="1407" y="153"/>
                  </a:lnTo>
                  <a:lnTo>
                    <a:pt x="1404" y="147"/>
                  </a:lnTo>
                  <a:lnTo>
                    <a:pt x="1400" y="139"/>
                  </a:lnTo>
                  <a:lnTo>
                    <a:pt x="1395" y="133"/>
                  </a:lnTo>
                  <a:lnTo>
                    <a:pt x="1389" y="126"/>
                  </a:lnTo>
                  <a:lnTo>
                    <a:pt x="1386" y="121"/>
                  </a:lnTo>
                  <a:lnTo>
                    <a:pt x="1382" y="113"/>
                  </a:lnTo>
                  <a:lnTo>
                    <a:pt x="1377" y="106"/>
                  </a:lnTo>
                  <a:lnTo>
                    <a:pt x="1372" y="100"/>
                  </a:lnTo>
                  <a:lnTo>
                    <a:pt x="1369" y="92"/>
                  </a:lnTo>
                  <a:lnTo>
                    <a:pt x="1365" y="85"/>
                  </a:lnTo>
                  <a:lnTo>
                    <a:pt x="1360" y="80"/>
                  </a:lnTo>
                  <a:lnTo>
                    <a:pt x="1356" y="73"/>
                  </a:lnTo>
                  <a:lnTo>
                    <a:pt x="1353" y="67"/>
                  </a:lnTo>
                  <a:lnTo>
                    <a:pt x="966" y="219"/>
                  </a:lnTo>
                  <a:lnTo>
                    <a:pt x="963" y="219"/>
                  </a:lnTo>
                  <a:lnTo>
                    <a:pt x="957" y="222"/>
                  </a:lnTo>
                  <a:lnTo>
                    <a:pt x="948" y="225"/>
                  </a:lnTo>
                  <a:lnTo>
                    <a:pt x="941" y="230"/>
                  </a:lnTo>
                  <a:lnTo>
                    <a:pt x="933" y="233"/>
                  </a:lnTo>
                  <a:lnTo>
                    <a:pt x="928" y="236"/>
                  </a:lnTo>
                  <a:lnTo>
                    <a:pt x="921" y="239"/>
                  </a:lnTo>
                  <a:lnTo>
                    <a:pt x="915" y="242"/>
                  </a:lnTo>
                  <a:lnTo>
                    <a:pt x="907" y="245"/>
                  </a:lnTo>
                  <a:lnTo>
                    <a:pt x="900" y="248"/>
                  </a:lnTo>
                  <a:lnTo>
                    <a:pt x="891" y="252"/>
                  </a:lnTo>
                  <a:lnTo>
                    <a:pt x="883" y="257"/>
                  </a:lnTo>
                  <a:lnTo>
                    <a:pt x="874" y="260"/>
                  </a:lnTo>
                  <a:lnTo>
                    <a:pt x="865" y="264"/>
                  </a:lnTo>
                  <a:lnTo>
                    <a:pt x="856" y="269"/>
                  </a:lnTo>
                  <a:lnTo>
                    <a:pt x="847" y="274"/>
                  </a:lnTo>
                  <a:lnTo>
                    <a:pt x="836" y="277"/>
                  </a:lnTo>
                  <a:lnTo>
                    <a:pt x="826" y="283"/>
                  </a:lnTo>
                  <a:lnTo>
                    <a:pt x="817" y="287"/>
                  </a:lnTo>
                  <a:lnTo>
                    <a:pt x="808" y="292"/>
                  </a:lnTo>
                  <a:lnTo>
                    <a:pt x="796" y="298"/>
                  </a:lnTo>
                  <a:lnTo>
                    <a:pt x="785" y="302"/>
                  </a:lnTo>
                  <a:lnTo>
                    <a:pt x="776" y="307"/>
                  </a:lnTo>
                  <a:lnTo>
                    <a:pt x="765" y="313"/>
                  </a:lnTo>
                  <a:lnTo>
                    <a:pt x="755" y="317"/>
                  </a:lnTo>
                  <a:lnTo>
                    <a:pt x="744" y="322"/>
                  </a:lnTo>
                  <a:lnTo>
                    <a:pt x="734" y="328"/>
                  </a:lnTo>
                  <a:lnTo>
                    <a:pt x="725" y="332"/>
                  </a:lnTo>
                  <a:lnTo>
                    <a:pt x="713" y="339"/>
                  </a:lnTo>
                  <a:lnTo>
                    <a:pt x="702" y="343"/>
                  </a:lnTo>
                  <a:lnTo>
                    <a:pt x="691" y="348"/>
                  </a:lnTo>
                  <a:lnTo>
                    <a:pt x="682" y="354"/>
                  </a:lnTo>
                  <a:lnTo>
                    <a:pt x="670" y="358"/>
                  </a:lnTo>
                  <a:lnTo>
                    <a:pt x="661" y="363"/>
                  </a:lnTo>
                  <a:lnTo>
                    <a:pt x="652" y="367"/>
                  </a:lnTo>
                  <a:lnTo>
                    <a:pt x="643" y="373"/>
                  </a:lnTo>
                  <a:lnTo>
                    <a:pt x="634" y="376"/>
                  </a:lnTo>
                  <a:lnTo>
                    <a:pt x="625" y="382"/>
                  </a:lnTo>
                  <a:lnTo>
                    <a:pt x="616" y="385"/>
                  </a:lnTo>
                  <a:lnTo>
                    <a:pt x="608" y="390"/>
                  </a:lnTo>
                  <a:lnTo>
                    <a:pt x="599" y="394"/>
                  </a:lnTo>
                  <a:lnTo>
                    <a:pt x="592" y="399"/>
                  </a:lnTo>
                  <a:lnTo>
                    <a:pt x="584" y="402"/>
                  </a:lnTo>
                  <a:lnTo>
                    <a:pt x="578" y="408"/>
                  </a:lnTo>
                  <a:lnTo>
                    <a:pt x="571" y="409"/>
                  </a:lnTo>
                  <a:lnTo>
                    <a:pt x="566" y="413"/>
                  </a:lnTo>
                  <a:lnTo>
                    <a:pt x="560" y="416"/>
                  </a:lnTo>
                  <a:lnTo>
                    <a:pt x="556" y="420"/>
                  </a:lnTo>
                  <a:lnTo>
                    <a:pt x="546" y="425"/>
                  </a:lnTo>
                  <a:lnTo>
                    <a:pt x="540" y="431"/>
                  </a:lnTo>
                  <a:lnTo>
                    <a:pt x="536" y="432"/>
                  </a:lnTo>
                  <a:lnTo>
                    <a:pt x="534" y="435"/>
                  </a:lnTo>
                  <a:lnTo>
                    <a:pt x="536" y="438"/>
                  </a:lnTo>
                  <a:lnTo>
                    <a:pt x="540" y="438"/>
                  </a:lnTo>
                  <a:lnTo>
                    <a:pt x="530" y="441"/>
                  </a:lnTo>
                  <a:lnTo>
                    <a:pt x="521" y="446"/>
                  </a:lnTo>
                  <a:lnTo>
                    <a:pt x="512" y="449"/>
                  </a:lnTo>
                  <a:lnTo>
                    <a:pt x="503" y="453"/>
                  </a:lnTo>
                  <a:lnTo>
                    <a:pt x="494" y="458"/>
                  </a:lnTo>
                  <a:lnTo>
                    <a:pt x="485" y="462"/>
                  </a:lnTo>
                  <a:lnTo>
                    <a:pt x="474" y="465"/>
                  </a:lnTo>
                  <a:lnTo>
                    <a:pt x="466" y="471"/>
                  </a:lnTo>
                  <a:lnTo>
                    <a:pt x="456" y="474"/>
                  </a:lnTo>
                  <a:lnTo>
                    <a:pt x="447" y="479"/>
                  </a:lnTo>
                  <a:lnTo>
                    <a:pt x="436" y="484"/>
                  </a:lnTo>
                  <a:lnTo>
                    <a:pt x="429" y="490"/>
                  </a:lnTo>
                  <a:lnTo>
                    <a:pt x="418" y="493"/>
                  </a:lnTo>
                  <a:lnTo>
                    <a:pt x="409" y="499"/>
                  </a:lnTo>
                  <a:lnTo>
                    <a:pt x="400" y="505"/>
                  </a:lnTo>
                  <a:lnTo>
                    <a:pt x="392" y="509"/>
                  </a:lnTo>
                  <a:lnTo>
                    <a:pt x="382" y="515"/>
                  </a:lnTo>
                  <a:lnTo>
                    <a:pt x="374" y="520"/>
                  </a:lnTo>
                  <a:lnTo>
                    <a:pt x="365" y="526"/>
                  </a:lnTo>
                  <a:lnTo>
                    <a:pt x="358" y="533"/>
                  </a:lnTo>
                  <a:lnTo>
                    <a:pt x="349" y="538"/>
                  </a:lnTo>
                  <a:lnTo>
                    <a:pt x="341" y="545"/>
                  </a:lnTo>
                  <a:lnTo>
                    <a:pt x="334" y="551"/>
                  </a:lnTo>
                  <a:lnTo>
                    <a:pt x="329" y="561"/>
                  </a:lnTo>
                  <a:lnTo>
                    <a:pt x="321" y="567"/>
                  </a:lnTo>
                  <a:lnTo>
                    <a:pt x="315" y="574"/>
                  </a:lnTo>
                  <a:lnTo>
                    <a:pt x="309" y="583"/>
                  </a:lnTo>
                  <a:lnTo>
                    <a:pt x="303" y="592"/>
                  </a:lnTo>
                  <a:lnTo>
                    <a:pt x="299" y="601"/>
                  </a:lnTo>
                  <a:lnTo>
                    <a:pt x="294" y="609"/>
                  </a:lnTo>
                  <a:lnTo>
                    <a:pt x="291" y="615"/>
                  </a:lnTo>
                  <a:lnTo>
                    <a:pt x="290" y="619"/>
                  </a:lnTo>
                  <a:lnTo>
                    <a:pt x="288" y="625"/>
                  </a:lnTo>
                  <a:lnTo>
                    <a:pt x="288" y="630"/>
                  </a:lnTo>
                  <a:lnTo>
                    <a:pt x="281" y="633"/>
                  </a:lnTo>
                  <a:lnTo>
                    <a:pt x="275" y="638"/>
                  </a:lnTo>
                  <a:lnTo>
                    <a:pt x="269" y="642"/>
                  </a:lnTo>
                  <a:lnTo>
                    <a:pt x="264" y="647"/>
                  </a:lnTo>
                  <a:lnTo>
                    <a:pt x="258" y="641"/>
                  </a:lnTo>
                  <a:lnTo>
                    <a:pt x="254" y="635"/>
                  </a:lnTo>
                  <a:lnTo>
                    <a:pt x="250" y="630"/>
                  </a:lnTo>
                  <a:lnTo>
                    <a:pt x="246" y="627"/>
                  </a:lnTo>
                  <a:lnTo>
                    <a:pt x="306" y="526"/>
                  </a:lnTo>
                  <a:lnTo>
                    <a:pt x="308" y="523"/>
                  </a:lnTo>
                  <a:lnTo>
                    <a:pt x="312" y="518"/>
                  </a:lnTo>
                  <a:lnTo>
                    <a:pt x="318" y="514"/>
                  </a:lnTo>
                  <a:lnTo>
                    <a:pt x="324" y="509"/>
                  </a:lnTo>
                  <a:lnTo>
                    <a:pt x="332" y="505"/>
                  </a:lnTo>
                  <a:lnTo>
                    <a:pt x="340" y="499"/>
                  </a:lnTo>
                  <a:lnTo>
                    <a:pt x="349" y="493"/>
                  </a:lnTo>
                  <a:lnTo>
                    <a:pt x="361" y="487"/>
                  </a:lnTo>
                  <a:lnTo>
                    <a:pt x="371" y="479"/>
                  </a:lnTo>
                  <a:lnTo>
                    <a:pt x="383" y="471"/>
                  </a:lnTo>
                  <a:lnTo>
                    <a:pt x="397" y="464"/>
                  </a:lnTo>
                  <a:lnTo>
                    <a:pt x="411" y="456"/>
                  </a:lnTo>
                  <a:lnTo>
                    <a:pt x="426" y="449"/>
                  </a:lnTo>
                  <a:lnTo>
                    <a:pt x="441" y="440"/>
                  </a:lnTo>
                  <a:lnTo>
                    <a:pt x="457" y="431"/>
                  </a:lnTo>
                  <a:lnTo>
                    <a:pt x="475" y="423"/>
                  </a:lnTo>
                  <a:lnTo>
                    <a:pt x="492" y="413"/>
                  </a:lnTo>
                  <a:lnTo>
                    <a:pt x="510" y="402"/>
                  </a:lnTo>
                  <a:lnTo>
                    <a:pt x="528" y="393"/>
                  </a:lnTo>
                  <a:lnTo>
                    <a:pt x="548" y="384"/>
                  </a:lnTo>
                  <a:lnTo>
                    <a:pt x="568" y="372"/>
                  </a:lnTo>
                  <a:lnTo>
                    <a:pt x="587" y="363"/>
                  </a:lnTo>
                  <a:lnTo>
                    <a:pt x="607" y="351"/>
                  </a:lnTo>
                  <a:lnTo>
                    <a:pt x="630" y="342"/>
                  </a:lnTo>
                  <a:lnTo>
                    <a:pt x="649" y="331"/>
                  </a:lnTo>
                  <a:lnTo>
                    <a:pt x="670" y="319"/>
                  </a:lnTo>
                  <a:lnTo>
                    <a:pt x="691" y="307"/>
                  </a:lnTo>
                  <a:lnTo>
                    <a:pt x="714" y="298"/>
                  </a:lnTo>
                  <a:lnTo>
                    <a:pt x="737" y="286"/>
                  </a:lnTo>
                  <a:lnTo>
                    <a:pt x="758" y="275"/>
                  </a:lnTo>
                  <a:lnTo>
                    <a:pt x="781" y="264"/>
                  </a:lnTo>
                  <a:lnTo>
                    <a:pt x="803" y="254"/>
                  </a:lnTo>
                  <a:lnTo>
                    <a:pt x="826" y="242"/>
                  </a:lnTo>
                  <a:lnTo>
                    <a:pt x="847" y="230"/>
                  </a:lnTo>
                  <a:lnTo>
                    <a:pt x="870" y="219"/>
                  </a:lnTo>
                  <a:lnTo>
                    <a:pt x="892" y="207"/>
                  </a:lnTo>
                  <a:lnTo>
                    <a:pt x="913" y="197"/>
                  </a:lnTo>
                  <a:lnTo>
                    <a:pt x="935" y="186"/>
                  </a:lnTo>
                  <a:lnTo>
                    <a:pt x="956" y="175"/>
                  </a:lnTo>
                  <a:lnTo>
                    <a:pt x="978" y="166"/>
                  </a:lnTo>
                  <a:lnTo>
                    <a:pt x="998" y="154"/>
                  </a:lnTo>
                  <a:lnTo>
                    <a:pt x="1019" y="145"/>
                  </a:lnTo>
                  <a:lnTo>
                    <a:pt x="1039" y="135"/>
                  </a:lnTo>
                  <a:lnTo>
                    <a:pt x="1058" y="126"/>
                  </a:lnTo>
                  <a:lnTo>
                    <a:pt x="1078" y="115"/>
                  </a:lnTo>
                  <a:lnTo>
                    <a:pt x="1096" y="107"/>
                  </a:lnTo>
                  <a:lnTo>
                    <a:pt x="1114" y="98"/>
                  </a:lnTo>
                  <a:lnTo>
                    <a:pt x="1134" y="89"/>
                  </a:lnTo>
                  <a:lnTo>
                    <a:pt x="1150" y="82"/>
                  </a:lnTo>
                  <a:lnTo>
                    <a:pt x="1167" y="73"/>
                  </a:lnTo>
                  <a:lnTo>
                    <a:pt x="1182" y="64"/>
                  </a:lnTo>
                  <a:lnTo>
                    <a:pt x="1199" y="58"/>
                  </a:lnTo>
                  <a:lnTo>
                    <a:pt x="1211" y="50"/>
                  </a:lnTo>
                  <a:lnTo>
                    <a:pt x="1226" y="44"/>
                  </a:lnTo>
                  <a:lnTo>
                    <a:pt x="1240" y="38"/>
                  </a:lnTo>
                  <a:lnTo>
                    <a:pt x="1252" y="32"/>
                  </a:lnTo>
                  <a:lnTo>
                    <a:pt x="1262" y="26"/>
                  </a:lnTo>
                  <a:lnTo>
                    <a:pt x="1271" y="21"/>
                  </a:lnTo>
                  <a:lnTo>
                    <a:pt x="1280" y="15"/>
                  </a:lnTo>
                  <a:lnTo>
                    <a:pt x="1289" y="14"/>
                  </a:lnTo>
                  <a:lnTo>
                    <a:pt x="1295" y="9"/>
                  </a:lnTo>
                  <a:lnTo>
                    <a:pt x="1301" y="6"/>
                  </a:lnTo>
                  <a:lnTo>
                    <a:pt x="1306" y="5"/>
                  </a:lnTo>
                  <a:lnTo>
                    <a:pt x="1311" y="3"/>
                  </a:lnTo>
                  <a:lnTo>
                    <a:pt x="1311" y="3"/>
                  </a:lnTo>
                  <a:close/>
                </a:path>
              </a:pathLst>
            </a:custGeom>
            <a:solidFill>
              <a:srgbClr val="4766C7"/>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29" name="Freeform 17"/>
            <p:cNvSpPr>
              <a:spLocks/>
            </p:cNvSpPr>
            <p:nvPr/>
          </p:nvSpPr>
          <p:spPr bwMode="auto">
            <a:xfrm>
              <a:off x="2762" y="1414"/>
              <a:ext cx="198" cy="317"/>
            </a:xfrm>
            <a:custGeom>
              <a:avLst/>
              <a:gdLst/>
              <a:ahLst/>
              <a:cxnLst>
                <a:cxn ang="0">
                  <a:pos x="3" y="96"/>
                </a:cxn>
                <a:cxn ang="0">
                  <a:pos x="5" y="84"/>
                </a:cxn>
                <a:cxn ang="0">
                  <a:pos x="10" y="72"/>
                </a:cxn>
                <a:cxn ang="0">
                  <a:pos x="16" y="60"/>
                </a:cxn>
                <a:cxn ang="0">
                  <a:pos x="22" y="50"/>
                </a:cxn>
                <a:cxn ang="0">
                  <a:pos x="31" y="37"/>
                </a:cxn>
                <a:cxn ang="0">
                  <a:pos x="41" y="27"/>
                </a:cxn>
                <a:cxn ang="0">
                  <a:pos x="52" y="18"/>
                </a:cxn>
                <a:cxn ang="0">
                  <a:pos x="64" y="10"/>
                </a:cxn>
                <a:cxn ang="0">
                  <a:pos x="74" y="4"/>
                </a:cxn>
                <a:cxn ang="0">
                  <a:pos x="88" y="1"/>
                </a:cxn>
                <a:cxn ang="0">
                  <a:pos x="102" y="0"/>
                </a:cxn>
                <a:cxn ang="0">
                  <a:pos x="115" y="1"/>
                </a:cxn>
                <a:cxn ang="0">
                  <a:pos x="129" y="7"/>
                </a:cxn>
                <a:cxn ang="0">
                  <a:pos x="142" y="16"/>
                </a:cxn>
                <a:cxn ang="0">
                  <a:pos x="156" y="30"/>
                </a:cxn>
                <a:cxn ang="0">
                  <a:pos x="170" y="48"/>
                </a:cxn>
                <a:cxn ang="0">
                  <a:pos x="180" y="66"/>
                </a:cxn>
                <a:cxn ang="0">
                  <a:pos x="188" y="86"/>
                </a:cxn>
                <a:cxn ang="0">
                  <a:pos x="192" y="101"/>
                </a:cxn>
                <a:cxn ang="0">
                  <a:pos x="194" y="111"/>
                </a:cxn>
                <a:cxn ang="0">
                  <a:pos x="197" y="127"/>
                </a:cxn>
                <a:cxn ang="0">
                  <a:pos x="197" y="142"/>
                </a:cxn>
                <a:cxn ang="0">
                  <a:pos x="197" y="154"/>
                </a:cxn>
                <a:cxn ang="0">
                  <a:pos x="197" y="164"/>
                </a:cxn>
                <a:cxn ang="0">
                  <a:pos x="197" y="175"/>
                </a:cxn>
                <a:cxn ang="0">
                  <a:pos x="195" y="185"/>
                </a:cxn>
                <a:cxn ang="0">
                  <a:pos x="194" y="196"/>
                </a:cxn>
                <a:cxn ang="0">
                  <a:pos x="191" y="211"/>
                </a:cxn>
                <a:cxn ang="0">
                  <a:pos x="185" y="231"/>
                </a:cxn>
                <a:cxn ang="0">
                  <a:pos x="177" y="249"/>
                </a:cxn>
                <a:cxn ang="0">
                  <a:pos x="170" y="266"/>
                </a:cxn>
                <a:cxn ang="0">
                  <a:pos x="159" y="281"/>
                </a:cxn>
                <a:cxn ang="0">
                  <a:pos x="148" y="293"/>
                </a:cxn>
                <a:cxn ang="0">
                  <a:pos x="138" y="303"/>
                </a:cxn>
                <a:cxn ang="0">
                  <a:pos x="127" y="311"/>
                </a:cxn>
                <a:cxn ang="0">
                  <a:pos x="112" y="315"/>
                </a:cxn>
                <a:cxn ang="0">
                  <a:pos x="96" y="317"/>
                </a:cxn>
                <a:cxn ang="0">
                  <a:pos x="79" y="312"/>
                </a:cxn>
                <a:cxn ang="0">
                  <a:pos x="65" y="306"/>
                </a:cxn>
                <a:cxn ang="0">
                  <a:pos x="53" y="297"/>
                </a:cxn>
                <a:cxn ang="0">
                  <a:pos x="43" y="285"/>
                </a:cxn>
                <a:cxn ang="0">
                  <a:pos x="32" y="270"/>
                </a:cxn>
                <a:cxn ang="0">
                  <a:pos x="25" y="255"/>
                </a:cxn>
                <a:cxn ang="0">
                  <a:pos x="19" y="237"/>
                </a:cxn>
                <a:cxn ang="0">
                  <a:pos x="11" y="219"/>
                </a:cxn>
                <a:cxn ang="0">
                  <a:pos x="7" y="199"/>
                </a:cxn>
                <a:cxn ang="0">
                  <a:pos x="3" y="178"/>
                </a:cxn>
                <a:cxn ang="0">
                  <a:pos x="0" y="160"/>
                </a:cxn>
                <a:cxn ang="0">
                  <a:pos x="0" y="142"/>
                </a:cxn>
                <a:cxn ang="0">
                  <a:pos x="0" y="125"/>
                </a:cxn>
                <a:cxn ang="0">
                  <a:pos x="0" y="108"/>
                </a:cxn>
                <a:cxn ang="0">
                  <a:pos x="3" y="102"/>
                </a:cxn>
              </a:cxnLst>
              <a:rect l="0" t="0" r="r" b="b"/>
              <a:pathLst>
                <a:path w="198" h="317">
                  <a:moveTo>
                    <a:pt x="3" y="102"/>
                  </a:moveTo>
                  <a:lnTo>
                    <a:pt x="3" y="96"/>
                  </a:lnTo>
                  <a:lnTo>
                    <a:pt x="3" y="90"/>
                  </a:lnTo>
                  <a:lnTo>
                    <a:pt x="5" y="84"/>
                  </a:lnTo>
                  <a:lnTo>
                    <a:pt x="8" y="78"/>
                  </a:lnTo>
                  <a:lnTo>
                    <a:pt x="10" y="72"/>
                  </a:lnTo>
                  <a:lnTo>
                    <a:pt x="13" y="66"/>
                  </a:lnTo>
                  <a:lnTo>
                    <a:pt x="16" y="60"/>
                  </a:lnTo>
                  <a:lnTo>
                    <a:pt x="19" y="56"/>
                  </a:lnTo>
                  <a:lnTo>
                    <a:pt x="22" y="50"/>
                  </a:lnTo>
                  <a:lnTo>
                    <a:pt x="26" y="43"/>
                  </a:lnTo>
                  <a:lnTo>
                    <a:pt x="31" y="37"/>
                  </a:lnTo>
                  <a:lnTo>
                    <a:pt x="37" y="33"/>
                  </a:lnTo>
                  <a:lnTo>
                    <a:pt x="41" y="27"/>
                  </a:lnTo>
                  <a:lnTo>
                    <a:pt x="47" y="22"/>
                  </a:lnTo>
                  <a:lnTo>
                    <a:pt x="52" y="18"/>
                  </a:lnTo>
                  <a:lnTo>
                    <a:pt x="58" y="15"/>
                  </a:lnTo>
                  <a:lnTo>
                    <a:pt x="64" y="10"/>
                  </a:lnTo>
                  <a:lnTo>
                    <a:pt x="70" y="7"/>
                  </a:lnTo>
                  <a:lnTo>
                    <a:pt x="74" y="4"/>
                  </a:lnTo>
                  <a:lnTo>
                    <a:pt x="82" y="3"/>
                  </a:lnTo>
                  <a:lnTo>
                    <a:pt x="88" y="1"/>
                  </a:lnTo>
                  <a:lnTo>
                    <a:pt x="96" y="1"/>
                  </a:lnTo>
                  <a:lnTo>
                    <a:pt x="102" y="0"/>
                  </a:lnTo>
                  <a:lnTo>
                    <a:pt x="109" y="1"/>
                  </a:lnTo>
                  <a:lnTo>
                    <a:pt x="115" y="1"/>
                  </a:lnTo>
                  <a:lnTo>
                    <a:pt x="123" y="4"/>
                  </a:lnTo>
                  <a:lnTo>
                    <a:pt x="129" y="7"/>
                  </a:lnTo>
                  <a:lnTo>
                    <a:pt x="136" y="12"/>
                  </a:lnTo>
                  <a:lnTo>
                    <a:pt x="142" y="16"/>
                  </a:lnTo>
                  <a:lnTo>
                    <a:pt x="150" y="24"/>
                  </a:lnTo>
                  <a:lnTo>
                    <a:pt x="156" y="30"/>
                  </a:lnTo>
                  <a:lnTo>
                    <a:pt x="164" y="40"/>
                  </a:lnTo>
                  <a:lnTo>
                    <a:pt x="170" y="48"/>
                  </a:lnTo>
                  <a:lnTo>
                    <a:pt x="176" y="57"/>
                  </a:lnTo>
                  <a:lnTo>
                    <a:pt x="180" y="66"/>
                  </a:lnTo>
                  <a:lnTo>
                    <a:pt x="185" y="75"/>
                  </a:lnTo>
                  <a:lnTo>
                    <a:pt x="188" y="86"/>
                  </a:lnTo>
                  <a:lnTo>
                    <a:pt x="191" y="96"/>
                  </a:lnTo>
                  <a:lnTo>
                    <a:pt x="192" y="101"/>
                  </a:lnTo>
                  <a:lnTo>
                    <a:pt x="194" y="107"/>
                  </a:lnTo>
                  <a:lnTo>
                    <a:pt x="194" y="111"/>
                  </a:lnTo>
                  <a:lnTo>
                    <a:pt x="197" y="117"/>
                  </a:lnTo>
                  <a:lnTo>
                    <a:pt x="197" y="127"/>
                  </a:lnTo>
                  <a:lnTo>
                    <a:pt x="197" y="137"/>
                  </a:lnTo>
                  <a:lnTo>
                    <a:pt x="197" y="142"/>
                  </a:lnTo>
                  <a:lnTo>
                    <a:pt x="197" y="148"/>
                  </a:lnTo>
                  <a:lnTo>
                    <a:pt x="197" y="154"/>
                  </a:lnTo>
                  <a:lnTo>
                    <a:pt x="198" y="160"/>
                  </a:lnTo>
                  <a:lnTo>
                    <a:pt x="197" y="164"/>
                  </a:lnTo>
                  <a:lnTo>
                    <a:pt x="197" y="170"/>
                  </a:lnTo>
                  <a:lnTo>
                    <a:pt x="197" y="175"/>
                  </a:lnTo>
                  <a:lnTo>
                    <a:pt x="197" y="181"/>
                  </a:lnTo>
                  <a:lnTo>
                    <a:pt x="195" y="185"/>
                  </a:lnTo>
                  <a:lnTo>
                    <a:pt x="194" y="191"/>
                  </a:lnTo>
                  <a:lnTo>
                    <a:pt x="194" y="196"/>
                  </a:lnTo>
                  <a:lnTo>
                    <a:pt x="194" y="202"/>
                  </a:lnTo>
                  <a:lnTo>
                    <a:pt x="191" y="211"/>
                  </a:lnTo>
                  <a:lnTo>
                    <a:pt x="188" y="222"/>
                  </a:lnTo>
                  <a:lnTo>
                    <a:pt x="185" y="231"/>
                  </a:lnTo>
                  <a:lnTo>
                    <a:pt x="182" y="241"/>
                  </a:lnTo>
                  <a:lnTo>
                    <a:pt x="177" y="249"/>
                  </a:lnTo>
                  <a:lnTo>
                    <a:pt x="173" y="258"/>
                  </a:lnTo>
                  <a:lnTo>
                    <a:pt x="170" y="266"/>
                  </a:lnTo>
                  <a:lnTo>
                    <a:pt x="165" y="275"/>
                  </a:lnTo>
                  <a:lnTo>
                    <a:pt x="159" y="281"/>
                  </a:lnTo>
                  <a:lnTo>
                    <a:pt x="154" y="288"/>
                  </a:lnTo>
                  <a:lnTo>
                    <a:pt x="148" y="293"/>
                  </a:lnTo>
                  <a:lnTo>
                    <a:pt x="144" y="299"/>
                  </a:lnTo>
                  <a:lnTo>
                    <a:pt x="138" y="303"/>
                  </a:lnTo>
                  <a:lnTo>
                    <a:pt x="133" y="308"/>
                  </a:lnTo>
                  <a:lnTo>
                    <a:pt x="127" y="311"/>
                  </a:lnTo>
                  <a:lnTo>
                    <a:pt x="121" y="314"/>
                  </a:lnTo>
                  <a:lnTo>
                    <a:pt x="112" y="315"/>
                  </a:lnTo>
                  <a:lnTo>
                    <a:pt x="103" y="317"/>
                  </a:lnTo>
                  <a:lnTo>
                    <a:pt x="96" y="317"/>
                  </a:lnTo>
                  <a:lnTo>
                    <a:pt x="88" y="315"/>
                  </a:lnTo>
                  <a:lnTo>
                    <a:pt x="79" y="312"/>
                  </a:lnTo>
                  <a:lnTo>
                    <a:pt x="73" y="311"/>
                  </a:lnTo>
                  <a:lnTo>
                    <a:pt x="65" y="306"/>
                  </a:lnTo>
                  <a:lnTo>
                    <a:pt x="59" y="303"/>
                  </a:lnTo>
                  <a:lnTo>
                    <a:pt x="53" y="297"/>
                  </a:lnTo>
                  <a:lnTo>
                    <a:pt x="47" y="291"/>
                  </a:lnTo>
                  <a:lnTo>
                    <a:pt x="43" y="285"/>
                  </a:lnTo>
                  <a:lnTo>
                    <a:pt x="38" y="279"/>
                  </a:lnTo>
                  <a:lnTo>
                    <a:pt x="32" y="270"/>
                  </a:lnTo>
                  <a:lnTo>
                    <a:pt x="29" y="262"/>
                  </a:lnTo>
                  <a:lnTo>
                    <a:pt x="25" y="255"/>
                  </a:lnTo>
                  <a:lnTo>
                    <a:pt x="22" y="247"/>
                  </a:lnTo>
                  <a:lnTo>
                    <a:pt x="19" y="237"/>
                  </a:lnTo>
                  <a:lnTo>
                    <a:pt x="14" y="228"/>
                  </a:lnTo>
                  <a:lnTo>
                    <a:pt x="11" y="219"/>
                  </a:lnTo>
                  <a:lnTo>
                    <a:pt x="10" y="208"/>
                  </a:lnTo>
                  <a:lnTo>
                    <a:pt x="7" y="199"/>
                  </a:lnTo>
                  <a:lnTo>
                    <a:pt x="5" y="188"/>
                  </a:lnTo>
                  <a:lnTo>
                    <a:pt x="3" y="178"/>
                  </a:lnTo>
                  <a:lnTo>
                    <a:pt x="3" y="170"/>
                  </a:lnTo>
                  <a:lnTo>
                    <a:pt x="0" y="160"/>
                  </a:lnTo>
                  <a:lnTo>
                    <a:pt x="0" y="151"/>
                  </a:lnTo>
                  <a:lnTo>
                    <a:pt x="0" y="142"/>
                  </a:lnTo>
                  <a:lnTo>
                    <a:pt x="0" y="133"/>
                  </a:lnTo>
                  <a:lnTo>
                    <a:pt x="0" y="125"/>
                  </a:lnTo>
                  <a:lnTo>
                    <a:pt x="0" y="116"/>
                  </a:lnTo>
                  <a:lnTo>
                    <a:pt x="0" y="108"/>
                  </a:lnTo>
                  <a:lnTo>
                    <a:pt x="3" y="102"/>
                  </a:lnTo>
                  <a:lnTo>
                    <a:pt x="3" y="102"/>
                  </a:lnTo>
                  <a:close/>
                </a:path>
              </a:pathLst>
            </a:custGeom>
            <a:solidFill>
              <a:srgbClr val="FFFFC2"/>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30" name="Freeform 18"/>
            <p:cNvSpPr>
              <a:spLocks/>
            </p:cNvSpPr>
            <p:nvPr/>
          </p:nvSpPr>
          <p:spPr bwMode="auto">
            <a:xfrm>
              <a:off x="2544" y="921"/>
              <a:ext cx="389" cy="262"/>
            </a:xfrm>
            <a:custGeom>
              <a:avLst/>
              <a:gdLst/>
              <a:ahLst/>
              <a:cxnLst>
                <a:cxn ang="0">
                  <a:pos x="10" y="6"/>
                </a:cxn>
                <a:cxn ang="0">
                  <a:pos x="25" y="0"/>
                </a:cxn>
                <a:cxn ang="0">
                  <a:pos x="43" y="0"/>
                </a:cxn>
                <a:cxn ang="0">
                  <a:pos x="58" y="0"/>
                </a:cxn>
                <a:cxn ang="0">
                  <a:pos x="77" y="5"/>
                </a:cxn>
                <a:cxn ang="0">
                  <a:pos x="96" y="14"/>
                </a:cxn>
                <a:cxn ang="0">
                  <a:pos x="126" y="32"/>
                </a:cxn>
                <a:cxn ang="0">
                  <a:pos x="152" y="50"/>
                </a:cxn>
                <a:cxn ang="0">
                  <a:pos x="170" y="65"/>
                </a:cxn>
                <a:cxn ang="0">
                  <a:pos x="182" y="80"/>
                </a:cxn>
                <a:cxn ang="0">
                  <a:pos x="191" y="98"/>
                </a:cxn>
                <a:cxn ang="0">
                  <a:pos x="197" y="117"/>
                </a:cxn>
                <a:cxn ang="0">
                  <a:pos x="203" y="136"/>
                </a:cxn>
                <a:cxn ang="0">
                  <a:pos x="214" y="151"/>
                </a:cxn>
                <a:cxn ang="0">
                  <a:pos x="229" y="169"/>
                </a:cxn>
                <a:cxn ang="0">
                  <a:pos x="244" y="180"/>
                </a:cxn>
                <a:cxn ang="0">
                  <a:pos x="264" y="172"/>
                </a:cxn>
                <a:cxn ang="0">
                  <a:pos x="282" y="166"/>
                </a:cxn>
                <a:cxn ang="0">
                  <a:pos x="302" y="162"/>
                </a:cxn>
                <a:cxn ang="0">
                  <a:pos x="320" y="159"/>
                </a:cxn>
                <a:cxn ang="0">
                  <a:pos x="336" y="166"/>
                </a:cxn>
                <a:cxn ang="0">
                  <a:pos x="351" y="186"/>
                </a:cxn>
                <a:cxn ang="0">
                  <a:pos x="371" y="213"/>
                </a:cxn>
                <a:cxn ang="0">
                  <a:pos x="385" y="242"/>
                </a:cxn>
                <a:cxn ang="0">
                  <a:pos x="379" y="262"/>
                </a:cxn>
                <a:cxn ang="0">
                  <a:pos x="359" y="236"/>
                </a:cxn>
                <a:cxn ang="0">
                  <a:pos x="350" y="221"/>
                </a:cxn>
                <a:cxn ang="0">
                  <a:pos x="341" y="203"/>
                </a:cxn>
                <a:cxn ang="0">
                  <a:pos x="329" y="188"/>
                </a:cxn>
                <a:cxn ang="0">
                  <a:pos x="312" y="178"/>
                </a:cxn>
                <a:cxn ang="0">
                  <a:pos x="292" y="182"/>
                </a:cxn>
                <a:cxn ang="0">
                  <a:pos x="270" y="189"/>
                </a:cxn>
                <a:cxn ang="0">
                  <a:pos x="250" y="197"/>
                </a:cxn>
                <a:cxn ang="0">
                  <a:pos x="231" y="195"/>
                </a:cxn>
                <a:cxn ang="0">
                  <a:pos x="214" y="185"/>
                </a:cxn>
                <a:cxn ang="0">
                  <a:pos x="196" y="169"/>
                </a:cxn>
                <a:cxn ang="0">
                  <a:pos x="178" y="160"/>
                </a:cxn>
                <a:cxn ang="0">
                  <a:pos x="176" y="139"/>
                </a:cxn>
                <a:cxn ang="0">
                  <a:pos x="170" y="118"/>
                </a:cxn>
                <a:cxn ang="0">
                  <a:pos x="160" y="100"/>
                </a:cxn>
                <a:cxn ang="0">
                  <a:pos x="147" y="85"/>
                </a:cxn>
                <a:cxn ang="0">
                  <a:pos x="128" y="65"/>
                </a:cxn>
                <a:cxn ang="0">
                  <a:pos x="107" y="50"/>
                </a:cxn>
                <a:cxn ang="0">
                  <a:pos x="89" y="41"/>
                </a:cxn>
                <a:cxn ang="0">
                  <a:pos x="70" y="35"/>
                </a:cxn>
                <a:cxn ang="0">
                  <a:pos x="49" y="30"/>
                </a:cxn>
                <a:cxn ang="0">
                  <a:pos x="30" y="29"/>
                </a:cxn>
                <a:cxn ang="0">
                  <a:pos x="15" y="27"/>
                </a:cxn>
                <a:cxn ang="0">
                  <a:pos x="0" y="14"/>
                </a:cxn>
              </a:cxnLst>
              <a:rect l="0" t="0" r="r" b="b"/>
              <a:pathLst>
                <a:path w="389" h="262">
                  <a:moveTo>
                    <a:pt x="0" y="14"/>
                  </a:moveTo>
                  <a:lnTo>
                    <a:pt x="4" y="9"/>
                  </a:lnTo>
                  <a:lnTo>
                    <a:pt x="10" y="6"/>
                  </a:lnTo>
                  <a:lnTo>
                    <a:pt x="15" y="3"/>
                  </a:lnTo>
                  <a:lnTo>
                    <a:pt x="21" y="3"/>
                  </a:lnTo>
                  <a:lnTo>
                    <a:pt x="25" y="0"/>
                  </a:lnTo>
                  <a:lnTo>
                    <a:pt x="31" y="0"/>
                  </a:lnTo>
                  <a:lnTo>
                    <a:pt x="37" y="0"/>
                  </a:lnTo>
                  <a:lnTo>
                    <a:pt x="43" y="0"/>
                  </a:lnTo>
                  <a:lnTo>
                    <a:pt x="48" y="0"/>
                  </a:lnTo>
                  <a:lnTo>
                    <a:pt x="52" y="0"/>
                  </a:lnTo>
                  <a:lnTo>
                    <a:pt x="58" y="0"/>
                  </a:lnTo>
                  <a:lnTo>
                    <a:pt x="64" y="2"/>
                  </a:lnTo>
                  <a:lnTo>
                    <a:pt x="70" y="3"/>
                  </a:lnTo>
                  <a:lnTo>
                    <a:pt x="77" y="5"/>
                  </a:lnTo>
                  <a:lnTo>
                    <a:pt x="81" y="8"/>
                  </a:lnTo>
                  <a:lnTo>
                    <a:pt x="87" y="11"/>
                  </a:lnTo>
                  <a:lnTo>
                    <a:pt x="96" y="14"/>
                  </a:lnTo>
                  <a:lnTo>
                    <a:pt x="107" y="20"/>
                  </a:lnTo>
                  <a:lnTo>
                    <a:pt x="117" y="26"/>
                  </a:lnTo>
                  <a:lnTo>
                    <a:pt x="126" y="32"/>
                  </a:lnTo>
                  <a:lnTo>
                    <a:pt x="135" y="38"/>
                  </a:lnTo>
                  <a:lnTo>
                    <a:pt x="144" y="44"/>
                  </a:lnTo>
                  <a:lnTo>
                    <a:pt x="152" y="50"/>
                  </a:lnTo>
                  <a:lnTo>
                    <a:pt x="160" y="56"/>
                  </a:lnTo>
                  <a:lnTo>
                    <a:pt x="166" y="61"/>
                  </a:lnTo>
                  <a:lnTo>
                    <a:pt x="170" y="65"/>
                  </a:lnTo>
                  <a:lnTo>
                    <a:pt x="175" y="70"/>
                  </a:lnTo>
                  <a:lnTo>
                    <a:pt x="179" y="76"/>
                  </a:lnTo>
                  <a:lnTo>
                    <a:pt x="182" y="80"/>
                  </a:lnTo>
                  <a:lnTo>
                    <a:pt x="185" y="86"/>
                  </a:lnTo>
                  <a:lnTo>
                    <a:pt x="188" y="92"/>
                  </a:lnTo>
                  <a:lnTo>
                    <a:pt x="191" y="98"/>
                  </a:lnTo>
                  <a:lnTo>
                    <a:pt x="193" y="104"/>
                  </a:lnTo>
                  <a:lnTo>
                    <a:pt x="196" y="111"/>
                  </a:lnTo>
                  <a:lnTo>
                    <a:pt x="197" y="117"/>
                  </a:lnTo>
                  <a:lnTo>
                    <a:pt x="200" y="124"/>
                  </a:lnTo>
                  <a:lnTo>
                    <a:pt x="202" y="129"/>
                  </a:lnTo>
                  <a:lnTo>
                    <a:pt x="203" y="136"/>
                  </a:lnTo>
                  <a:lnTo>
                    <a:pt x="206" y="142"/>
                  </a:lnTo>
                  <a:lnTo>
                    <a:pt x="208" y="150"/>
                  </a:lnTo>
                  <a:lnTo>
                    <a:pt x="214" y="151"/>
                  </a:lnTo>
                  <a:lnTo>
                    <a:pt x="218" y="156"/>
                  </a:lnTo>
                  <a:lnTo>
                    <a:pt x="225" y="162"/>
                  </a:lnTo>
                  <a:lnTo>
                    <a:pt x="229" y="169"/>
                  </a:lnTo>
                  <a:lnTo>
                    <a:pt x="232" y="174"/>
                  </a:lnTo>
                  <a:lnTo>
                    <a:pt x="238" y="180"/>
                  </a:lnTo>
                  <a:lnTo>
                    <a:pt x="244" y="180"/>
                  </a:lnTo>
                  <a:lnTo>
                    <a:pt x="253" y="177"/>
                  </a:lnTo>
                  <a:lnTo>
                    <a:pt x="258" y="174"/>
                  </a:lnTo>
                  <a:lnTo>
                    <a:pt x="264" y="172"/>
                  </a:lnTo>
                  <a:lnTo>
                    <a:pt x="270" y="171"/>
                  </a:lnTo>
                  <a:lnTo>
                    <a:pt x="276" y="169"/>
                  </a:lnTo>
                  <a:lnTo>
                    <a:pt x="282" y="166"/>
                  </a:lnTo>
                  <a:lnTo>
                    <a:pt x="288" y="165"/>
                  </a:lnTo>
                  <a:lnTo>
                    <a:pt x="294" y="162"/>
                  </a:lnTo>
                  <a:lnTo>
                    <a:pt x="302" y="162"/>
                  </a:lnTo>
                  <a:lnTo>
                    <a:pt x="308" y="159"/>
                  </a:lnTo>
                  <a:lnTo>
                    <a:pt x="314" y="159"/>
                  </a:lnTo>
                  <a:lnTo>
                    <a:pt x="320" y="159"/>
                  </a:lnTo>
                  <a:lnTo>
                    <a:pt x="326" y="162"/>
                  </a:lnTo>
                  <a:lnTo>
                    <a:pt x="330" y="163"/>
                  </a:lnTo>
                  <a:lnTo>
                    <a:pt x="336" y="166"/>
                  </a:lnTo>
                  <a:lnTo>
                    <a:pt x="339" y="171"/>
                  </a:lnTo>
                  <a:lnTo>
                    <a:pt x="344" y="177"/>
                  </a:lnTo>
                  <a:lnTo>
                    <a:pt x="351" y="186"/>
                  </a:lnTo>
                  <a:lnTo>
                    <a:pt x="359" y="195"/>
                  </a:lnTo>
                  <a:lnTo>
                    <a:pt x="365" y="203"/>
                  </a:lnTo>
                  <a:lnTo>
                    <a:pt x="371" y="213"/>
                  </a:lnTo>
                  <a:lnTo>
                    <a:pt x="376" y="222"/>
                  </a:lnTo>
                  <a:lnTo>
                    <a:pt x="380" y="233"/>
                  </a:lnTo>
                  <a:lnTo>
                    <a:pt x="385" y="242"/>
                  </a:lnTo>
                  <a:lnTo>
                    <a:pt x="389" y="253"/>
                  </a:lnTo>
                  <a:lnTo>
                    <a:pt x="385" y="257"/>
                  </a:lnTo>
                  <a:lnTo>
                    <a:pt x="379" y="262"/>
                  </a:lnTo>
                  <a:lnTo>
                    <a:pt x="369" y="251"/>
                  </a:lnTo>
                  <a:lnTo>
                    <a:pt x="362" y="242"/>
                  </a:lnTo>
                  <a:lnTo>
                    <a:pt x="359" y="236"/>
                  </a:lnTo>
                  <a:lnTo>
                    <a:pt x="356" y="231"/>
                  </a:lnTo>
                  <a:lnTo>
                    <a:pt x="353" y="225"/>
                  </a:lnTo>
                  <a:lnTo>
                    <a:pt x="350" y="221"/>
                  </a:lnTo>
                  <a:lnTo>
                    <a:pt x="347" y="215"/>
                  </a:lnTo>
                  <a:lnTo>
                    <a:pt x="344" y="209"/>
                  </a:lnTo>
                  <a:lnTo>
                    <a:pt x="341" y="203"/>
                  </a:lnTo>
                  <a:lnTo>
                    <a:pt x="338" y="198"/>
                  </a:lnTo>
                  <a:lnTo>
                    <a:pt x="333" y="192"/>
                  </a:lnTo>
                  <a:lnTo>
                    <a:pt x="329" y="188"/>
                  </a:lnTo>
                  <a:lnTo>
                    <a:pt x="324" y="183"/>
                  </a:lnTo>
                  <a:lnTo>
                    <a:pt x="320" y="180"/>
                  </a:lnTo>
                  <a:lnTo>
                    <a:pt x="312" y="178"/>
                  </a:lnTo>
                  <a:lnTo>
                    <a:pt x="306" y="180"/>
                  </a:lnTo>
                  <a:lnTo>
                    <a:pt x="298" y="180"/>
                  </a:lnTo>
                  <a:lnTo>
                    <a:pt x="292" y="182"/>
                  </a:lnTo>
                  <a:lnTo>
                    <a:pt x="285" y="185"/>
                  </a:lnTo>
                  <a:lnTo>
                    <a:pt x="277" y="188"/>
                  </a:lnTo>
                  <a:lnTo>
                    <a:pt x="270" y="189"/>
                  </a:lnTo>
                  <a:lnTo>
                    <a:pt x="265" y="192"/>
                  </a:lnTo>
                  <a:lnTo>
                    <a:pt x="256" y="195"/>
                  </a:lnTo>
                  <a:lnTo>
                    <a:pt x="250" y="197"/>
                  </a:lnTo>
                  <a:lnTo>
                    <a:pt x="244" y="197"/>
                  </a:lnTo>
                  <a:lnTo>
                    <a:pt x="237" y="198"/>
                  </a:lnTo>
                  <a:lnTo>
                    <a:pt x="231" y="195"/>
                  </a:lnTo>
                  <a:lnTo>
                    <a:pt x="225" y="194"/>
                  </a:lnTo>
                  <a:lnTo>
                    <a:pt x="218" y="189"/>
                  </a:lnTo>
                  <a:lnTo>
                    <a:pt x="214" y="185"/>
                  </a:lnTo>
                  <a:lnTo>
                    <a:pt x="208" y="177"/>
                  </a:lnTo>
                  <a:lnTo>
                    <a:pt x="203" y="172"/>
                  </a:lnTo>
                  <a:lnTo>
                    <a:pt x="196" y="169"/>
                  </a:lnTo>
                  <a:lnTo>
                    <a:pt x="188" y="168"/>
                  </a:lnTo>
                  <a:lnTo>
                    <a:pt x="181" y="165"/>
                  </a:lnTo>
                  <a:lnTo>
                    <a:pt x="178" y="160"/>
                  </a:lnTo>
                  <a:lnTo>
                    <a:pt x="175" y="154"/>
                  </a:lnTo>
                  <a:lnTo>
                    <a:pt x="178" y="147"/>
                  </a:lnTo>
                  <a:lnTo>
                    <a:pt x="176" y="139"/>
                  </a:lnTo>
                  <a:lnTo>
                    <a:pt x="175" y="132"/>
                  </a:lnTo>
                  <a:lnTo>
                    <a:pt x="172" y="124"/>
                  </a:lnTo>
                  <a:lnTo>
                    <a:pt x="170" y="118"/>
                  </a:lnTo>
                  <a:lnTo>
                    <a:pt x="166" y="112"/>
                  </a:lnTo>
                  <a:lnTo>
                    <a:pt x="163" y="106"/>
                  </a:lnTo>
                  <a:lnTo>
                    <a:pt x="160" y="100"/>
                  </a:lnTo>
                  <a:lnTo>
                    <a:pt x="157" y="95"/>
                  </a:lnTo>
                  <a:lnTo>
                    <a:pt x="152" y="89"/>
                  </a:lnTo>
                  <a:lnTo>
                    <a:pt x="147" y="85"/>
                  </a:lnTo>
                  <a:lnTo>
                    <a:pt x="143" y="79"/>
                  </a:lnTo>
                  <a:lnTo>
                    <a:pt x="138" y="74"/>
                  </a:lnTo>
                  <a:lnTo>
                    <a:pt x="128" y="65"/>
                  </a:lnTo>
                  <a:lnTo>
                    <a:pt x="119" y="59"/>
                  </a:lnTo>
                  <a:lnTo>
                    <a:pt x="111" y="55"/>
                  </a:lnTo>
                  <a:lnTo>
                    <a:pt x="107" y="50"/>
                  </a:lnTo>
                  <a:lnTo>
                    <a:pt x="101" y="47"/>
                  </a:lnTo>
                  <a:lnTo>
                    <a:pt x="95" y="44"/>
                  </a:lnTo>
                  <a:lnTo>
                    <a:pt x="89" y="41"/>
                  </a:lnTo>
                  <a:lnTo>
                    <a:pt x="83" y="40"/>
                  </a:lnTo>
                  <a:lnTo>
                    <a:pt x="77" y="37"/>
                  </a:lnTo>
                  <a:lnTo>
                    <a:pt x="70" y="35"/>
                  </a:lnTo>
                  <a:lnTo>
                    <a:pt x="63" y="32"/>
                  </a:lnTo>
                  <a:lnTo>
                    <a:pt x="57" y="32"/>
                  </a:lnTo>
                  <a:lnTo>
                    <a:pt x="49" y="30"/>
                  </a:lnTo>
                  <a:lnTo>
                    <a:pt x="43" y="30"/>
                  </a:lnTo>
                  <a:lnTo>
                    <a:pt x="37" y="29"/>
                  </a:lnTo>
                  <a:lnTo>
                    <a:pt x="30" y="29"/>
                  </a:lnTo>
                  <a:lnTo>
                    <a:pt x="24" y="30"/>
                  </a:lnTo>
                  <a:lnTo>
                    <a:pt x="18" y="32"/>
                  </a:lnTo>
                  <a:lnTo>
                    <a:pt x="15" y="27"/>
                  </a:lnTo>
                  <a:lnTo>
                    <a:pt x="10" y="21"/>
                  </a:lnTo>
                  <a:lnTo>
                    <a:pt x="3" y="15"/>
                  </a:lnTo>
                  <a:lnTo>
                    <a:pt x="0" y="14"/>
                  </a:lnTo>
                  <a:lnTo>
                    <a:pt x="0" y="14"/>
                  </a:lnTo>
                  <a:close/>
                </a:path>
              </a:pathLst>
            </a:custGeom>
            <a:solidFill>
              <a:srgbClr val="4766C7"/>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31" name="Freeform 19"/>
            <p:cNvSpPr>
              <a:spLocks/>
            </p:cNvSpPr>
            <p:nvPr/>
          </p:nvSpPr>
          <p:spPr bwMode="auto">
            <a:xfrm>
              <a:off x="1760" y="1294"/>
              <a:ext cx="820" cy="524"/>
            </a:xfrm>
            <a:custGeom>
              <a:avLst/>
              <a:gdLst/>
              <a:ahLst/>
              <a:cxnLst>
                <a:cxn ang="0">
                  <a:pos x="820" y="293"/>
                </a:cxn>
                <a:cxn ang="0">
                  <a:pos x="0" y="524"/>
                </a:cxn>
                <a:cxn ang="0">
                  <a:pos x="33" y="318"/>
                </a:cxn>
                <a:cxn ang="0">
                  <a:pos x="803" y="0"/>
                </a:cxn>
                <a:cxn ang="0">
                  <a:pos x="820" y="293"/>
                </a:cxn>
                <a:cxn ang="0">
                  <a:pos x="820" y="293"/>
                </a:cxn>
              </a:cxnLst>
              <a:rect l="0" t="0" r="r" b="b"/>
              <a:pathLst>
                <a:path w="820" h="524">
                  <a:moveTo>
                    <a:pt x="820" y="293"/>
                  </a:moveTo>
                  <a:lnTo>
                    <a:pt x="0" y="524"/>
                  </a:lnTo>
                  <a:lnTo>
                    <a:pt x="33" y="318"/>
                  </a:lnTo>
                  <a:lnTo>
                    <a:pt x="803" y="0"/>
                  </a:lnTo>
                  <a:lnTo>
                    <a:pt x="820" y="293"/>
                  </a:lnTo>
                  <a:lnTo>
                    <a:pt x="820" y="293"/>
                  </a:lnTo>
                  <a:close/>
                </a:path>
              </a:pathLst>
            </a:custGeom>
            <a:solidFill>
              <a:srgbClr val="7087DB"/>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32" name="Freeform 20"/>
            <p:cNvSpPr>
              <a:spLocks/>
            </p:cNvSpPr>
            <p:nvPr/>
          </p:nvSpPr>
          <p:spPr bwMode="auto">
            <a:xfrm>
              <a:off x="2531" y="1090"/>
              <a:ext cx="336" cy="284"/>
            </a:xfrm>
            <a:custGeom>
              <a:avLst/>
              <a:gdLst/>
              <a:ahLst/>
              <a:cxnLst>
                <a:cxn ang="0">
                  <a:pos x="336" y="0"/>
                </a:cxn>
                <a:cxn ang="0">
                  <a:pos x="58" y="118"/>
                </a:cxn>
                <a:cxn ang="0">
                  <a:pos x="0" y="284"/>
                </a:cxn>
                <a:cxn ang="0">
                  <a:pos x="160" y="253"/>
                </a:cxn>
                <a:cxn ang="0">
                  <a:pos x="336" y="0"/>
                </a:cxn>
                <a:cxn ang="0">
                  <a:pos x="336" y="0"/>
                </a:cxn>
              </a:cxnLst>
              <a:rect l="0" t="0" r="r" b="b"/>
              <a:pathLst>
                <a:path w="336" h="284">
                  <a:moveTo>
                    <a:pt x="336" y="0"/>
                  </a:moveTo>
                  <a:lnTo>
                    <a:pt x="58" y="118"/>
                  </a:lnTo>
                  <a:lnTo>
                    <a:pt x="0" y="284"/>
                  </a:lnTo>
                  <a:lnTo>
                    <a:pt x="160" y="253"/>
                  </a:lnTo>
                  <a:lnTo>
                    <a:pt x="336" y="0"/>
                  </a:lnTo>
                  <a:lnTo>
                    <a:pt x="336" y="0"/>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33" name="Freeform 21"/>
            <p:cNvSpPr>
              <a:spLocks/>
            </p:cNvSpPr>
            <p:nvPr/>
          </p:nvSpPr>
          <p:spPr bwMode="auto">
            <a:xfrm>
              <a:off x="2522" y="1344"/>
              <a:ext cx="293" cy="274"/>
            </a:xfrm>
            <a:custGeom>
              <a:avLst/>
              <a:gdLst/>
              <a:ahLst/>
              <a:cxnLst>
                <a:cxn ang="0">
                  <a:pos x="59" y="191"/>
                </a:cxn>
                <a:cxn ang="0">
                  <a:pos x="126" y="274"/>
                </a:cxn>
                <a:cxn ang="0">
                  <a:pos x="293" y="151"/>
                </a:cxn>
                <a:cxn ang="0">
                  <a:pos x="180" y="0"/>
                </a:cxn>
                <a:cxn ang="0">
                  <a:pos x="0" y="52"/>
                </a:cxn>
                <a:cxn ang="0">
                  <a:pos x="59" y="191"/>
                </a:cxn>
                <a:cxn ang="0">
                  <a:pos x="59" y="191"/>
                </a:cxn>
              </a:cxnLst>
              <a:rect l="0" t="0" r="r" b="b"/>
              <a:pathLst>
                <a:path w="293" h="274">
                  <a:moveTo>
                    <a:pt x="59" y="191"/>
                  </a:moveTo>
                  <a:lnTo>
                    <a:pt x="126" y="274"/>
                  </a:lnTo>
                  <a:lnTo>
                    <a:pt x="293" y="151"/>
                  </a:lnTo>
                  <a:lnTo>
                    <a:pt x="180" y="0"/>
                  </a:lnTo>
                  <a:lnTo>
                    <a:pt x="0" y="52"/>
                  </a:lnTo>
                  <a:lnTo>
                    <a:pt x="59" y="191"/>
                  </a:lnTo>
                  <a:lnTo>
                    <a:pt x="59" y="191"/>
                  </a:lnTo>
                  <a:close/>
                </a:path>
              </a:pathLst>
            </a:custGeom>
            <a:solidFill>
              <a:srgbClr val="FFB300"/>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34" name="Freeform 22"/>
            <p:cNvSpPr>
              <a:spLocks/>
            </p:cNvSpPr>
            <p:nvPr/>
          </p:nvSpPr>
          <p:spPr bwMode="auto">
            <a:xfrm>
              <a:off x="2714" y="1093"/>
              <a:ext cx="76" cy="121"/>
            </a:xfrm>
            <a:custGeom>
              <a:avLst/>
              <a:gdLst/>
              <a:ahLst/>
              <a:cxnLst>
                <a:cxn ang="0">
                  <a:pos x="35" y="0"/>
                </a:cxn>
                <a:cxn ang="0">
                  <a:pos x="76" y="43"/>
                </a:cxn>
                <a:cxn ang="0">
                  <a:pos x="29" y="121"/>
                </a:cxn>
                <a:cxn ang="0">
                  <a:pos x="0" y="22"/>
                </a:cxn>
                <a:cxn ang="0">
                  <a:pos x="35" y="0"/>
                </a:cxn>
                <a:cxn ang="0">
                  <a:pos x="35" y="0"/>
                </a:cxn>
              </a:cxnLst>
              <a:rect l="0" t="0" r="r" b="b"/>
              <a:pathLst>
                <a:path w="76" h="121">
                  <a:moveTo>
                    <a:pt x="35" y="0"/>
                  </a:moveTo>
                  <a:lnTo>
                    <a:pt x="76" y="43"/>
                  </a:lnTo>
                  <a:lnTo>
                    <a:pt x="29" y="121"/>
                  </a:lnTo>
                  <a:lnTo>
                    <a:pt x="0" y="22"/>
                  </a:lnTo>
                  <a:lnTo>
                    <a:pt x="35" y="0"/>
                  </a:lnTo>
                  <a:lnTo>
                    <a:pt x="35" y="0"/>
                  </a:lnTo>
                  <a:close/>
                </a:path>
              </a:pathLst>
            </a:custGeom>
            <a:solidFill>
              <a:srgbClr val="666100"/>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35" name="Freeform 23"/>
            <p:cNvSpPr>
              <a:spLocks/>
            </p:cNvSpPr>
            <p:nvPr/>
          </p:nvSpPr>
          <p:spPr bwMode="auto">
            <a:xfrm>
              <a:off x="2627" y="1089"/>
              <a:ext cx="116" cy="124"/>
            </a:xfrm>
            <a:custGeom>
              <a:avLst/>
              <a:gdLst/>
              <a:ahLst/>
              <a:cxnLst>
                <a:cxn ang="0">
                  <a:pos x="116" y="0"/>
                </a:cxn>
                <a:cxn ang="0">
                  <a:pos x="116" y="124"/>
                </a:cxn>
                <a:cxn ang="0">
                  <a:pos x="1" y="122"/>
                </a:cxn>
                <a:cxn ang="0">
                  <a:pos x="0" y="54"/>
                </a:cxn>
                <a:cxn ang="0">
                  <a:pos x="116" y="0"/>
                </a:cxn>
                <a:cxn ang="0">
                  <a:pos x="116" y="0"/>
                </a:cxn>
              </a:cxnLst>
              <a:rect l="0" t="0" r="r" b="b"/>
              <a:pathLst>
                <a:path w="116" h="124">
                  <a:moveTo>
                    <a:pt x="116" y="0"/>
                  </a:moveTo>
                  <a:lnTo>
                    <a:pt x="116" y="124"/>
                  </a:lnTo>
                  <a:lnTo>
                    <a:pt x="1" y="122"/>
                  </a:lnTo>
                  <a:lnTo>
                    <a:pt x="0" y="54"/>
                  </a:lnTo>
                  <a:lnTo>
                    <a:pt x="116" y="0"/>
                  </a:lnTo>
                  <a:lnTo>
                    <a:pt x="116" y="0"/>
                  </a:lnTo>
                  <a:close/>
                </a:path>
              </a:pathLst>
            </a:custGeom>
            <a:solidFill>
              <a:srgbClr val="FFE600"/>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36" name="Freeform 24"/>
            <p:cNvSpPr>
              <a:spLocks/>
            </p:cNvSpPr>
            <p:nvPr/>
          </p:nvSpPr>
          <p:spPr bwMode="auto">
            <a:xfrm>
              <a:off x="2374" y="1439"/>
              <a:ext cx="195" cy="160"/>
            </a:xfrm>
            <a:custGeom>
              <a:avLst/>
              <a:gdLst/>
              <a:ahLst/>
              <a:cxnLst>
                <a:cxn ang="0">
                  <a:pos x="185" y="32"/>
                </a:cxn>
                <a:cxn ang="0">
                  <a:pos x="62" y="117"/>
                </a:cxn>
                <a:cxn ang="0">
                  <a:pos x="170" y="92"/>
                </a:cxn>
                <a:cxn ang="0">
                  <a:pos x="195" y="109"/>
                </a:cxn>
                <a:cxn ang="0">
                  <a:pos x="55" y="160"/>
                </a:cxn>
                <a:cxn ang="0">
                  <a:pos x="0" y="117"/>
                </a:cxn>
                <a:cxn ang="0">
                  <a:pos x="177" y="0"/>
                </a:cxn>
                <a:cxn ang="0">
                  <a:pos x="185" y="32"/>
                </a:cxn>
                <a:cxn ang="0">
                  <a:pos x="185" y="32"/>
                </a:cxn>
              </a:cxnLst>
              <a:rect l="0" t="0" r="r" b="b"/>
              <a:pathLst>
                <a:path w="195" h="160">
                  <a:moveTo>
                    <a:pt x="185" y="32"/>
                  </a:moveTo>
                  <a:lnTo>
                    <a:pt x="62" y="117"/>
                  </a:lnTo>
                  <a:lnTo>
                    <a:pt x="170" y="92"/>
                  </a:lnTo>
                  <a:lnTo>
                    <a:pt x="195" y="109"/>
                  </a:lnTo>
                  <a:lnTo>
                    <a:pt x="55" y="160"/>
                  </a:lnTo>
                  <a:lnTo>
                    <a:pt x="0" y="117"/>
                  </a:lnTo>
                  <a:lnTo>
                    <a:pt x="177" y="0"/>
                  </a:lnTo>
                  <a:lnTo>
                    <a:pt x="185" y="32"/>
                  </a:lnTo>
                  <a:lnTo>
                    <a:pt x="185" y="32"/>
                  </a:lnTo>
                  <a:close/>
                </a:path>
              </a:pathLst>
            </a:custGeom>
            <a:solidFill>
              <a:srgbClr val="FF9900"/>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37" name="Freeform 25"/>
            <p:cNvSpPr>
              <a:spLocks/>
            </p:cNvSpPr>
            <p:nvPr/>
          </p:nvSpPr>
          <p:spPr bwMode="auto">
            <a:xfrm>
              <a:off x="2521" y="958"/>
              <a:ext cx="210" cy="184"/>
            </a:xfrm>
            <a:custGeom>
              <a:avLst/>
              <a:gdLst/>
              <a:ahLst/>
              <a:cxnLst>
                <a:cxn ang="0">
                  <a:pos x="204" y="151"/>
                </a:cxn>
                <a:cxn ang="0">
                  <a:pos x="208" y="135"/>
                </a:cxn>
                <a:cxn ang="0">
                  <a:pos x="208" y="120"/>
                </a:cxn>
                <a:cxn ang="0">
                  <a:pos x="208" y="102"/>
                </a:cxn>
                <a:cxn ang="0">
                  <a:pos x="201" y="84"/>
                </a:cxn>
                <a:cxn ang="0">
                  <a:pos x="192" y="67"/>
                </a:cxn>
                <a:cxn ang="0">
                  <a:pos x="178" y="51"/>
                </a:cxn>
                <a:cxn ang="0">
                  <a:pos x="163" y="36"/>
                </a:cxn>
                <a:cxn ang="0">
                  <a:pos x="148" y="25"/>
                </a:cxn>
                <a:cxn ang="0">
                  <a:pos x="137" y="18"/>
                </a:cxn>
                <a:cxn ang="0">
                  <a:pos x="122" y="10"/>
                </a:cxn>
                <a:cxn ang="0">
                  <a:pos x="107" y="4"/>
                </a:cxn>
                <a:cxn ang="0">
                  <a:pos x="96" y="3"/>
                </a:cxn>
                <a:cxn ang="0">
                  <a:pos x="81" y="0"/>
                </a:cxn>
                <a:cxn ang="0">
                  <a:pos x="63" y="0"/>
                </a:cxn>
                <a:cxn ang="0">
                  <a:pos x="45" y="3"/>
                </a:cxn>
                <a:cxn ang="0">
                  <a:pos x="30" y="9"/>
                </a:cxn>
                <a:cxn ang="0">
                  <a:pos x="18" y="19"/>
                </a:cxn>
                <a:cxn ang="0">
                  <a:pos x="7" y="33"/>
                </a:cxn>
                <a:cxn ang="0">
                  <a:pos x="1" y="46"/>
                </a:cxn>
                <a:cxn ang="0">
                  <a:pos x="0" y="63"/>
                </a:cxn>
                <a:cxn ang="0">
                  <a:pos x="3" y="81"/>
                </a:cxn>
                <a:cxn ang="0">
                  <a:pos x="10" y="99"/>
                </a:cxn>
                <a:cxn ang="0">
                  <a:pos x="19" y="116"/>
                </a:cxn>
                <a:cxn ang="0">
                  <a:pos x="32" y="132"/>
                </a:cxn>
                <a:cxn ang="0">
                  <a:pos x="48" y="149"/>
                </a:cxn>
                <a:cxn ang="0">
                  <a:pos x="68" y="161"/>
                </a:cxn>
                <a:cxn ang="0">
                  <a:pos x="87" y="172"/>
                </a:cxn>
                <a:cxn ang="0">
                  <a:pos x="107" y="178"/>
                </a:cxn>
                <a:cxn ang="0">
                  <a:pos x="127" y="182"/>
                </a:cxn>
                <a:cxn ang="0">
                  <a:pos x="146" y="182"/>
                </a:cxn>
                <a:cxn ang="0">
                  <a:pos x="163" y="179"/>
                </a:cxn>
                <a:cxn ang="0">
                  <a:pos x="178" y="173"/>
                </a:cxn>
                <a:cxn ang="0">
                  <a:pos x="193" y="163"/>
                </a:cxn>
                <a:cxn ang="0">
                  <a:pos x="199" y="158"/>
                </a:cxn>
              </a:cxnLst>
              <a:rect l="0" t="0" r="r" b="b"/>
              <a:pathLst>
                <a:path w="210" h="184">
                  <a:moveTo>
                    <a:pt x="199" y="158"/>
                  </a:moveTo>
                  <a:lnTo>
                    <a:pt x="204" y="151"/>
                  </a:lnTo>
                  <a:lnTo>
                    <a:pt x="205" y="143"/>
                  </a:lnTo>
                  <a:lnTo>
                    <a:pt x="208" y="135"/>
                  </a:lnTo>
                  <a:lnTo>
                    <a:pt x="210" y="128"/>
                  </a:lnTo>
                  <a:lnTo>
                    <a:pt x="208" y="120"/>
                  </a:lnTo>
                  <a:lnTo>
                    <a:pt x="208" y="111"/>
                  </a:lnTo>
                  <a:lnTo>
                    <a:pt x="208" y="102"/>
                  </a:lnTo>
                  <a:lnTo>
                    <a:pt x="205" y="95"/>
                  </a:lnTo>
                  <a:lnTo>
                    <a:pt x="201" y="84"/>
                  </a:lnTo>
                  <a:lnTo>
                    <a:pt x="198" y="77"/>
                  </a:lnTo>
                  <a:lnTo>
                    <a:pt x="192" y="67"/>
                  </a:lnTo>
                  <a:lnTo>
                    <a:pt x="186" y="60"/>
                  </a:lnTo>
                  <a:lnTo>
                    <a:pt x="178" y="51"/>
                  </a:lnTo>
                  <a:lnTo>
                    <a:pt x="170" y="43"/>
                  </a:lnTo>
                  <a:lnTo>
                    <a:pt x="163" y="36"/>
                  </a:lnTo>
                  <a:lnTo>
                    <a:pt x="154" y="28"/>
                  </a:lnTo>
                  <a:lnTo>
                    <a:pt x="148" y="25"/>
                  </a:lnTo>
                  <a:lnTo>
                    <a:pt x="143" y="21"/>
                  </a:lnTo>
                  <a:lnTo>
                    <a:pt x="137" y="18"/>
                  </a:lnTo>
                  <a:lnTo>
                    <a:pt x="133" y="16"/>
                  </a:lnTo>
                  <a:lnTo>
                    <a:pt x="122" y="10"/>
                  </a:lnTo>
                  <a:lnTo>
                    <a:pt x="113" y="7"/>
                  </a:lnTo>
                  <a:lnTo>
                    <a:pt x="107" y="4"/>
                  </a:lnTo>
                  <a:lnTo>
                    <a:pt x="103" y="4"/>
                  </a:lnTo>
                  <a:lnTo>
                    <a:pt x="96" y="3"/>
                  </a:lnTo>
                  <a:lnTo>
                    <a:pt x="92" y="3"/>
                  </a:lnTo>
                  <a:lnTo>
                    <a:pt x="81" y="0"/>
                  </a:lnTo>
                  <a:lnTo>
                    <a:pt x="74" y="0"/>
                  </a:lnTo>
                  <a:lnTo>
                    <a:pt x="63" y="0"/>
                  </a:lnTo>
                  <a:lnTo>
                    <a:pt x="54" y="1"/>
                  </a:lnTo>
                  <a:lnTo>
                    <a:pt x="45" y="3"/>
                  </a:lnTo>
                  <a:lnTo>
                    <a:pt x="38" y="6"/>
                  </a:lnTo>
                  <a:lnTo>
                    <a:pt x="30" y="9"/>
                  </a:lnTo>
                  <a:lnTo>
                    <a:pt x="24" y="15"/>
                  </a:lnTo>
                  <a:lnTo>
                    <a:pt x="18" y="19"/>
                  </a:lnTo>
                  <a:lnTo>
                    <a:pt x="12" y="27"/>
                  </a:lnTo>
                  <a:lnTo>
                    <a:pt x="7" y="33"/>
                  </a:lnTo>
                  <a:lnTo>
                    <a:pt x="4" y="40"/>
                  </a:lnTo>
                  <a:lnTo>
                    <a:pt x="1" y="46"/>
                  </a:lnTo>
                  <a:lnTo>
                    <a:pt x="1" y="55"/>
                  </a:lnTo>
                  <a:lnTo>
                    <a:pt x="0" y="63"/>
                  </a:lnTo>
                  <a:lnTo>
                    <a:pt x="1" y="72"/>
                  </a:lnTo>
                  <a:lnTo>
                    <a:pt x="3" y="81"/>
                  </a:lnTo>
                  <a:lnTo>
                    <a:pt x="7" y="90"/>
                  </a:lnTo>
                  <a:lnTo>
                    <a:pt x="10" y="99"/>
                  </a:lnTo>
                  <a:lnTo>
                    <a:pt x="13" y="107"/>
                  </a:lnTo>
                  <a:lnTo>
                    <a:pt x="19" y="116"/>
                  </a:lnTo>
                  <a:lnTo>
                    <a:pt x="26" y="125"/>
                  </a:lnTo>
                  <a:lnTo>
                    <a:pt x="32" y="132"/>
                  </a:lnTo>
                  <a:lnTo>
                    <a:pt x="41" y="141"/>
                  </a:lnTo>
                  <a:lnTo>
                    <a:pt x="48" y="149"/>
                  </a:lnTo>
                  <a:lnTo>
                    <a:pt x="59" y="157"/>
                  </a:lnTo>
                  <a:lnTo>
                    <a:pt x="68" y="161"/>
                  </a:lnTo>
                  <a:lnTo>
                    <a:pt x="78" y="167"/>
                  </a:lnTo>
                  <a:lnTo>
                    <a:pt x="87" y="172"/>
                  </a:lnTo>
                  <a:lnTo>
                    <a:pt x="98" y="176"/>
                  </a:lnTo>
                  <a:lnTo>
                    <a:pt x="107" y="178"/>
                  </a:lnTo>
                  <a:lnTo>
                    <a:pt x="118" y="181"/>
                  </a:lnTo>
                  <a:lnTo>
                    <a:pt x="127" y="182"/>
                  </a:lnTo>
                  <a:lnTo>
                    <a:pt x="137" y="184"/>
                  </a:lnTo>
                  <a:lnTo>
                    <a:pt x="146" y="182"/>
                  </a:lnTo>
                  <a:lnTo>
                    <a:pt x="155" y="181"/>
                  </a:lnTo>
                  <a:lnTo>
                    <a:pt x="163" y="179"/>
                  </a:lnTo>
                  <a:lnTo>
                    <a:pt x="172" y="178"/>
                  </a:lnTo>
                  <a:lnTo>
                    <a:pt x="178" y="173"/>
                  </a:lnTo>
                  <a:lnTo>
                    <a:pt x="186" y="169"/>
                  </a:lnTo>
                  <a:lnTo>
                    <a:pt x="193" y="163"/>
                  </a:lnTo>
                  <a:lnTo>
                    <a:pt x="199" y="158"/>
                  </a:lnTo>
                  <a:lnTo>
                    <a:pt x="199" y="158"/>
                  </a:lnTo>
                  <a:close/>
                </a:path>
              </a:pathLst>
            </a:custGeom>
            <a:solidFill>
              <a:srgbClr val="FFFFC2"/>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38" name="Freeform 26"/>
            <p:cNvSpPr>
              <a:spLocks/>
            </p:cNvSpPr>
            <p:nvPr/>
          </p:nvSpPr>
          <p:spPr bwMode="auto">
            <a:xfrm>
              <a:off x="2862" y="1408"/>
              <a:ext cx="119" cy="338"/>
            </a:xfrm>
            <a:custGeom>
              <a:avLst/>
              <a:gdLst/>
              <a:ahLst/>
              <a:cxnLst>
                <a:cxn ang="0">
                  <a:pos x="27" y="6"/>
                </a:cxn>
                <a:cxn ang="0">
                  <a:pos x="39" y="12"/>
                </a:cxn>
                <a:cxn ang="0">
                  <a:pos x="51" y="21"/>
                </a:cxn>
                <a:cxn ang="0">
                  <a:pos x="64" y="36"/>
                </a:cxn>
                <a:cxn ang="0">
                  <a:pos x="74" y="51"/>
                </a:cxn>
                <a:cxn ang="0">
                  <a:pos x="79" y="63"/>
                </a:cxn>
                <a:cxn ang="0">
                  <a:pos x="85" y="80"/>
                </a:cxn>
                <a:cxn ang="0">
                  <a:pos x="88" y="96"/>
                </a:cxn>
                <a:cxn ang="0">
                  <a:pos x="89" y="113"/>
                </a:cxn>
                <a:cxn ang="0">
                  <a:pos x="92" y="123"/>
                </a:cxn>
                <a:cxn ang="0">
                  <a:pos x="92" y="134"/>
                </a:cxn>
                <a:cxn ang="0">
                  <a:pos x="94" y="146"/>
                </a:cxn>
                <a:cxn ang="0">
                  <a:pos x="94" y="158"/>
                </a:cxn>
                <a:cxn ang="0">
                  <a:pos x="92" y="170"/>
                </a:cxn>
                <a:cxn ang="0">
                  <a:pos x="92" y="181"/>
                </a:cxn>
                <a:cxn ang="0">
                  <a:pos x="89" y="193"/>
                </a:cxn>
                <a:cxn ang="0">
                  <a:pos x="86" y="208"/>
                </a:cxn>
                <a:cxn ang="0">
                  <a:pos x="82" y="228"/>
                </a:cxn>
                <a:cxn ang="0">
                  <a:pos x="76" y="243"/>
                </a:cxn>
                <a:cxn ang="0">
                  <a:pos x="68" y="258"/>
                </a:cxn>
                <a:cxn ang="0">
                  <a:pos x="59" y="272"/>
                </a:cxn>
                <a:cxn ang="0">
                  <a:pos x="51" y="284"/>
                </a:cxn>
                <a:cxn ang="0">
                  <a:pos x="38" y="297"/>
                </a:cxn>
                <a:cxn ang="0">
                  <a:pos x="20" y="309"/>
                </a:cxn>
                <a:cxn ang="0">
                  <a:pos x="8" y="318"/>
                </a:cxn>
                <a:cxn ang="0">
                  <a:pos x="0" y="323"/>
                </a:cxn>
                <a:cxn ang="0">
                  <a:pos x="29" y="338"/>
                </a:cxn>
                <a:cxn ang="0">
                  <a:pos x="30" y="335"/>
                </a:cxn>
                <a:cxn ang="0">
                  <a:pos x="41" y="326"/>
                </a:cxn>
                <a:cxn ang="0">
                  <a:pos x="54" y="312"/>
                </a:cxn>
                <a:cxn ang="0">
                  <a:pos x="71" y="294"/>
                </a:cxn>
                <a:cxn ang="0">
                  <a:pos x="79" y="284"/>
                </a:cxn>
                <a:cxn ang="0">
                  <a:pos x="86" y="272"/>
                </a:cxn>
                <a:cxn ang="0">
                  <a:pos x="94" y="259"/>
                </a:cxn>
                <a:cxn ang="0">
                  <a:pos x="103" y="246"/>
                </a:cxn>
                <a:cxn ang="0">
                  <a:pos x="107" y="232"/>
                </a:cxn>
                <a:cxn ang="0">
                  <a:pos x="113" y="217"/>
                </a:cxn>
                <a:cxn ang="0">
                  <a:pos x="118" y="202"/>
                </a:cxn>
                <a:cxn ang="0">
                  <a:pos x="119" y="187"/>
                </a:cxn>
                <a:cxn ang="0">
                  <a:pos x="119" y="170"/>
                </a:cxn>
                <a:cxn ang="0">
                  <a:pos x="119" y="155"/>
                </a:cxn>
                <a:cxn ang="0">
                  <a:pos x="119" y="140"/>
                </a:cxn>
                <a:cxn ang="0">
                  <a:pos x="119" y="128"/>
                </a:cxn>
                <a:cxn ang="0">
                  <a:pos x="118" y="113"/>
                </a:cxn>
                <a:cxn ang="0">
                  <a:pos x="116" y="102"/>
                </a:cxn>
                <a:cxn ang="0">
                  <a:pos x="115" y="90"/>
                </a:cxn>
                <a:cxn ang="0">
                  <a:pos x="113" y="81"/>
                </a:cxn>
                <a:cxn ang="0">
                  <a:pos x="109" y="63"/>
                </a:cxn>
                <a:cxn ang="0">
                  <a:pos x="104" y="51"/>
                </a:cxn>
                <a:cxn ang="0">
                  <a:pos x="103" y="42"/>
                </a:cxn>
                <a:cxn ang="0">
                  <a:pos x="26" y="6"/>
                </a:cxn>
              </a:cxnLst>
              <a:rect l="0" t="0" r="r" b="b"/>
              <a:pathLst>
                <a:path w="119" h="338">
                  <a:moveTo>
                    <a:pt x="26" y="6"/>
                  </a:moveTo>
                  <a:lnTo>
                    <a:pt x="27" y="6"/>
                  </a:lnTo>
                  <a:lnTo>
                    <a:pt x="35" y="10"/>
                  </a:lnTo>
                  <a:lnTo>
                    <a:pt x="39" y="12"/>
                  </a:lnTo>
                  <a:lnTo>
                    <a:pt x="45" y="16"/>
                  </a:lnTo>
                  <a:lnTo>
                    <a:pt x="51" y="21"/>
                  </a:lnTo>
                  <a:lnTo>
                    <a:pt x="59" y="28"/>
                  </a:lnTo>
                  <a:lnTo>
                    <a:pt x="64" y="36"/>
                  </a:lnTo>
                  <a:lnTo>
                    <a:pt x="71" y="46"/>
                  </a:lnTo>
                  <a:lnTo>
                    <a:pt x="74" y="51"/>
                  </a:lnTo>
                  <a:lnTo>
                    <a:pt x="77" y="57"/>
                  </a:lnTo>
                  <a:lnTo>
                    <a:pt x="79" y="63"/>
                  </a:lnTo>
                  <a:lnTo>
                    <a:pt x="82" y="72"/>
                  </a:lnTo>
                  <a:lnTo>
                    <a:pt x="85" y="80"/>
                  </a:lnTo>
                  <a:lnTo>
                    <a:pt x="86" y="89"/>
                  </a:lnTo>
                  <a:lnTo>
                    <a:pt x="88" y="96"/>
                  </a:lnTo>
                  <a:lnTo>
                    <a:pt x="89" y="107"/>
                  </a:lnTo>
                  <a:lnTo>
                    <a:pt x="89" y="113"/>
                  </a:lnTo>
                  <a:lnTo>
                    <a:pt x="91" y="117"/>
                  </a:lnTo>
                  <a:lnTo>
                    <a:pt x="92" y="123"/>
                  </a:lnTo>
                  <a:lnTo>
                    <a:pt x="92" y="128"/>
                  </a:lnTo>
                  <a:lnTo>
                    <a:pt x="92" y="134"/>
                  </a:lnTo>
                  <a:lnTo>
                    <a:pt x="94" y="140"/>
                  </a:lnTo>
                  <a:lnTo>
                    <a:pt x="94" y="146"/>
                  </a:lnTo>
                  <a:lnTo>
                    <a:pt x="94" y="154"/>
                  </a:lnTo>
                  <a:lnTo>
                    <a:pt x="94" y="158"/>
                  </a:lnTo>
                  <a:lnTo>
                    <a:pt x="94" y="164"/>
                  </a:lnTo>
                  <a:lnTo>
                    <a:pt x="92" y="170"/>
                  </a:lnTo>
                  <a:lnTo>
                    <a:pt x="92" y="176"/>
                  </a:lnTo>
                  <a:lnTo>
                    <a:pt x="92" y="181"/>
                  </a:lnTo>
                  <a:lnTo>
                    <a:pt x="91" y="187"/>
                  </a:lnTo>
                  <a:lnTo>
                    <a:pt x="89" y="193"/>
                  </a:lnTo>
                  <a:lnTo>
                    <a:pt x="89" y="199"/>
                  </a:lnTo>
                  <a:lnTo>
                    <a:pt x="86" y="208"/>
                  </a:lnTo>
                  <a:lnTo>
                    <a:pt x="85" y="217"/>
                  </a:lnTo>
                  <a:lnTo>
                    <a:pt x="82" y="228"/>
                  </a:lnTo>
                  <a:lnTo>
                    <a:pt x="80" y="237"/>
                  </a:lnTo>
                  <a:lnTo>
                    <a:pt x="76" y="243"/>
                  </a:lnTo>
                  <a:lnTo>
                    <a:pt x="71" y="250"/>
                  </a:lnTo>
                  <a:lnTo>
                    <a:pt x="68" y="258"/>
                  </a:lnTo>
                  <a:lnTo>
                    <a:pt x="64" y="265"/>
                  </a:lnTo>
                  <a:lnTo>
                    <a:pt x="59" y="272"/>
                  </a:lnTo>
                  <a:lnTo>
                    <a:pt x="56" y="278"/>
                  </a:lnTo>
                  <a:lnTo>
                    <a:pt x="51" y="284"/>
                  </a:lnTo>
                  <a:lnTo>
                    <a:pt x="47" y="290"/>
                  </a:lnTo>
                  <a:lnTo>
                    <a:pt x="38" y="297"/>
                  </a:lnTo>
                  <a:lnTo>
                    <a:pt x="29" y="305"/>
                  </a:lnTo>
                  <a:lnTo>
                    <a:pt x="20" y="309"/>
                  </a:lnTo>
                  <a:lnTo>
                    <a:pt x="14" y="315"/>
                  </a:lnTo>
                  <a:lnTo>
                    <a:pt x="8" y="318"/>
                  </a:lnTo>
                  <a:lnTo>
                    <a:pt x="3" y="321"/>
                  </a:lnTo>
                  <a:lnTo>
                    <a:pt x="0" y="323"/>
                  </a:lnTo>
                  <a:lnTo>
                    <a:pt x="0" y="324"/>
                  </a:lnTo>
                  <a:lnTo>
                    <a:pt x="29" y="338"/>
                  </a:lnTo>
                  <a:lnTo>
                    <a:pt x="29" y="336"/>
                  </a:lnTo>
                  <a:lnTo>
                    <a:pt x="30" y="335"/>
                  </a:lnTo>
                  <a:lnTo>
                    <a:pt x="35" y="330"/>
                  </a:lnTo>
                  <a:lnTo>
                    <a:pt x="41" y="326"/>
                  </a:lnTo>
                  <a:lnTo>
                    <a:pt x="47" y="320"/>
                  </a:lnTo>
                  <a:lnTo>
                    <a:pt x="54" y="312"/>
                  </a:lnTo>
                  <a:lnTo>
                    <a:pt x="62" y="303"/>
                  </a:lnTo>
                  <a:lnTo>
                    <a:pt x="71" y="294"/>
                  </a:lnTo>
                  <a:lnTo>
                    <a:pt x="74" y="290"/>
                  </a:lnTo>
                  <a:lnTo>
                    <a:pt x="79" y="284"/>
                  </a:lnTo>
                  <a:lnTo>
                    <a:pt x="82" y="278"/>
                  </a:lnTo>
                  <a:lnTo>
                    <a:pt x="86" y="272"/>
                  </a:lnTo>
                  <a:lnTo>
                    <a:pt x="89" y="265"/>
                  </a:lnTo>
                  <a:lnTo>
                    <a:pt x="94" y="259"/>
                  </a:lnTo>
                  <a:lnTo>
                    <a:pt x="97" y="253"/>
                  </a:lnTo>
                  <a:lnTo>
                    <a:pt x="103" y="246"/>
                  </a:lnTo>
                  <a:lnTo>
                    <a:pt x="104" y="238"/>
                  </a:lnTo>
                  <a:lnTo>
                    <a:pt x="107" y="232"/>
                  </a:lnTo>
                  <a:lnTo>
                    <a:pt x="110" y="225"/>
                  </a:lnTo>
                  <a:lnTo>
                    <a:pt x="113" y="217"/>
                  </a:lnTo>
                  <a:lnTo>
                    <a:pt x="115" y="210"/>
                  </a:lnTo>
                  <a:lnTo>
                    <a:pt x="118" y="202"/>
                  </a:lnTo>
                  <a:lnTo>
                    <a:pt x="118" y="194"/>
                  </a:lnTo>
                  <a:lnTo>
                    <a:pt x="119" y="187"/>
                  </a:lnTo>
                  <a:lnTo>
                    <a:pt x="119" y="179"/>
                  </a:lnTo>
                  <a:lnTo>
                    <a:pt x="119" y="170"/>
                  </a:lnTo>
                  <a:lnTo>
                    <a:pt x="119" y="163"/>
                  </a:lnTo>
                  <a:lnTo>
                    <a:pt x="119" y="155"/>
                  </a:lnTo>
                  <a:lnTo>
                    <a:pt x="119" y="148"/>
                  </a:lnTo>
                  <a:lnTo>
                    <a:pt x="119" y="140"/>
                  </a:lnTo>
                  <a:lnTo>
                    <a:pt x="119" y="133"/>
                  </a:lnTo>
                  <a:lnTo>
                    <a:pt x="119" y="128"/>
                  </a:lnTo>
                  <a:lnTo>
                    <a:pt x="118" y="120"/>
                  </a:lnTo>
                  <a:lnTo>
                    <a:pt x="118" y="113"/>
                  </a:lnTo>
                  <a:lnTo>
                    <a:pt x="116" y="107"/>
                  </a:lnTo>
                  <a:lnTo>
                    <a:pt x="116" y="102"/>
                  </a:lnTo>
                  <a:lnTo>
                    <a:pt x="115" y="96"/>
                  </a:lnTo>
                  <a:lnTo>
                    <a:pt x="115" y="90"/>
                  </a:lnTo>
                  <a:lnTo>
                    <a:pt x="113" y="86"/>
                  </a:lnTo>
                  <a:lnTo>
                    <a:pt x="113" y="81"/>
                  </a:lnTo>
                  <a:lnTo>
                    <a:pt x="110" y="72"/>
                  </a:lnTo>
                  <a:lnTo>
                    <a:pt x="109" y="63"/>
                  </a:lnTo>
                  <a:lnTo>
                    <a:pt x="107" y="57"/>
                  </a:lnTo>
                  <a:lnTo>
                    <a:pt x="104" y="51"/>
                  </a:lnTo>
                  <a:lnTo>
                    <a:pt x="103" y="43"/>
                  </a:lnTo>
                  <a:lnTo>
                    <a:pt x="103" y="42"/>
                  </a:lnTo>
                  <a:lnTo>
                    <a:pt x="29" y="0"/>
                  </a:lnTo>
                  <a:lnTo>
                    <a:pt x="26" y="6"/>
                  </a:lnTo>
                  <a:lnTo>
                    <a:pt x="26" y="6"/>
                  </a:lnTo>
                  <a:close/>
                </a:path>
              </a:pathLst>
            </a:custGeom>
            <a:solidFill>
              <a:srgbClr val="949114"/>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39" name="Freeform 27"/>
            <p:cNvSpPr>
              <a:spLocks/>
            </p:cNvSpPr>
            <p:nvPr/>
          </p:nvSpPr>
          <p:spPr bwMode="auto">
            <a:xfrm>
              <a:off x="2761" y="1436"/>
              <a:ext cx="131" cy="224"/>
            </a:xfrm>
            <a:custGeom>
              <a:avLst/>
              <a:gdLst/>
              <a:ahLst/>
              <a:cxnLst>
                <a:cxn ang="0">
                  <a:pos x="0" y="95"/>
                </a:cxn>
                <a:cxn ang="0">
                  <a:pos x="1" y="103"/>
                </a:cxn>
                <a:cxn ang="0">
                  <a:pos x="1" y="111"/>
                </a:cxn>
                <a:cxn ang="0">
                  <a:pos x="3" y="118"/>
                </a:cxn>
                <a:cxn ang="0">
                  <a:pos x="4" y="126"/>
                </a:cxn>
                <a:cxn ang="0">
                  <a:pos x="6" y="133"/>
                </a:cxn>
                <a:cxn ang="0">
                  <a:pos x="8" y="141"/>
                </a:cxn>
                <a:cxn ang="0">
                  <a:pos x="8" y="148"/>
                </a:cxn>
                <a:cxn ang="0">
                  <a:pos x="9" y="157"/>
                </a:cxn>
                <a:cxn ang="0">
                  <a:pos x="9" y="165"/>
                </a:cxn>
                <a:cxn ang="0">
                  <a:pos x="12" y="173"/>
                </a:cxn>
                <a:cxn ang="0">
                  <a:pos x="12" y="180"/>
                </a:cxn>
                <a:cxn ang="0">
                  <a:pos x="15" y="189"/>
                </a:cxn>
                <a:cxn ang="0">
                  <a:pos x="17" y="197"/>
                </a:cxn>
                <a:cxn ang="0">
                  <a:pos x="20" y="206"/>
                </a:cxn>
                <a:cxn ang="0">
                  <a:pos x="23" y="215"/>
                </a:cxn>
                <a:cxn ang="0">
                  <a:pos x="27" y="224"/>
                </a:cxn>
                <a:cxn ang="0">
                  <a:pos x="78" y="218"/>
                </a:cxn>
                <a:cxn ang="0">
                  <a:pos x="131" y="0"/>
                </a:cxn>
                <a:cxn ang="0">
                  <a:pos x="0" y="95"/>
                </a:cxn>
                <a:cxn ang="0">
                  <a:pos x="0" y="95"/>
                </a:cxn>
              </a:cxnLst>
              <a:rect l="0" t="0" r="r" b="b"/>
              <a:pathLst>
                <a:path w="131" h="224">
                  <a:moveTo>
                    <a:pt x="0" y="95"/>
                  </a:moveTo>
                  <a:lnTo>
                    <a:pt x="1" y="103"/>
                  </a:lnTo>
                  <a:lnTo>
                    <a:pt x="1" y="111"/>
                  </a:lnTo>
                  <a:lnTo>
                    <a:pt x="3" y="118"/>
                  </a:lnTo>
                  <a:lnTo>
                    <a:pt x="4" y="126"/>
                  </a:lnTo>
                  <a:lnTo>
                    <a:pt x="6" y="133"/>
                  </a:lnTo>
                  <a:lnTo>
                    <a:pt x="8" y="141"/>
                  </a:lnTo>
                  <a:lnTo>
                    <a:pt x="8" y="148"/>
                  </a:lnTo>
                  <a:lnTo>
                    <a:pt x="9" y="157"/>
                  </a:lnTo>
                  <a:lnTo>
                    <a:pt x="9" y="165"/>
                  </a:lnTo>
                  <a:lnTo>
                    <a:pt x="12" y="173"/>
                  </a:lnTo>
                  <a:lnTo>
                    <a:pt x="12" y="180"/>
                  </a:lnTo>
                  <a:lnTo>
                    <a:pt x="15" y="189"/>
                  </a:lnTo>
                  <a:lnTo>
                    <a:pt x="17" y="197"/>
                  </a:lnTo>
                  <a:lnTo>
                    <a:pt x="20" y="206"/>
                  </a:lnTo>
                  <a:lnTo>
                    <a:pt x="23" y="215"/>
                  </a:lnTo>
                  <a:lnTo>
                    <a:pt x="27" y="224"/>
                  </a:lnTo>
                  <a:lnTo>
                    <a:pt x="78" y="218"/>
                  </a:lnTo>
                  <a:lnTo>
                    <a:pt x="131" y="0"/>
                  </a:lnTo>
                  <a:lnTo>
                    <a:pt x="0" y="95"/>
                  </a:lnTo>
                  <a:lnTo>
                    <a:pt x="0" y="95"/>
                  </a:lnTo>
                  <a:close/>
                </a:path>
              </a:pathLst>
            </a:custGeom>
            <a:solidFill>
              <a:srgbClr val="F0F057"/>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40" name="Freeform 28"/>
            <p:cNvSpPr>
              <a:spLocks/>
            </p:cNvSpPr>
            <p:nvPr/>
          </p:nvSpPr>
          <p:spPr bwMode="auto">
            <a:xfrm>
              <a:off x="2510" y="1190"/>
              <a:ext cx="114" cy="200"/>
            </a:xfrm>
            <a:custGeom>
              <a:avLst/>
              <a:gdLst/>
              <a:ahLst/>
              <a:cxnLst>
                <a:cxn ang="0">
                  <a:pos x="114" y="6"/>
                </a:cxn>
                <a:cxn ang="0">
                  <a:pos x="77" y="12"/>
                </a:cxn>
                <a:cxn ang="0">
                  <a:pos x="71" y="21"/>
                </a:cxn>
                <a:cxn ang="0">
                  <a:pos x="67" y="32"/>
                </a:cxn>
                <a:cxn ang="0">
                  <a:pos x="62" y="44"/>
                </a:cxn>
                <a:cxn ang="0">
                  <a:pos x="59" y="56"/>
                </a:cxn>
                <a:cxn ang="0">
                  <a:pos x="53" y="67"/>
                </a:cxn>
                <a:cxn ang="0">
                  <a:pos x="50" y="80"/>
                </a:cxn>
                <a:cxn ang="0">
                  <a:pos x="46" y="92"/>
                </a:cxn>
                <a:cxn ang="0">
                  <a:pos x="43" y="106"/>
                </a:cxn>
                <a:cxn ang="0">
                  <a:pos x="38" y="118"/>
                </a:cxn>
                <a:cxn ang="0">
                  <a:pos x="34" y="130"/>
                </a:cxn>
                <a:cxn ang="0">
                  <a:pos x="30" y="142"/>
                </a:cxn>
                <a:cxn ang="0">
                  <a:pos x="26" y="154"/>
                </a:cxn>
                <a:cxn ang="0">
                  <a:pos x="23" y="166"/>
                </a:cxn>
                <a:cxn ang="0">
                  <a:pos x="18" y="177"/>
                </a:cxn>
                <a:cxn ang="0">
                  <a:pos x="15" y="187"/>
                </a:cxn>
                <a:cxn ang="0">
                  <a:pos x="11" y="200"/>
                </a:cxn>
                <a:cxn ang="0">
                  <a:pos x="3" y="189"/>
                </a:cxn>
                <a:cxn ang="0">
                  <a:pos x="8" y="174"/>
                </a:cxn>
                <a:cxn ang="0">
                  <a:pos x="12" y="162"/>
                </a:cxn>
                <a:cxn ang="0">
                  <a:pos x="17" y="150"/>
                </a:cxn>
                <a:cxn ang="0">
                  <a:pos x="21" y="136"/>
                </a:cxn>
                <a:cxn ang="0">
                  <a:pos x="26" y="122"/>
                </a:cxn>
                <a:cxn ang="0">
                  <a:pos x="30" y="109"/>
                </a:cxn>
                <a:cxn ang="0">
                  <a:pos x="35" y="95"/>
                </a:cxn>
                <a:cxn ang="0">
                  <a:pos x="40" y="80"/>
                </a:cxn>
                <a:cxn ang="0">
                  <a:pos x="44" y="67"/>
                </a:cxn>
                <a:cxn ang="0">
                  <a:pos x="49" y="54"/>
                </a:cxn>
                <a:cxn ang="0">
                  <a:pos x="53" y="41"/>
                </a:cxn>
                <a:cxn ang="0">
                  <a:pos x="58" y="29"/>
                </a:cxn>
                <a:cxn ang="0">
                  <a:pos x="65" y="15"/>
                </a:cxn>
                <a:cxn ang="0">
                  <a:pos x="112" y="0"/>
                </a:cxn>
              </a:cxnLst>
              <a:rect l="0" t="0" r="r" b="b"/>
              <a:pathLst>
                <a:path w="114" h="200">
                  <a:moveTo>
                    <a:pt x="112" y="0"/>
                  </a:moveTo>
                  <a:lnTo>
                    <a:pt x="114" y="6"/>
                  </a:lnTo>
                  <a:lnTo>
                    <a:pt x="114" y="12"/>
                  </a:lnTo>
                  <a:lnTo>
                    <a:pt x="77" y="12"/>
                  </a:lnTo>
                  <a:lnTo>
                    <a:pt x="74" y="15"/>
                  </a:lnTo>
                  <a:lnTo>
                    <a:pt x="71" y="21"/>
                  </a:lnTo>
                  <a:lnTo>
                    <a:pt x="68" y="26"/>
                  </a:lnTo>
                  <a:lnTo>
                    <a:pt x="67" y="32"/>
                  </a:lnTo>
                  <a:lnTo>
                    <a:pt x="64" y="38"/>
                  </a:lnTo>
                  <a:lnTo>
                    <a:pt x="62" y="44"/>
                  </a:lnTo>
                  <a:lnTo>
                    <a:pt x="61" y="48"/>
                  </a:lnTo>
                  <a:lnTo>
                    <a:pt x="59" y="56"/>
                  </a:lnTo>
                  <a:lnTo>
                    <a:pt x="56" y="62"/>
                  </a:lnTo>
                  <a:lnTo>
                    <a:pt x="53" y="67"/>
                  </a:lnTo>
                  <a:lnTo>
                    <a:pt x="52" y="73"/>
                  </a:lnTo>
                  <a:lnTo>
                    <a:pt x="50" y="80"/>
                  </a:lnTo>
                  <a:lnTo>
                    <a:pt x="47" y="85"/>
                  </a:lnTo>
                  <a:lnTo>
                    <a:pt x="46" y="92"/>
                  </a:lnTo>
                  <a:lnTo>
                    <a:pt x="44" y="98"/>
                  </a:lnTo>
                  <a:lnTo>
                    <a:pt x="43" y="106"/>
                  </a:lnTo>
                  <a:lnTo>
                    <a:pt x="40" y="110"/>
                  </a:lnTo>
                  <a:lnTo>
                    <a:pt x="38" y="118"/>
                  </a:lnTo>
                  <a:lnTo>
                    <a:pt x="37" y="122"/>
                  </a:lnTo>
                  <a:lnTo>
                    <a:pt x="34" y="130"/>
                  </a:lnTo>
                  <a:lnTo>
                    <a:pt x="30" y="136"/>
                  </a:lnTo>
                  <a:lnTo>
                    <a:pt x="30" y="142"/>
                  </a:lnTo>
                  <a:lnTo>
                    <a:pt x="27" y="148"/>
                  </a:lnTo>
                  <a:lnTo>
                    <a:pt x="26" y="154"/>
                  </a:lnTo>
                  <a:lnTo>
                    <a:pt x="23" y="160"/>
                  </a:lnTo>
                  <a:lnTo>
                    <a:pt x="23" y="166"/>
                  </a:lnTo>
                  <a:lnTo>
                    <a:pt x="20" y="172"/>
                  </a:lnTo>
                  <a:lnTo>
                    <a:pt x="18" y="177"/>
                  </a:lnTo>
                  <a:lnTo>
                    <a:pt x="15" y="181"/>
                  </a:lnTo>
                  <a:lnTo>
                    <a:pt x="15" y="187"/>
                  </a:lnTo>
                  <a:lnTo>
                    <a:pt x="12" y="193"/>
                  </a:lnTo>
                  <a:lnTo>
                    <a:pt x="11" y="200"/>
                  </a:lnTo>
                  <a:lnTo>
                    <a:pt x="0" y="200"/>
                  </a:lnTo>
                  <a:lnTo>
                    <a:pt x="3" y="189"/>
                  </a:lnTo>
                  <a:lnTo>
                    <a:pt x="6" y="180"/>
                  </a:lnTo>
                  <a:lnTo>
                    <a:pt x="8" y="174"/>
                  </a:lnTo>
                  <a:lnTo>
                    <a:pt x="11" y="168"/>
                  </a:lnTo>
                  <a:lnTo>
                    <a:pt x="12" y="162"/>
                  </a:lnTo>
                  <a:lnTo>
                    <a:pt x="15" y="156"/>
                  </a:lnTo>
                  <a:lnTo>
                    <a:pt x="17" y="150"/>
                  </a:lnTo>
                  <a:lnTo>
                    <a:pt x="18" y="144"/>
                  </a:lnTo>
                  <a:lnTo>
                    <a:pt x="21" y="136"/>
                  </a:lnTo>
                  <a:lnTo>
                    <a:pt x="23" y="130"/>
                  </a:lnTo>
                  <a:lnTo>
                    <a:pt x="26" y="122"/>
                  </a:lnTo>
                  <a:lnTo>
                    <a:pt x="27" y="115"/>
                  </a:lnTo>
                  <a:lnTo>
                    <a:pt x="30" y="109"/>
                  </a:lnTo>
                  <a:lnTo>
                    <a:pt x="34" y="103"/>
                  </a:lnTo>
                  <a:lnTo>
                    <a:pt x="35" y="95"/>
                  </a:lnTo>
                  <a:lnTo>
                    <a:pt x="38" y="88"/>
                  </a:lnTo>
                  <a:lnTo>
                    <a:pt x="40" y="80"/>
                  </a:lnTo>
                  <a:lnTo>
                    <a:pt x="43" y="74"/>
                  </a:lnTo>
                  <a:lnTo>
                    <a:pt x="44" y="67"/>
                  </a:lnTo>
                  <a:lnTo>
                    <a:pt x="47" y="59"/>
                  </a:lnTo>
                  <a:lnTo>
                    <a:pt x="49" y="54"/>
                  </a:lnTo>
                  <a:lnTo>
                    <a:pt x="52" y="48"/>
                  </a:lnTo>
                  <a:lnTo>
                    <a:pt x="53" y="41"/>
                  </a:lnTo>
                  <a:lnTo>
                    <a:pt x="56" y="35"/>
                  </a:lnTo>
                  <a:lnTo>
                    <a:pt x="58" y="29"/>
                  </a:lnTo>
                  <a:lnTo>
                    <a:pt x="61" y="24"/>
                  </a:lnTo>
                  <a:lnTo>
                    <a:pt x="65" y="15"/>
                  </a:lnTo>
                  <a:lnTo>
                    <a:pt x="70" y="8"/>
                  </a:lnTo>
                  <a:lnTo>
                    <a:pt x="112" y="0"/>
                  </a:lnTo>
                  <a:lnTo>
                    <a:pt x="112"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41" name="Freeform 29"/>
            <p:cNvSpPr>
              <a:spLocks/>
            </p:cNvSpPr>
            <p:nvPr/>
          </p:nvSpPr>
          <p:spPr bwMode="auto">
            <a:xfrm>
              <a:off x="2507" y="965"/>
              <a:ext cx="73" cy="171"/>
            </a:xfrm>
            <a:custGeom>
              <a:avLst/>
              <a:gdLst/>
              <a:ahLst/>
              <a:cxnLst>
                <a:cxn ang="0">
                  <a:pos x="27" y="0"/>
                </a:cxn>
                <a:cxn ang="0">
                  <a:pos x="35" y="3"/>
                </a:cxn>
                <a:cxn ang="0">
                  <a:pos x="33" y="8"/>
                </a:cxn>
                <a:cxn ang="0">
                  <a:pos x="24" y="17"/>
                </a:cxn>
                <a:cxn ang="0">
                  <a:pos x="17" y="27"/>
                </a:cxn>
                <a:cxn ang="0">
                  <a:pos x="12" y="38"/>
                </a:cxn>
                <a:cxn ang="0">
                  <a:pos x="9" y="50"/>
                </a:cxn>
                <a:cxn ang="0">
                  <a:pos x="8" y="62"/>
                </a:cxn>
                <a:cxn ang="0">
                  <a:pos x="9" y="73"/>
                </a:cxn>
                <a:cxn ang="0">
                  <a:pos x="11" y="85"/>
                </a:cxn>
                <a:cxn ang="0">
                  <a:pos x="15" y="97"/>
                </a:cxn>
                <a:cxn ang="0">
                  <a:pos x="20" y="107"/>
                </a:cxn>
                <a:cxn ang="0">
                  <a:pos x="26" y="118"/>
                </a:cxn>
                <a:cxn ang="0">
                  <a:pos x="32" y="130"/>
                </a:cxn>
                <a:cxn ang="0">
                  <a:pos x="44" y="144"/>
                </a:cxn>
                <a:cxn ang="0">
                  <a:pos x="62" y="159"/>
                </a:cxn>
                <a:cxn ang="0">
                  <a:pos x="70" y="171"/>
                </a:cxn>
                <a:cxn ang="0">
                  <a:pos x="56" y="163"/>
                </a:cxn>
                <a:cxn ang="0">
                  <a:pos x="47" y="157"/>
                </a:cxn>
                <a:cxn ang="0">
                  <a:pos x="29" y="139"/>
                </a:cxn>
                <a:cxn ang="0">
                  <a:pos x="20" y="128"/>
                </a:cxn>
                <a:cxn ang="0">
                  <a:pos x="14" y="118"/>
                </a:cxn>
                <a:cxn ang="0">
                  <a:pos x="8" y="106"/>
                </a:cxn>
                <a:cxn ang="0">
                  <a:pos x="6" y="95"/>
                </a:cxn>
                <a:cxn ang="0">
                  <a:pos x="2" y="82"/>
                </a:cxn>
                <a:cxn ang="0">
                  <a:pos x="0" y="70"/>
                </a:cxn>
                <a:cxn ang="0">
                  <a:pos x="0" y="56"/>
                </a:cxn>
                <a:cxn ang="0">
                  <a:pos x="3" y="44"/>
                </a:cxn>
                <a:cxn ang="0">
                  <a:pos x="6" y="32"/>
                </a:cxn>
                <a:cxn ang="0">
                  <a:pos x="11" y="20"/>
                </a:cxn>
                <a:cxn ang="0">
                  <a:pos x="17" y="9"/>
                </a:cxn>
                <a:cxn ang="0">
                  <a:pos x="26" y="0"/>
                </a:cxn>
              </a:cxnLst>
              <a:rect l="0" t="0" r="r" b="b"/>
              <a:pathLst>
                <a:path w="73" h="171">
                  <a:moveTo>
                    <a:pt x="26" y="0"/>
                  </a:moveTo>
                  <a:lnTo>
                    <a:pt x="27" y="0"/>
                  </a:lnTo>
                  <a:lnTo>
                    <a:pt x="32" y="2"/>
                  </a:lnTo>
                  <a:lnTo>
                    <a:pt x="35" y="3"/>
                  </a:lnTo>
                  <a:lnTo>
                    <a:pt x="40" y="3"/>
                  </a:lnTo>
                  <a:lnTo>
                    <a:pt x="33" y="8"/>
                  </a:lnTo>
                  <a:lnTo>
                    <a:pt x="29" y="12"/>
                  </a:lnTo>
                  <a:lnTo>
                    <a:pt x="24" y="17"/>
                  </a:lnTo>
                  <a:lnTo>
                    <a:pt x="21" y="23"/>
                  </a:lnTo>
                  <a:lnTo>
                    <a:pt x="17" y="27"/>
                  </a:lnTo>
                  <a:lnTo>
                    <a:pt x="14" y="33"/>
                  </a:lnTo>
                  <a:lnTo>
                    <a:pt x="12" y="38"/>
                  </a:lnTo>
                  <a:lnTo>
                    <a:pt x="11" y="44"/>
                  </a:lnTo>
                  <a:lnTo>
                    <a:pt x="9" y="50"/>
                  </a:lnTo>
                  <a:lnTo>
                    <a:pt x="8" y="56"/>
                  </a:lnTo>
                  <a:lnTo>
                    <a:pt x="8" y="62"/>
                  </a:lnTo>
                  <a:lnTo>
                    <a:pt x="9" y="67"/>
                  </a:lnTo>
                  <a:lnTo>
                    <a:pt x="9" y="73"/>
                  </a:lnTo>
                  <a:lnTo>
                    <a:pt x="11" y="80"/>
                  </a:lnTo>
                  <a:lnTo>
                    <a:pt x="11" y="85"/>
                  </a:lnTo>
                  <a:lnTo>
                    <a:pt x="14" y="92"/>
                  </a:lnTo>
                  <a:lnTo>
                    <a:pt x="15" y="97"/>
                  </a:lnTo>
                  <a:lnTo>
                    <a:pt x="17" y="103"/>
                  </a:lnTo>
                  <a:lnTo>
                    <a:pt x="20" y="107"/>
                  </a:lnTo>
                  <a:lnTo>
                    <a:pt x="23" y="113"/>
                  </a:lnTo>
                  <a:lnTo>
                    <a:pt x="26" y="118"/>
                  </a:lnTo>
                  <a:lnTo>
                    <a:pt x="29" y="124"/>
                  </a:lnTo>
                  <a:lnTo>
                    <a:pt x="32" y="130"/>
                  </a:lnTo>
                  <a:lnTo>
                    <a:pt x="37" y="136"/>
                  </a:lnTo>
                  <a:lnTo>
                    <a:pt x="44" y="144"/>
                  </a:lnTo>
                  <a:lnTo>
                    <a:pt x="53" y="153"/>
                  </a:lnTo>
                  <a:lnTo>
                    <a:pt x="62" y="159"/>
                  </a:lnTo>
                  <a:lnTo>
                    <a:pt x="73" y="166"/>
                  </a:lnTo>
                  <a:lnTo>
                    <a:pt x="70" y="171"/>
                  </a:lnTo>
                  <a:lnTo>
                    <a:pt x="62" y="166"/>
                  </a:lnTo>
                  <a:lnTo>
                    <a:pt x="56" y="163"/>
                  </a:lnTo>
                  <a:lnTo>
                    <a:pt x="52" y="160"/>
                  </a:lnTo>
                  <a:lnTo>
                    <a:pt x="47" y="157"/>
                  </a:lnTo>
                  <a:lnTo>
                    <a:pt x="37" y="148"/>
                  </a:lnTo>
                  <a:lnTo>
                    <a:pt x="29" y="139"/>
                  </a:lnTo>
                  <a:lnTo>
                    <a:pt x="24" y="133"/>
                  </a:lnTo>
                  <a:lnTo>
                    <a:pt x="20" y="128"/>
                  </a:lnTo>
                  <a:lnTo>
                    <a:pt x="17" y="122"/>
                  </a:lnTo>
                  <a:lnTo>
                    <a:pt x="14" y="118"/>
                  </a:lnTo>
                  <a:lnTo>
                    <a:pt x="11" y="112"/>
                  </a:lnTo>
                  <a:lnTo>
                    <a:pt x="8" y="106"/>
                  </a:lnTo>
                  <a:lnTo>
                    <a:pt x="6" y="100"/>
                  </a:lnTo>
                  <a:lnTo>
                    <a:pt x="6" y="95"/>
                  </a:lnTo>
                  <a:lnTo>
                    <a:pt x="3" y="88"/>
                  </a:lnTo>
                  <a:lnTo>
                    <a:pt x="2" y="82"/>
                  </a:lnTo>
                  <a:lnTo>
                    <a:pt x="0" y="74"/>
                  </a:lnTo>
                  <a:lnTo>
                    <a:pt x="0" y="70"/>
                  </a:lnTo>
                  <a:lnTo>
                    <a:pt x="0" y="62"/>
                  </a:lnTo>
                  <a:lnTo>
                    <a:pt x="0" y="56"/>
                  </a:lnTo>
                  <a:lnTo>
                    <a:pt x="0" y="50"/>
                  </a:lnTo>
                  <a:lnTo>
                    <a:pt x="3" y="44"/>
                  </a:lnTo>
                  <a:lnTo>
                    <a:pt x="3" y="38"/>
                  </a:lnTo>
                  <a:lnTo>
                    <a:pt x="6" y="32"/>
                  </a:lnTo>
                  <a:lnTo>
                    <a:pt x="8" y="26"/>
                  </a:lnTo>
                  <a:lnTo>
                    <a:pt x="11" y="20"/>
                  </a:lnTo>
                  <a:lnTo>
                    <a:pt x="14" y="15"/>
                  </a:lnTo>
                  <a:lnTo>
                    <a:pt x="17" y="9"/>
                  </a:lnTo>
                  <a:lnTo>
                    <a:pt x="21" y="5"/>
                  </a:lnTo>
                  <a:lnTo>
                    <a:pt x="26" y="0"/>
                  </a:lnTo>
                  <a:lnTo>
                    <a:pt x="26"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42" name="Freeform 30"/>
            <p:cNvSpPr>
              <a:spLocks/>
            </p:cNvSpPr>
            <p:nvPr/>
          </p:nvSpPr>
          <p:spPr bwMode="auto">
            <a:xfrm>
              <a:off x="2528" y="945"/>
              <a:ext cx="191" cy="204"/>
            </a:xfrm>
            <a:custGeom>
              <a:avLst/>
              <a:gdLst/>
              <a:ahLst/>
              <a:cxnLst>
                <a:cxn ang="0">
                  <a:pos x="8" y="19"/>
                </a:cxn>
                <a:cxn ang="0">
                  <a:pos x="26" y="8"/>
                </a:cxn>
                <a:cxn ang="0">
                  <a:pos x="46" y="2"/>
                </a:cxn>
                <a:cxn ang="0">
                  <a:pos x="61" y="0"/>
                </a:cxn>
                <a:cxn ang="0">
                  <a:pos x="71" y="2"/>
                </a:cxn>
                <a:cxn ang="0">
                  <a:pos x="86" y="5"/>
                </a:cxn>
                <a:cxn ang="0">
                  <a:pos x="102" y="9"/>
                </a:cxn>
                <a:cxn ang="0">
                  <a:pos x="112" y="16"/>
                </a:cxn>
                <a:cxn ang="0">
                  <a:pos x="127" y="23"/>
                </a:cxn>
                <a:cxn ang="0">
                  <a:pos x="144" y="35"/>
                </a:cxn>
                <a:cxn ang="0">
                  <a:pos x="159" y="50"/>
                </a:cxn>
                <a:cxn ang="0">
                  <a:pos x="173" y="68"/>
                </a:cxn>
                <a:cxn ang="0">
                  <a:pos x="183" y="88"/>
                </a:cxn>
                <a:cxn ang="0">
                  <a:pos x="188" y="103"/>
                </a:cxn>
                <a:cxn ang="0">
                  <a:pos x="189" y="114"/>
                </a:cxn>
                <a:cxn ang="0">
                  <a:pos x="191" y="129"/>
                </a:cxn>
                <a:cxn ang="0">
                  <a:pos x="188" y="148"/>
                </a:cxn>
                <a:cxn ang="0">
                  <a:pos x="182" y="167"/>
                </a:cxn>
                <a:cxn ang="0">
                  <a:pos x="168" y="183"/>
                </a:cxn>
                <a:cxn ang="0">
                  <a:pos x="153" y="195"/>
                </a:cxn>
                <a:cxn ang="0">
                  <a:pos x="138" y="200"/>
                </a:cxn>
                <a:cxn ang="0">
                  <a:pos x="124" y="203"/>
                </a:cxn>
                <a:cxn ang="0">
                  <a:pos x="112" y="204"/>
                </a:cxn>
                <a:cxn ang="0">
                  <a:pos x="97" y="204"/>
                </a:cxn>
                <a:cxn ang="0">
                  <a:pos x="77" y="201"/>
                </a:cxn>
                <a:cxn ang="0">
                  <a:pos x="56" y="194"/>
                </a:cxn>
                <a:cxn ang="0">
                  <a:pos x="47" y="188"/>
                </a:cxn>
                <a:cxn ang="0">
                  <a:pos x="58" y="189"/>
                </a:cxn>
                <a:cxn ang="0">
                  <a:pos x="76" y="194"/>
                </a:cxn>
                <a:cxn ang="0">
                  <a:pos x="96" y="197"/>
                </a:cxn>
                <a:cxn ang="0">
                  <a:pos x="115" y="197"/>
                </a:cxn>
                <a:cxn ang="0">
                  <a:pos x="133" y="194"/>
                </a:cxn>
                <a:cxn ang="0">
                  <a:pos x="150" y="186"/>
                </a:cxn>
                <a:cxn ang="0">
                  <a:pos x="165" y="176"/>
                </a:cxn>
                <a:cxn ang="0">
                  <a:pos x="176" y="159"/>
                </a:cxn>
                <a:cxn ang="0">
                  <a:pos x="182" y="142"/>
                </a:cxn>
                <a:cxn ang="0">
                  <a:pos x="183" y="130"/>
                </a:cxn>
                <a:cxn ang="0">
                  <a:pos x="183" y="118"/>
                </a:cxn>
                <a:cxn ang="0">
                  <a:pos x="180" y="105"/>
                </a:cxn>
                <a:cxn ang="0">
                  <a:pos x="176" y="93"/>
                </a:cxn>
                <a:cxn ang="0">
                  <a:pos x="170" y="79"/>
                </a:cxn>
                <a:cxn ang="0">
                  <a:pos x="162" y="67"/>
                </a:cxn>
                <a:cxn ang="0">
                  <a:pos x="153" y="56"/>
                </a:cxn>
                <a:cxn ang="0">
                  <a:pos x="141" y="43"/>
                </a:cxn>
                <a:cxn ang="0">
                  <a:pos x="124" y="31"/>
                </a:cxn>
                <a:cxn ang="0">
                  <a:pos x="108" y="20"/>
                </a:cxn>
                <a:cxn ang="0">
                  <a:pos x="88" y="13"/>
                </a:cxn>
                <a:cxn ang="0">
                  <a:pos x="68" y="9"/>
                </a:cxn>
                <a:cxn ang="0">
                  <a:pos x="49" y="9"/>
                </a:cxn>
                <a:cxn ang="0">
                  <a:pos x="31" y="16"/>
                </a:cxn>
                <a:cxn ang="0">
                  <a:pos x="12" y="26"/>
                </a:cxn>
                <a:cxn ang="0">
                  <a:pos x="0" y="28"/>
                </a:cxn>
              </a:cxnLst>
              <a:rect l="0" t="0" r="r" b="b"/>
              <a:pathLst>
                <a:path w="191" h="204">
                  <a:moveTo>
                    <a:pt x="0" y="28"/>
                  </a:moveTo>
                  <a:lnTo>
                    <a:pt x="8" y="19"/>
                  </a:lnTo>
                  <a:lnTo>
                    <a:pt x="16" y="13"/>
                  </a:lnTo>
                  <a:lnTo>
                    <a:pt x="26" y="8"/>
                  </a:lnTo>
                  <a:lnTo>
                    <a:pt x="35" y="5"/>
                  </a:lnTo>
                  <a:lnTo>
                    <a:pt x="46" y="2"/>
                  </a:lnTo>
                  <a:lnTo>
                    <a:pt x="56" y="0"/>
                  </a:lnTo>
                  <a:lnTo>
                    <a:pt x="61" y="0"/>
                  </a:lnTo>
                  <a:lnTo>
                    <a:pt x="67" y="0"/>
                  </a:lnTo>
                  <a:lnTo>
                    <a:pt x="71" y="2"/>
                  </a:lnTo>
                  <a:lnTo>
                    <a:pt x="77" y="3"/>
                  </a:lnTo>
                  <a:lnTo>
                    <a:pt x="86" y="5"/>
                  </a:lnTo>
                  <a:lnTo>
                    <a:pt x="97" y="9"/>
                  </a:lnTo>
                  <a:lnTo>
                    <a:pt x="102" y="9"/>
                  </a:lnTo>
                  <a:lnTo>
                    <a:pt x="108" y="13"/>
                  </a:lnTo>
                  <a:lnTo>
                    <a:pt x="112" y="16"/>
                  </a:lnTo>
                  <a:lnTo>
                    <a:pt x="118" y="17"/>
                  </a:lnTo>
                  <a:lnTo>
                    <a:pt x="127" y="23"/>
                  </a:lnTo>
                  <a:lnTo>
                    <a:pt x="136" y="29"/>
                  </a:lnTo>
                  <a:lnTo>
                    <a:pt x="144" y="35"/>
                  </a:lnTo>
                  <a:lnTo>
                    <a:pt x="153" y="43"/>
                  </a:lnTo>
                  <a:lnTo>
                    <a:pt x="159" y="50"/>
                  </a:lnTo>
                  <a:lnTo>
                    <a:pt x="167" y="59"/>
                  </a:lnTo>
                  <a:lnTo>
                    <a:pt x="173" y="68"/>
                  </a:lnTo>
                  <a:lnTo>
                    <a:pt x="179" y="79"/>
                  </a:lnTo>
                  <a:lnTo>
                    <a:pt x="183" y="88"/>
                  </a:lnTo>
                  <a:lnTo>
                    <a:pt x="186" y="99"/>
                  </a:lnTo>
                  <a:lnTo>
                    <a:pt x="188" y="103"/>
                  </a:lnTo>
                  <a:lnTo>
                    <a:pt x="189" y="109"/>
                  </a:lnTo>
                  <a:lnTo>
                    <a:pt x="189" y="114"/>
                  </a:lnTo>
                  <a:lnTo>
                    <a:pt x="191" y="120"/>
                  </a:lnTo>
                  <a:lnTo>
                    <a:pt x="191" y="129"/>
                  </a:lnTo>
                  <a:lnTo>
                    <a:pt x="191" y="138"/>
                  </a:lnTo>
                  <a:lnTo>
                    <a:pt x="188" y="148"/>
                  </a:lnTo>
                  <a:lnTo>
                    <a:pt x="186" y="158"/>
                  </a:lnTo>
                  <a:lnTo>
                    <a:pt x="182" y="167"/>
                  </a:lnTo>
                  <a:lnTo>
                    <a:pt x="176" y="176"/>
                  </a:lnTo>
                  <a:lnTo>
                    <a:pt x="168" y="183"/>
                  </a:lnTo>
                  <a:lnTo>
                    <a:pt x="160" y="192"/>
                  </a:lnTo>
                  <a:lnTo>
                    <a:pt x="153" y="195"/>
                  </a:lnTo>
                  <a:lnTo>
                    <a:pt x="145" y="198"/>
                  </a:lnTo>
                  <a:lnTo>
                    <a:pt x="138" y="200"/>
                  </a:lnTo>
                  <a:lnTo>
                    <a:pt x="130" y="203"/>
                  </a:lnTo>
                  <a:lnTo>
                    <a:pt x="124" y="203"/>
                  </a:lnTo>
                  <a:lnTo>
                    <a:pt x="118" y="204"/>
                  </a:lnTo>
                  <a:lnTo>
                    <a:pt x="112" y="204"/>
                  </a:lnTo>
                  <a:lnTo>
                    <a:pt x="108" y="204"/>
                  </a:lnTo>
                  <a:lnTo>
                    <a:pt x="97" y="204"/>
                  </a:lnTo>
                  <a:lnTo>
                    <a:pt x="86" y="204"/>
                  </a:lnTo>
                  <a:lnTo>
                    <a:pt x="77" y="201"/>
                  </a:lnTo>
                  <a:lnTo>
                    <a:pt x="67" y="198"/>
                  </a:lnTo>
                  <a:lnTo>
                    <a:pt x="56" y="194"/>
                  </a:lnTo>
                  <a:lnTo>
                    <a:pt x="47" y="191"/>
                  </a:lnTo>
                  <a:lnTo>
                    <a:pt x="47" y="188"/>
                  </a:lnTo>
                  <a:lnTo>
                    <a:pt x="50" y="186"/>
                  </a:lnTo>
                  <a:lnTo>
                    <a:pt x="58" y="189"/>
                  </a:lnTo>
                  <a:lnTo>
                    <a:pt x="67" y="191"/>
                  </a:lnTo>
                  <a:lnTo>
                    <a:pt x="76" y="194"/>
                  </a:lnTo>
                  <a:lnTo>
                    <a:pt x="86" y="197"/>
                  </a:lnTo>
                  <a:lnTo>
                    <a:pt x="96" y="197"/>
                  </a:lnTo>
                  <a:lnTo>
                    <a:pt x="105" y="197"/>
                  </a:lnTo>
                  <a:lnTo>
                    <a:pt x="115" y="197"/>
                  </a:lnTo>
                  <a:lnTo>
                    <a:pt x="124" y="197"/>
                  </a:lnTo>
                  <a:lnTo>
                    <a:pt x="133" y="194"/>
                  </a:lnTo>
                  <a:lnTo>
                    <a:pt x="142" y="191"/>
                  </a:lnTo>
                  <a:lnTo>
                    <a:pt x="150" y="186"/>
                  </a:lnTo>
                  <a:lnTo>
                    <a:pt x="159" y="182"/>
                  </a:lnTo>
                  <a:lnTo>
                    <a:pt x="165" y="176"/>
                  </a:lnTo>
                  <a:lnTo>
                    <a:pt x="171" y="168"/>
                  </a:lnTo>
                  <a:lnTo>
                    <a:pt x="176" y="159"/>
                  </a:lnTo>
                  <a:lnTo>
                    <a:pt x="182" y="150"/>
                  </a:lnTo>
                  <a:lnTo>
                    <a:pt x="182" y="142"/>
                  </a:lnTo>
                  <a:lnTo>
                    <a:pt x="183" y="138"/>
                  </a:lnTo>
                  <a:lnTo>
                    <a:pt x="183" y="130"/>
                  </a:lnTo>
                  <a:lnTo>
                    <a:pt x="183" y="126"/>
                  </a:lnTo>
                  <a:lnTo>
                    <a:pt x="183" y="118"/>
                  </a:lnTo>
                  <a:lnTo>
                    <a:pt x="182" y="112"/>
                  </a:lnTo>
                  <a:lnTo>
                    <a:pt x="180" y="105"/>
                  </a:lnTo>
                  <a:lnTo>
                    <a:pt x="179" y="100"/>
                  </a:lnTo>
                  <a:lnTo>
                    <a:pt x="176" y="93"/>
                  </a:lnTo>
                  <a:lnTo>
                    <a:pt x="174" y="87"/>
                  </a:lnTo>
                  <a:lnTo>
                    <a:pt x="170" y="79"/>
                  </a:lnTo>
                  <a:lnTo>
                    <a:pt x="167" y="73"/>
                  </a:lnTo>
                  <a:lnTo>
                    <a:pt x="162" y="67"/>
                  </a:lnTo>
                  <a:lnTo>
                    <a:pt x="157" y="61"/>
                  </a:lnTo>
                  <a:lnTo>
                    <a:pt x="153" y="56"/>
                  </a:lnTo>
                  <a:lnTo>
                    <a:pt x="148" y="50"/>
                  </a:lnTo>
                  <a:lnTo>
                    <a:pt x="141" y="43"/>
                  </a:lnTo>
                  <a:lnTo>
                    <a:pt x="133" y="37"/>
                  </a:lnTo>
                  <a:lnTo>
                    <a:pt x="124" y="31"/>
                  </a:lnTo>
                  <a:lnTo>
                    <a:pt x="117" y="25"/>
                  </a:lnTo>
                  <a:lnTo>
                    <a:pt x="108" y="20"/>
                  </a:lnTo>
                  <a:lnTo>
                    <a:pt x="97" y="17"/>
                  </a:lnTo>
                  <a:lnTo>
                    <a:pt x="88" y="13"/>
                  </a:lnTo>
                  <a:lnTo>
                    <a:pt x="79" y="13"/>
                  </a:lnTo>
                  <a:lnTo>
                    <a:pt x="68" y="9"/>
                  </a:lnTo>
                  <a:lnTo>
                    <a:pt x="59" y="9"/>
                  </a:lnTo>
                  <a:lnTo>
                    <a:pt x="49" y="9"/>
                  </a:lnTo>
                  <a:lnTo>
                    <a:pt x="40" y="13"/>
                  </a:lnTo>
                  <a:lnTo>
                    <a:pt x="31" y="16"/>
                  </a:lnTo>
                  <a:lnTo>
                    <a:pt x="20" y="20"/>
                  </a:lnTo>
                  <a:lnTo>
                    <a:pt x="12" y="26"/>
                  </a:lnTo>
                  <a:lnTo>
                    <a:pt x="3" y="35"/>
                  </a:lnTo>
                  <a:lnTo>
                    <a:pt x="0" y="28"/>
                  </a:lnTo>
                  <a:lnTo>
                    <a:pt x="0" y="28"/>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43" name="Freeform 31"/>
            <p:cNvSpPr>
              <a:spLocks/>
            </p:cNvSpPr>
            <p:nvPr/>
          </p:nvSpPr>
          <p:spPr bwMode="auto">
            <a:xfrm>
              <a:off x="2691" y="1095"/>
              <a:ext cx="315" cy="403"/>
            </a:xfrm>
            <a:custGeom>
              <a:avLst/>
              <a:gdLst/>
              <a:ahLst/>
              <a:cxnLst>
                <a:cxn ang="0">
                  <a:pos x="0" y="248"/>
                </a:cxn>
                <a:cxn ang="0">
                  <a:pos x="127" y="403"/>
                </a:cxn>
                <a:cxn ang="0">
                  <a:pos x="315" y="246"/>
                </a:cxn>
                <a:cxn ang="0">
                  <a:pos x="173" y="0"/>
                </a:cxn>
                <a:cxn ang="0">
                  <a:pos x="0" y="248"/>
                </a:cxn>
                <a:cxn ang="0">
                  <a:pos x="0" y="248"/>
                </a:cxn>
              </a:cxnLst>
              <a:rect l="0" t="0" r="r" b="b"/>
              <a:pathLst>
                <a:path w="315" h="403">
                  <a:moveTo>
                    <a:pt x="0" y="248"/>
                  </a:moveTo>
                  <a:lnTo>
                    <a:pt x="127" y="403"/>
                  </a:lnTo>
                  <a:lnTo>
                    <a:pt x="315" y="246"/>
                  </a:lnTo>
                  <a:lnTo>
                    <a:pt x="173" y="0"/>
                  </a:lnTo>
                  <a:lnTo>
                    <a:pt x="0" y="248"/>
                  </a:lnTo>
                  <a:lnTo>
                    <a:pt x="0" y="248"/>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44" name="Freeform 32"/>
            <p:cNvSpPr>
              <a:spLocks/>
            </p:cNvSpPr>
            <p:nvPr/>
          </p:nvSpPr>
          <p:spPr bwMode="auto">
            <a:xfrm>
              <a:off x="2871" y="1095"/>
              <a:ext cx="124" cy="381"/>
            </a:xfrm>
            <a:custGeom>
              <a:avLst/>
              <a:gdLst/>
              <a:ahLst/>
              <a:cxnLst>
                <a:cxn ang="0">
                  <a:pos x="124" y="0"/>
                </a:cxn>
                <a:cxn ang="0">
                  <a:pos x="0" y="195"/>
                </a:cxn>
                <a:cxn ang="0">
                  <a:pos x="103" y="381"/>
                </a:cxn>
                <a:cxn ang="0">
                  <a:pos x="100" y="343"/>
                </a:cxn>
                <a:cxn ang="0">
                  <a:pos x="17" y="193"/>
                </a:cxn>
                <a:cxn ang="0">
                  <a:pos x="121" y="20"/>
                </a:cxn>
                <a:cxn ang="0">
                  <a:pos x="124" y="0"/>
                </a:cxn>
                <a:cxn ang="0">
                  <a:pos x="124" y="0"/>
                </a:cxn>
              </a:cxnLst>
              <a:rect l="0" t="0" r="r" b="b"/>
              <a:pathLst>
                <a:path w="124" h="381">
                  <a:moveTo>
                    <a:pt x="124" y="0"/>
                  </a:moveTo>
                  <a:lnTo>
                    <a:pt x="0" y="195"/>
                  </a:lnTo>
                  <a:lnTo>
                    <a:pt x="103" y="381"/>
                  </a:lnTo>
                  <a:lnTo>
                    <a:pt x="100" y="343"/>
                  </a:lnTo>
                  <a:lnTo>
                    <a:pt x="17" y="193"/>
                  </a:lnTo>
                  <a:lnTo>
                    <a:pt x="121" y="20"/>
                  </a:lnTo>
                  <a:lnTo>
                    <a:pt x="124" y="0"/>
                  </a:lnTo>
                  <a:lnTo>
                    <a:pt x="124" y="0"/>
                  </a:lnTo>
                  <a:close/>
                </a:path>
              </a:pathLst>
            </a:custGeom>
            <a:solidFill>
              <a:srgbClr val="B8FAF0"/>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45" name="Freeform 33"/>
            <p:cNvSpPr>
              <a:spLocks/>
            </p:cNvSpPr>
            <p:nvPr/>
          </p:nvSpPr>
          <p:spPr bwMode="auto">
            <a:xfrm>
              <a:off x="2997" y="583"/>
              <a:ext cx="1235" cy="871"/>
            </a:xfrm>
            <a:custGeom>
              <a:avLst/>
              <a:gdLst/>
              <a:ahLst/>
              <a:cxnLst>
                <a:cxn ang="0">
                  <a:pos x="22" y="500"/>
                </a:cxn>
                <a:cxn ang="0">
                  <a:pos x="0" y="871"/>
                </a:cxn>
                <a:cxn ang="0">
                  <a:pos x="1235" y="426"/>
                </a:cxn>
                <a:cxn ang="0">
                  <a:pos x="1001" y="0"/>
                </a:cxn>
                <a:cxn ang="0">
                  <a:pos x="22" y="500"/>
                </a:cxn>
                <a:cxn ang="0">
                  <a:pos x="22" y="500"/>
                </a:cxn>
              </a:cxnLst>
              <a:rect l="0" t="0" r="r" b="b"/>
              <a:pathLst>
                <a:path w="1235" h="871">
                  <a:moveTo>
                    <a:pt x="22" y="500"/>
                  </a:moveTo>
                  <a:lnTo>
                    <a:pt x="0" y="871"/>
                  </a:lnTo>
                  <a:lnTo>
                    <a:pt x="1235" y="426"/>
                  </a:lnTo>
                  <a:lnTo>
                    <a:pt x="1001" y="0"/>
                  </a:lnTo>
                  <a:lnTo>
                    <a:pt x="22" y="500"/>
                  </a:lnTo>
                  <a:lnTo>
                    <a:pt x="22" y="500"/>
                  </a:lnTo>
                  <a:close/>
                </a:path>
              </a:pathLst>
            </a:custGeom>
            <a:solidFill>
              <a:srgbClr val="7087DB"/>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46" name="Freeform 34"/>
            <p:cNvSpPr>
              <a:spLocks/>
            </p:cNvSpPr>
            <p:nvPr/>
          </p:nvSpPr>
          <p:spPr bwMode="auto">
            <a:xfrm>
              <a:off x="2569" y="1325"/>
              <a:ext cx="201" cy="196"/>
            </a:xfrm>
            <a:custGeom>
              <a:avLst/>
              <a:gdLst/>
              <a:ahLst/>
              <a:cxnLst>
                <a:cxn ang="0">
                  <a:pos x="70" y="185"/>
                </a:cxn>
                <a:cxn ang="0">
                  <a:pos x="89" y="191"/>
                </a:cxn>
                <a:cxn ang="0">
                  <a:pos x="109" y="194"/>
                </a:cxn>
                <a:cxn ang="0">
                  <a:pos x="127" y="194"/>
                </a:cxn>
                <a:cxn ang="0">
                  <a:pos x="145" y="190"/>
                </a:cxn>
                <a:cxn ang="0">
                  <a:pos x="162" y="182"/>
                </a:cxn>
                <a:cxn ang="0">
                  <a:pos x="177" y="172"/>
                </a:cxn>
                <a:cxn ang="0">
                  <a:pos x="189" y="158"/>
                </a:cxn>
                <a:cxn ang="0">
                  <a:pos x="196" y="142"/>
                </a:cxn>
                <a:cxn ang="0">
                  <a:pos x="201" y="123"/>
                </a:cxn>
                <a:cxn ang="0">
                  <a:pos x="201" y="104"/>
                </a:cxn>
                <a:cxn ang="0">
                  <a:pos x="196" y="86"/>
                </a:cxn>
                <a:cxn ang="0">
                  <a:pos x="190" y="68"/>
                </a:cxn>
                <a:cxn ang="0">
                  <a:pos x="180" y="49"/>
                </a:cxn>
                <a:cxn ang="0">
                  <a:pos x="166" y="34"/>
                </a:cxn>
                <a:cxn ang="0">
                  <a:pos x="150" y="21"/>
                </a:cxn>
                <a:cxn ang="0">
                  <a:pos x="136" y="13"/>
                </a:cxn>
                <a:cxn ang="0">
                  <a:pos x="126" y="7"/>
                </a:cxn>
                <a:cxn ang="0">
                  <a:pos x="110" y="3"/>
                </a:cxn>
                <a:cxn ang="0">
                  <a:pos x="91" y="0"/>
                </a:cxn>
                <a:cxn ang="0">
                  <a:pos x="73" y="0"/>
                </a:cxn>
                <a:cxn ang="0">
                  <a:pos x="55" y="4"/>
                </a:cxn>
                <a:cxn ang="0">
                  <a:pos x="38" y="12"/>
                </a:cxn>
                <a:cxn ang="0">
                  <a:pos x="23" y="22"/>
                </a:cxn>
                <a:cxn ang="0">
                  <a:pos x="12" y="37"/>
                </a:cxn>
                <a:cxn ang="0">
                  <a:pos x="5" y="54"/>
                </a:cxn>
                <a:cxn ang="0">
                  <a:pos x="0" y="72"/>
                </a:cxn>
                <a:cxn ang="0">
                  <a:pos x="0" y="90"/>
                </a:cxn>
                <a:cxn ang="0">
                  <a:pos x="2" y="108"/>
                </a:cxn>
                <a:cxn ang="0">
                  <a:pos x="9" y="126"/>
                </a:cxn>
                <a:cxn ang="0">
                  <a:pos x="20" y="145"/>
                </a:cxn>
                <a:cxn ang="0">
                  <a:pos x="33" y="160"/>
                </a:cxn>
                <a:cxn ang="0">
                  <a:pos x="52" y="175"/>
                </a:cxn>
                <a:cxn ang="0">
                  <a:pos x="61" y="181"/>
                </a:cxn>
              </a:cxnLst>
              <a:rect l="0" t="0" r="r" b="b"/>
              <a:pathLst>
                <a:path w="201" h="196">
                  <a:moveTo>
                    <a:pt x="61" y="181"/>
                  </a:moveTo>
                  <a:lnTo>
                    <a:pt x="70" y="185"/>
                  </a:lnTo>
                  <a:lnTo>
                    <a:pt x="79" y="188"/>
                  </a:lnTo>
                  <a:lnTo>
                    <a:pt x="89" y="191"/>
                  </a:lnTo>
                  <a:lnTo>
                    <a:pt x="100" y="194"/>
                  </a:lnTo>
                  <a:lnTo>
                    <a:pt x="109" y="194"/>
                  </a:lnTo>
                  <a:lnTo>
                    <a:pt x="118" y="196"/>
                  </a:lnTo>
                  <a:lnTo>
                    <a:pt x="127" y="194"/>
                  </a:lnTo>
                  <a:lnTo>
                    <a:pt x="138" y="193"/>
                  </a:lnTo>
                  <a:lnTo>
                    <a:pt x="145" y="190"/>
                  </a:lnTo>
                  <a:lnTo>
                    <a:pt x="154" y="187"/>
                  </a:lnTo>
                  <a:lnTo>
                    <a:pt x="162" y="182"/>
                  </a:lnTo>
                  <a:lnTo>
                    <a:pt x="171" y="178"/>
                  </a:lnTo>
                  <a:lnTo>
                    <a:pt x="177" y="172"/>
                  </a:lnTo>
                  <a:lnTo>
                    <a:pt x="183" y="166"/>
                  </a:lnTo>
                  <a:lnTo>
                    <a:pt x="189" y="158"/>
                  </a:lnTo>
                  <a:lnTo>
                    <a:pt x="193" y="151"/>
                  </a:lnTo>
                  <a:lnTo>
                    <a:pt x="196" y="142"/>
                  </a:lnTo>
                  <a:lnTo>
                    <a:pt x="200" y="132"/>
                  </a:lnTo>
                  <a:lnTo>
                    <a:pt x="201" y="123"/>
                  </a:lnTo>
                  <a:lnTo>
                    <a:pt x="201" y="113"/>
                  </a:lnTo>
                  <a:lnTo>
                    <a:pt x="201" y="104"/>
                  </a:lnTo>
                  <a:lnTo>
                    <a:pt x="200" y="95"/>
                  </a:lnTo>
                  <a:lnTo>
                    <a:pt x="196" y="86"/>
                  </a:lnTo>
                  <a:lnTo>
                    <a:pt x="195" y="77"/>
                  </a:lnTo>
                  <a:lnTo>
                    <a:pt x="190" y="68"/>
                  </a:lnTo>
                  <a:lnTo>
                    <a:pt x="186" y="57"/>
                  </a:lnTo>
                  <a:lnTo>
                    <a:pt x="180" y="49"/>
                  </a:lnTo>
                  <a:lnTo>
                    <a:pt x="174" y="42"/>
                  </a:lnTo>
                  <a:lnTo>
                    <a:pt x="166" y="34"/>
                  </a:lnTo>
                  <a:lnTo>
                    <a:pt x="159" y="27"/>
                  </a:lnTo>
                  <a:lnTo>
                    <a:pt x="150" y="21"/>
                  </a:lnTo>
                  <a:lnTo>
                    <a:pt x="142" y="16"/>
                  </a:lnTo>
                  <a:lnTo>
                    <a:pt x="136" y="13"/>
                  </a:lnTo>
                  <a:lnTo>
                    <a:pt x="132" y="10"/>
                  </a:lnTo>
                  <a:lnTo>
                    <a:pt x="126" y="7"/>
                  </a:lnTo>
                  <a:lnTo>
                    <a:pt x="121" y="6"/>
                  </a:lnTo>
                  <a:lnTo>
                    <a:pt x="110" y="3"/>
                  </a:lnTo>
                  <a:lnTo>
                    <a:pt x="101" y="1"/>
                  </a:lnTo>
                  <a:lnTo>
                    <a:pt x="91" y="0"/>
                  </a:lnTo>
                  <a:lnTo>
                    <a:pt x="82" y="0"/>
                  </a:lnTo>
                  <a:lnTo>
                    <a:pt x="73" y="0"/>
                  </a:lnTo>
                  <a:lnTo>
                    <a:pt x="64" y="3"/>
                  </a:lnTo>
                  <a:lnTo>
                    <a:pt x="55" y="4"/>
                  </a:lnTo>
                  <a:lnTo>
                    <a:pt x="45" y="9"/>
                  </a:lnTo>
                  <a:lnTo>
                    <a:pt x="38" y="12"/>
                  </a:lnTo>
                  <a:lnTo>
                    <a:pt x="30" y="16"/>
                  </a:lnTo>
                  <a:lnTo>
                    <a:pt x="23" y="22"/>
                  </a:lnTo>
                  <a:lnTo>
                    <a:pt x="18" y="28"/>
                  </a:lnTo>
                  <a:lnTo>
                    <a:pt x="12" y="37"/>
                  </a:lnTo>
                  <a:lnTo>
                    <a:pt x="9" y="46"/>
                  </a:lnTo>
                  <a:lnTo>
                    <a:pt x="5" y="54"/>
                  </a:lnTo>
                  <a:lnTo>
                    <a:pt x="2" y="63"/>
                  </a:lnTo>
                  <a:lnTo>
                    <a:pt x="0" y="72"/>
                  </a:lnTo>
                  <a:lnTo>
                    <a:pt x="0" y="81"/>
                  </a:lnTo>
                  <a:lnTo>
                    <a:pt x="0" y="90"/>
                  </a:lnTo>
                  <a:lnTo>
                    <a:pt x="0" y="101"/>
                  </a:lnTo>
                  <a:lnTo>
                    <a:pt x="2" y="108"/>
                  </a:lnTo>
                  <a:lnTo>
                    <a:pt x="6" y="119"/>
                  </a:lnTo>
                  <a:lnTo>
                    <a:pt x="9" y="126"/>
                  </a:lnTo>
                  <a:lnTo>
                    <a:pt x="15" y="135"/>
                  </a:lnTo>
                  <a:lnTo>
                    <a:pt x="20" y="145"/>
                  </a:lnTo>
                  <a:lnTo>
                    <a:pt x="27" y="152"/>
                  </a:lnTo>
                  <a:lnTo>
                    <a:pt x="33" y="160"/>
                  </a:lnTo>
                  <a:lnTo>
                    <a:pt x="42" y="167"/>
                  </a:lnTo>
                  <a:lnTo>
                    <a:pt x="52" y="175"/>
                  </a:lnTo>
                  <a:lnTo>
                    <a:pt x="61" y="181"/>
                  </a:lnTo>
                  <a:lnTo>
                    <a:pt x="61" y="181"/>
                  </a:lnTo>
                  <a:close/>
                </a:path>
              </a:pathLst>
            </a:custGeom>
            <a:solidFill>
              <a:srgbClr val="FFFFC2"/>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47" name="Freeform 35"/>
            <p:cNvSpPr>
              <a:spLocks/>
            </p:cNvSpPr>
            <p:nvPr/>
          </p:nvSpPr>
          <p:spPr bwMode="auto">
            <a:xfrm>
              <a:off x="2761" y="1411"/>
              <a:ext cx="231" cy="336"/>
            </a:xfrm>
            <a:custGeom>
              <a:avLst/>
              <a:gdLst/>
              <a:ahLst/>
              <a:cxnLst>
                <a:cxn ang="0">
                  <a:pos x="151" y="3"/>
                </a:cxn>
                <a:cxn ang="0">
                  <a:pos x="168" y="12"/>
                </a:cxn>
                <a:cxn ang="0">
                  <a:pos x="184" y="25"/>
                </a:cxn>
                <a:cxn ang="0">
                  <a:pos x="196" y="40"/>
                </a:cxn>
                <a:cxn ang="0">
                  <a:pos x="208" y="57"/>
                </a:cxn>
                <a:cxn ang="0">
                  <a:pos x="216" y="75"/>
                </a:cxn>
                <a:cxn ang="0">
                  <a:pos x="223" y="93"/>
                </a:cxn>
                <a:cxn ang="0">
                  <a:pos x="226" y="114"/>
                </a:cxn>
                <a:cxn ang="0">
                  <a:pos x="229" y="136"/>
                </a:cxn>
                <a:cxn ang="0">
                  <a:pos x="229" y="155"/>
                </a:cxn>
                <a:cxn ang="0">
                  <a:pos x="229" y="178"/>
                </a:cxn>
                <a:cxn ang="0">
                  <a:pos x="226" y="194"/>
                </a:cxn>
                <a:cxn ang="0">
                  <a:pos x="223" y="211"/>
                </a:cxn>
                <a:cxn ang="0">
                  <a:pos x="217" y="228"/>
                </a:cxn>
                <a:cxn ang="0">
                  <a:pos x="211" y="246"/>
                </a:cxn>
                <a:cxn ang="0">
                  <a:pos x="204" y="262"/>
                </a:cxn>
                <a:cxn ang="0">
                  <a:pos x="187" y="288"/>
                </a:cxn>
                <a:cxn ang="0">
                  <a:pos x="162" y="314"/>
                </a:cxn>
                <a:cxn ang="0">
                  <a:pos x="133" y="336"/>
                </a:cxn>
                <a:cxn ang="0">
                  <a:pos x="75" y="324"/>
                </a:cxn>
                <a:cxn ang="0">
                  <a:pos x="48" y="303"/>
                </a:cxn>
                <a:cxn ang="0">
                  <a:pos x="26" y="279"/>
                </a:cxn>
                <a:cxn ang="0">
                  <a:pos x="8" y="249"/>
                </a:cxn>
                <a:cxn ang="0">
                  <a:pos x="1" y="228"/>
                </a:cxn>
                <a:cxn ang="0">
                  <a:pos x="0" y="208"/>
                </a:cxn>
                <a:cxn ang="0">
                  <a:pos x="8" y="196"/>
                </a:cxn>
                <a:cxn ang="0">
                  <a:pos x="11" y="225"/>
                </a:cxn>
                <a:cxn ang="0">
                  <a:pos x="23" y="253"/>
                </a:cxn>
                <a:cxn ang="0">
                  <a:pos x="39" y="281"/>
                </a:cxn>
                <a:cxn ang="0">
                  <a:pos x="62" y="303"/>
                </a:cxn>
                <a:cxn ang="0">
                  <a:pos x="88" y="317"/>
                </a:cxn>
                <a:cxn ang="0">
                  <a:pos x="142" y="320"/>
                </a:cxn>
                <a:cxn ang="0">
                  <a:pos x="163" y="299"/>
                </a:cxn>
                <a:cxn ang="0">
                  <a:pos x="181" y="276"/>
                </a:cxn>
                <a:cxn ang="0">
                  <a:pos x="195" y="255"/>
                </a:cxn>
                <a:cxn ang="0">
                  <a:pos x="205" y="231"/>
                </a:cxn>
                <a:cxn ang="0">
                  <a:pos x="213" y="210"/>
                </a:cxn>
                <a:cxn ang="0">
                  <a:pos x="216" y="184"/>
                </a:cxn>
                <a:cxn ang="0">
                  <a:pos x="217" y="161"/>
                </a:cxn>
                <a:cxn ang="0">
                  <a:pos x="217" y="137"/>
                </a:cxn>
                <a:cxn ang="0">
                  <a:pos x="216" y="114"/>
                </a:cxn>
                <a:cxn ang="0">
                  <a:pos x="211" y="92"/>
                </a:cxn>
                <a:cxn ang="0">
                  <a:pos x="204" y="72"/>
                </a:cxn>
                <a:cxn ang="0">
                  <a:pos x="192" y="54"/>
                </a:cxn>
                <a:cxn ang="0">
                  <a:pos x="180" y="37"/>
                </a:cxn>
                <a:cxn ang="0">
                  <a:pos x="163" y="22"/>
                </a:cxn>
                <a:cxn ang="0">
                  <a:pos x="145" y="10"/>
                </a:cxn>
                <a:cxn ang="0">
                  <a:pos x="136" y="3"/>
                </a:cxn>
              </a:cxnLst>
              <a:rect l="0" t="0" r="r" b="b"/>
              <a:pathLst>
                <a:path w="231" h="336">
                  <a:moveTo>
                    <a:pt x="139" y="0"/>
                  </a:moveTo>
                  <a:lnTo>
                    <a:pt x="145" y="0"/>
                  </a:lnTo>
                  <a:lnTo>
                    <a:pt x="151" y="3"/>
                  </a:lnTo>
                  <a:lnTo>
                    <a:pt x="157" y="6"/>
                  </a:lnTo>
                  <a:lnTo>
                    <a:pt x="163" y="10"/>
                  </a:lnTo>
                  <a:lnTo>
                    <a:pt x="168" y="12"/>
                  </a:lnTo>
                  <a:lnTo>
                    <a:pt x="174" y="16"/>
                  </a:lnTo>
                  <a:lnTo>
                    <a:pt x="178" y="19"/>
                  </a:lnTo>
                  <a:lnTo>
                    <a:pt x="184" y="25"/>
                  </a:lnTo>
                  <a:lnTo>
                    <a:pt x="187" y="30"/>
                  </a:lnTo>
                  <a:lnTo>
                    <a:pt x="193" y="34"/>
                  </a:lnTo>
                  <a:lnTo>
                    <a:pt x="196" y="40"/>
                  </a:lnTo>
                  <a:lnTo>
                    <a:pt x="201" y="45"/>
                  </a:lnTo>
                  <a:lnTo>
                    <a:pt x="204" y="51"/>
                  </a:lnTo>
                  <a:lnTo>
                    <a:pt x="208" y="57"/>
                  </a:lnTo>
                  <a:lnTo>
                    <a:pt x="211" y="63"/>
                  </a:lnTo>
                  <a:lnTo>
                    <a:pt x="214" y="69"/>
                  </a:lnTo>
                  <a:lnTo>
                    <a:pt x="216" y="75"/>
                  </a:lnTo>
                  <a:lnTo>
                    <a:pt x="219" y="81"/>
                  </a:lnTo>
                  <a:lnTo>
                    <a:pt x="220" y="87"/>
                  </a:lnTo>
                  <a:lnTo>
                    <a:pt x="223" y="93"/>
                  </a:lnTo>
                  <a:lnTo>
                    <a:pt x="223" y="101"/>
                  </a:lnTo>
                  <a:lnTo>
                    <a:pt x="226" y="108"/>
                  </a:lnTo>
                  <a:lnTo>
                    <a:pt x="226" y="114"/>
                  </a:lnTo>
                  <a:lnTo>
                    <a:pt x="229" y="122"/>
                  </a:lnTo>
                  <a:lnTo>
                    <a:pt x="229" y="128"/>
                  </a:lnTo>
                  <a:lnTo>
                    <a:pt x="229" y="136"/>
                  </a:lnTo>
                  <a:lnTo>
                    <a:pt x="229" y="143"/>
                  </a:lnTo>
                  <a:lnTo>
                    <a:pt x="231" y="151"/>
                  </a:lnTo>
                  <a:lnTo>
                    <a:pt x="229" y="155"/>
                  </a:lnTo>
                  <a:lnTo>
                    <a:pt x="229" y="163"/>
                  </a:lnTo>
                  <a:lnTo>
                    <a:pt x="229" y="170"/>
                  </a:lnTo>
                  <a:lnTo>
                    <a:pt x="229" y="178"/>
                  </a:lnTo>
                  <a:lnTo>
                    <a:pt x="228" y="184"/>
                  </a:lnTo>
                  <a:lnTo>
                    <a:pt x="228" y="188"/>
                  </a:lnTo>
                  <a:lnTo>
                    <a:pt x="226" y="194"/>
                  </a:lnTo>
                  <a:lnTo>
                    <a:pt x="226" y="201"/>
                  </a:lnTo>
                  <a:lnTo>
                    <a:pt x="223" y="207"/>
                  </a:lnTo>
                  <a:lnTo>
                    <a:pt x="223" y="211"/>
                  </a:lnTo>
                  <a:lnTo>
                    <a:pt x="220" y="217"/>
                  </a:lnTo>
                  <a:lnTo>
                    <a:pt x="220" y="223"/>
                  </a:lnTo>
                  <a:lnTo>
                    <a:pt x="217" y="228"/>
                  </a:lnTo>
                  <a:lnTo>
                    <a:pt x="216" y="234"/>
                  </a:lnTo>
                  <a:lnTo>
                    <a:pt x="213" y="240"/>
                  </a:lnTo>
                  <a:lnTo>
                    <a:pt x="211" y="246"/>
                  </a:lnTo>
                  <a:lnTo>
                    <a:pt x="208" y="250"/>
                  </a:lnTo>
                  <a:lnTo>
                    <a:pt x="205" y="256"/>
                  </a:lnTo>
                  <a:lnTo>
                    <a:pt x="204" y="262"/>
                  </a:lnTo>
                  <a:lnTo>
                    <a:pt x="201" y="269"/>
                  </a:lnTo>
                  <a:lnTo>
                    <a:pt x="193" y="278"/>
                  </a:lnTo>
                  <a:lnTo>
                    <a:pt x="187" y="288"/>
                  </a:lnTo>
                  <a:lnTo>
                    <a:pt x="178" y="297"/>
                  </a:lnTo>
                  <a:lnTo>
                    <a:pt x="171" y="306"/>
                  </a:lnTo>
                  <a:lnTo>
                    <a:pt x="162" y="314"/>
                  </a:lnTo>
                  <a:lnTo>
                    <a:pt x="152" y="323"/>
                  </a:lnTo>
                  <a:lnTo>
                    <a:pt x="142" y="329"/>
                  </a:lnTo>
                  <a:lnTo>
                    <a:pt x="133" y="336"/>
                  </a:lnTo>
                  <a:lnTo>
                    <a:pt x="95" y="333"/>
                  </a:lnTo>
                  <a:lnTo>
                    <a:pt x="85" y="329"/>
                  </a:lnTo>
                  <a:lnTo>
                    <a:pt x="75" y="324"/>
                  </a:lnTo>
                  <a:lnTo>
                    <a:pt x="65" y="317"/>
                  </a:lnTo>
                  <a:lnTo>
                    <a:pt x="57" y="311"/>
                  </a:lnTo>
                  <a:lnTo>
                    <a:pt x="48" y="303"/>
                  </a:lnTo>
                  <a:lnTo>
                    <a:pt x="39" y="296"/>
                  </a:lnTo>
                  <a:lnTo>
                    <a:pt x="32" y="288"/>
                  </a:lnTo>
                  <a:lnTo>
                    <a:pt x="26" y="279"/>
                  </a:lnTo>
                  <a:lnTo>
                    <a:pt x="20" y="269"/>
                  </a:lnTo>
                  <a:lnTo>
                    <a:pt x="14" y="259"/>
                  </a:lnTo>
                  <a:lnTo>
                    <a:pt x="8" y="249"/>
                  </a:lnTo>
                  <a:lnTo>
                    <a:pt x="4" y="240"/>
                  </a:lnTo>
                  <a:lnTo>
                    <a:pt x="1" y="234"/>
                  </a:lnTo>
                  <a:lnTo>
                    <a:pt x="1" y="228"/>
                  </a:lnTo>
                  <a:lnTo>
                    <a:pt x="0" y="223"/>
                  </a:lnTo>
                  <a:lnTo>
                    <a:pt x="0" y="219"/>
                  </a:lnTo>
                  <a:lnTo>
                    <a:pt x="0" y="208"/>
                  </a:lnTo>
                  <a:lnTo>
                    <a:pt x="0" y="199"/>
                  </a:lnTo>
                  <a:lnTo>
                    <a:pt x="4" y="198"/>
                  </a:lnTo>
                  <a:lnTo>
                    <a:pt x="8" y="196"/>
                  </a:lnTo>
                  <a:lnTo>
                    <a:pt x="8" y="205"/>
                  </a:lnTo>
                  <a:lnTo>
                    <a:pt x="9" y="214"/>
                  </a:lnTo>
                  <a:lnTo>
                    <a:pt x="11" y="225"/>
                  </a:lnTo>
                  <a:lnTo>
                    <a:pt x="15" y="235"/>
                  </a:lnTo>
                  <a:lnTo>
                    <a:pt x="17" y="243"/>
                  </a:lnTo>
                  <a:lnTo>
                    <a:pt x="23" y="253"/>
                  </a:lnTo>
                  <a:lnTo>
                    <a:pt x="27" y="262"/>
                  </a:lnTo>
                  <a:lnTo>
                    <a:pt x="33" y="273"/>
                  </a:lnTo>
                  <a:lnTo>
                    <a:pt x="39" y="281"/>
                  </a:lnTo>
                  <a:lnTo>
                    <a:pt x="47" y="288"/>
                  </a:lnTo>
                  <a:lnTo>
                    <a:pt x="53" y="296"/>
                  </a:lnTo>
                  <a:lnTo>
                    <a:pt x="62" y="303"/>
                  </a:lnTo>
                  <a:lnTo>
                    <a:pt x="69" y="308"/>
                  </a:lnTo>
                  <a:lnTo>
                    <a:pt x="78" y="314"/>
                  </a:lnTo>
                  <a:lnTo>
                    <a:pt x="88" y="317"/>
                  </a:lnTo>
                  <a:lnTo>
                    <a:pt x="97" y="321"/>
                  </a:lnTo>
                  <a:lnTo>
                    <a:pt x="134" y="327"/>
                  </a:lnTo>
                  <a:lnTo>
                    <a:pt x="142" y="320"/>
                  </a:lnTo>
                  <a:lnTo>
                    <a:pt x="149" y="312"/>
                  </a:lnTo>
                  <a:lnTo>
                    <a:pt x="155" y="305"/>
                  </a:lnTo>
                  <a:lnTo>
                    <a:pt x="163" y="299"/>
                  </a:lnTo>
                  <a:lnTo>
                    <a:pt x="169" y="291"/>
                  </a:lnTo>
                  <a:lnTo>
                    <a:pt x="175" y="284"/>
                  </a:lnTo>
                  <a:lnTo>
                    <a:pt x="181" y="276"/>
                  </a:lnTo>
                  <a:lnTo>
                    <a:pt x="187" y="270"/>
                  </a:lnTo>
                  <a:lnTo>
                    <a:pt x="190" y="261"/>
                  </a:lnTo>
                  <a:lnTo>
                    <a:pt x="195" y="255"/>
                  </a:lnTo>
                  <a:lnTo>
                    <a:pt x="198" y="246"/>
                  </a:lnTo>
                  <a:lnTo>
                    <a:pt x="202" y="240"/>
                  </a:lnTo>
                  <a:lnTo>
                    <a:pt x="205" y="231"/>
                  </a:lnTo>
                  <a:lnTo>
                    <a:pt x="208" y="225"/>
                  </a:lnTo>
                  <a:lnTo>
                    <a:pt x="211" y="216"/>
                  </a:lnTo>
                  <a:lnTo>
                    <a:pt x="213" y="210"/>
                  </a:lnTo>
                  <a:lnTo>
                    <a:pt x="214" y="201"/>
                  </a:lnTo>
                  <a:lnTo>
                    <a:pt x="216" y="193"/>
                  </a:lnTo>
                  <a:lnTo>
                    <a:pt x="216" y="184"/>
                  </a:lnTo>
                  <a:lnTo>
                    <a:pt x="217" y="176"/>
                  </a:lnTo>
                  <a:lnTo>
                    <a:pt x="217" y="169"/>
                  </a:lnTo>
                  <a:lnTo>
                    <a:pt x="217" y="161"/>
                  </a:lnTo>
                  <a:lnTo>
                    <a:pt x="217" y="152"/>
                  </a:lnTo>
                  <a:lnTo>
                    <a:pt x="219" y="145"/>
                  </a:lnTo>
                  <a:lnTo>
                    <a:pt x="217" y="137"/>
                  </a:lnTo>
                  <a:lnTo>
                    <a:pt x="216" y="130"/>
                  </a:lnTo>
                  <a:lnTo>
                    <a:pt x="216" y="122"/>
                  </a:lnTo>
                  <a:lnTo>
                    <a:pt x="216" y="114"/>
                  </a:lnTo>
                  <a:lnTo>
                    <a:pt x="213" y="107"/>
                  </a:lnTo>
                  <a:lnTo>
                    <a:pt x="213" y="99"/>
                  </a:lnTo>
                  <a:lnTo>
                    <a:pt x="211" y="92"/>
                  </a:lnTo>
                  <a:lnTo>
                    <a:pt x="210" y="86"/>
                  </a:lnTo>
                  <a:lnTo>
                    <a:pt x="205" y="78"/>
                  </a:lnTo>
                  <a:lnTo>
                    <a:pt x="204" y="72"/>
                  </a:lnTo>
                  <a:lnTo>
                    <a:pt x="199" y="66"/>
                  </a:lnTo>
                  <a:lnTo>
                    <a:pt x="196" y="60"/>
                  </a:lnTo>
                  <a:lnTo>
                    <a:pt x="192" y="54"/>
                  </a:lnTo>
                  <a:lnTo>
                    <a:pt x="187" y="48"/>
                  </a:lnTo>
                  <a:lnTo>
                    <a:pt x="183" y="43"/>
                  </a:lnTo>
                  <a:lnTo>
                    <a:pt x="180" y="37"/>
                  </a:lnTo>
                  <a:lnTo>
                    <a:pt x="174" y="33"/>
                  </a:lnTo>
                  <a:lnTo>
                    <a:pt x="169" y="27"/>
                  </a:lnTo>
                  <a:lnTo>
                    <a:pt x="163" y="22"/>
                  </a:lnTo>
                  <a:lnTo>
                    <a:pt x="157" y="18"/>
                  </a:lnTo>
                  <a:lnTo>
                    <a:pt x="151" y="15"/>
                  </a:lnTo>
                  <a:lnTo>
                    <a:pt x="145" y="10"/>
                  </a:lnTo>
                  <a:lnTo>
                    <a:pt x="139" y="7"/>
                  </a:lnTo>
                  <a:lnTo>
                    <a:pt x="133" y="4"/>
                  </a:lnTo>
                  <a:lnTo>
                    <a:pt x="136" y="3"/>
                  </a:lnTo>
                  <a:lnTo>
                    <a:pt x="139" y="0"/>
                  </a:lnTo>
                  <a:lnTo>
                    <a:pt x="139"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48" name="Freeform 36"/>
            <p:cNvSpPr>
              <a:spLocks/>
            </p:cNvSpPr>
            <p:nvPr/>
          </p:nvSpPr>
          <p:spPr bwMode="auto">
            <a:xfrm>
              <a:off x="2640" y="1510"/>
              <a:ext cx="145" cy="163"/>
            </a:xfrm>
            <a:custGeom>
              <a:avLst/>
              <a:gdLst/>
              <a:ahLst/>
              <a:cxnLst>
                <a:cxn ang="0">
                  <a:pos x="3" y="73"/>
                </a:cxn>
                <a:cxn ang="0">
                  <a:pos x="0" y="127"/>
                </a:cxn>
                <a:cxn ang="0">
                  <a:pos x="89" y="163"/>
                </a:cxn>
                <a:cxn ang="0">
                  <a:pos x="145" y="0"/>
                </a:cxn>
                <a:cxn ang="0">
                  <a:pos x="3" y="73"/>
                </a:cxn>
                <a:cxn ang="0">
                  <a:pos x="3" y="73"/>
                </a:cxn>
              </a:cxnLst>
              <a:rect l="0" t="0" r="r" b="b"/>
              <a:pathLst>
                <a:path w="145" h="163">
                  <a:moveTo>
                    <a:pt x="3" y="73"/>
                  </a:moveTo>
                  <a:lnTo>
                    <a:pt x="0" y="127"/>
                  </a:lnTo>
                  <a:lnTo>
                    <a:pt x="89" y="163"/>
                  </a:lnTo>
                  <a:lnTo>
                    <a:pt x="145" y="0"/>
                  </a:lnTo>
                  <a:lnTo>
                    <a:pt x="3" y="73"/>
                  </a:lnTo>
                  <a:lnTo>
                    <a:pt x="3" y="73"/>
                  </a:lnTo>
                  <a:close/>
                </a:path>
              </a:pathLst>
            </a:custGeom>
            <a:solidFill>
              <a:srgbClr val="FF9900"/>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49" name="Freeform 37"/>
            <p:cNvSpPr>
              <a:spLocks/>
            </p:cNvSpPr>
            <p:nvPr/>
          </p:nvSpPr>
          <p:spPr bwMode="auto">
            <a:xfrm>
              <a:off x="2640" y="1510"/>
              <a:ext cx="163" cy="163"/>
            </a:xfrm>
            <a:custGeom>
              <a:avLst/>
              <a:gdLst/>
              <a:ahLst/>
              <a:cxnLst>
                <a:cxn ang="0">
                  <a:pos x="115" y="23"/>
                </a:cxn>
                <a:cxn ang="0">
                  <a:pos x="92" y="133"/>
                </a:cxn>
                <a:cxn ang="0">
                  <a:pos x="0" y="123"/>
                </a:cxn>
                <a:cxn ang="0">
                  <a:pos x="8" y="163"/>
                </a:cxn>
                <a:cxn ang="0">
                  <a:pos x="89" y="163"/>
                </a:cxn>
                <a:cxn ang="0">
                  <a:pos x="163" y="0"/>
                </a:cxn>
                <a:cxn ang="0">
                  <a:pos x="115" y="23"/>
                </a:cxn>
                <a:cxn ang="0">
                  <a:pos x="115" y="23"/>
                </a:cxn>
              </a:cxnLst>
              <a:rect l="0" t="0" r="r" b="b"/>
              <a:pathLst>
                <a:path w="163" h="163">
                  <a:moveTo>
                    <a:pt x="115" y="23"/>
                  </a:moveTo>
                  <a:lnTo>
                    <a:pt x="92" y="133"/>
                  </a:lnTo>
                  <a:lnTo>
                    <a:pt x="0" y="123"/>
                  </a:lnTo>
                  <a:lnTo>
                    <a:pt x="8" y="163"/>
                  </a:lnTo>
                  <a:lnTo>
                    <a:pt x="89" y="163"/>
                  </a:lnTo>
                  <a:lnTo>
                    <a:pt x="163" y="0"/>
                  </a:lnTo>
                  <a:lnTo>
                    <a:pt x="115" y="23"/>
                  </a:lnTo>
                  <a:lnTo>
                    <a:pt x="115" y="23"/>
                  </a:lnTo>
                  <a:close/>
                </a:path>
              </a:pathLst>
            </a:custGeom>
            <a:solidFill>
              <a:srgbClr val="D48000"/>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50" name="Freeform 38"/>
            <p:cNvSpPr>
              <a:spLocks/>
            </p:cNvSpPr>
            <p:nvPr/>
          </p:nvSpPr>
          <p:spPr bwMode="auto">
            <a:xfrm>
              <a:off x="2855" y="1068"/>
              <a:ext cx="170" cy="418"/>
            </a:xfrm>
            <a:custGeom>
              <a:avLst/>
              <a:gdLst/>
              <a:ahLst/>
              <a:cxnLst>
                <a:cxn ang="0">
                  <a:pos x="137" y="12"/>
                </a:cxn>
                <a:cxn ang="0">
                  <a:pos x="117" y="418"/>
                </a:cxn>
                <a:cxn ang="0">
                  <a:pos x="122" y="406"/>
                </a:cxn>
                <a:cxn ang="0">
                  <a:pos x="114" y="396"/>
                </a:cxn>
                <a:cxn ang="0">
                  <a:pos x="108" y="385"/>
                </a:cxn>
                <a:cxn ang="0">
                  <a:pos x="101" y="371"/>
                </a:cxn>
                <a:cxn ang="0">
                  <a:pos x="92" y="358"/>
                </a:cxn>
                <a:cxn ang="0">
                  <a:pos x="81" y="341"/>
                </a:cxn>
                <a:cxn ang="0">
                  <a:pos x="71" y="325"/>
                </a:cxn>
                <a:cxn ang="0">
                  <a:pos x="61" y="306"/>
                </a:cxn>
                <a:cxn ang="0">
                  <a:pos x="51" y="290"/>
                </a:cxn>
                <a:cxn ang="0">
                  <a:pos x="40" y="273"/>
                </a:cxn>
                <a:cxn ang="0">
                  <a:pos x="31" y="258"/>
                </a:cxn>
                <a:cxn ang="0">
                  <a:pos x="24" y="244"/>
                </a:cxn>
                <a:cxn ang="0">
                  <a:pos x="18" y="232"/>
                </a:cxn>
                <a:cxn ang="0">
                  <a:pos x="12" y="222"/>
                </a:cxn>
                <a:cxn ang="0">
                  <a:pos x="13" y="217"/>
                </a:cxn>
                <a:cxn ang="0">
                  <a:pos x="19" y="204"/>
                </a:cxn>
                <a:cxn ang="0">
                  <a:pos x="27" y="192"/>
                </a:cxn>
                <a:cxn ang="0">
                  <a:pos x="36" y="178"/>
                </a:cxn>
                <a:cxn ang="0">
                  <a:pos x="48" y="163"/>
                </a:cxn>
                <a:cxn ang="0">
                  <a:pos x="58" y="145"/>
                </a:cxn>
                <a:cxn ang="0">
                  <a:pos x="71" y="128"/>
                </a:cxn>
                <a:cxn ang="0">
                  <a:pos x="84" y="110"/>
                </a:cxn>
                <a:cxn ang="0">
                  <a:pos x="95" y="92"/>
                </a:cxn>
                <a:cxn ang="0">
                  <a:pos x="107" y="74"/>
                </a:cxn>
                <a:cxn ang="0">
                  <a:pos x="117" y="59"/>
                </a:cxn>
                <a:cxn ang="0">
                  <a:pos x="126" y="45"/>
                </a:cxn>
                <a:cxn ang="0">
                  <a:pos x="132" y="33"/>
                </a:cxn>
                <a:cxn ang="0">
                  <a:pos x="142" y="25"/>
                </a:cxn>
                <a:cxn ang="0">
                  <a:pos x="151" y="27"/>
                </a:cxn>
                <a:cxn ang="0">
                  <a:pos x="163" y="0"/>
                </a:cxn>
              </a:cxnLst>
              <a:rect l="0" t="0" r="r" b="b"/>
              <a:pathLst>
                <a:path w="170" h="418">
                  <a:moveTo>
                    <a:pt x="163" y="0"/>
                  </a:moveTo>
                  <a:lnTo>
                    <a:pt x="137" y="12"/>
                  </a:lnTo>
                  <a:lnTo>
                    <a:pt x="0" y="222"/>
                  </a:lnTo>
                  <a:lnTo>
                    <a:pt x="117" y="418"/>
                  </a:lnTo>
                  <a:lnTo>
                    <a:pt x="123" y="409"/>
                  </a:lnTo>
                  <a:lnTo>
                    <a:pt x="122" y="406"/>
                  </a:lnTo>
                  <a:lnTo>
                    <a:pt x="117" y="400"/>
                  </a:lnTo>
                  <a:lnTo>
                    <a:pt x="114" y="396"/>
                  </a:lnTo>
                  <a:lnTo>
                    <a:pt x="111" y="391"/>
                  </a:lnTo>
                  <a:lnTo>
                    <a:pt x="108" y="385"/>
                  </a:lnTo>
                  <a:lnTo>
                    <a:pt x="105" y="379"/>
                  </a:lnTo>
                  <a:lnTo>
                    <a:pt x="101" y="371"/>
                  </a:lnTo>
                  <a:lnTo>
                    <a:pt x="96" y="365"/>
                  </a:lnTo>
                  <a:lnTo>
                    <a:pt x="92" y="358"/>
                  </a:lnTo>
                  <a:lnTo>
                    <a:pt x="87" y="350"/>
                  </a:lnTo>
                  <a:lnTo>
                    <a:pt x="81" y="341"/>
                  </a:lnTo>
                  <a:lnTo>
                    <a:pt x="77" y="332"/>
                  </a:lnTo>
                  <a:lnTo>
                    <a:pt x="71" y="325"/>
                  </a:lnTo>
                  <a:lnTo>
                    <a:pt x="66" y="317"/>
                  </a:lnTo>
                  <a:lnTo>
                    <a:pt x="61" y="306"/>
                  </a:lnTo>
                  <a:lnTo>
                    <a:pt x="55" y="299"/>
                  </a:lnTo>
                  <a:lnTo>
                    <a:pt x="51" y="290"/>
                  </a:lnTo>
                  <a:lnTo>
                    <a:pt x="45" y="281"/>
                  </a:lnTo>
                  <a:lnTo>
                    <a:pt x="40" y="273"/>
                  </a:lnTo>
                  <a:lnTo>
                    <a:pt x="36" y="266"/>
                  </a:lnTo>
                  <a:lnTo>
                    <a:pt x="31" y="258"/>
                  </a:lnTo>
                  <a:lnTo>
                    <a:pt x="28" y="252"/>
                  </a:lnTo>
                  <a:lnTo>
                    <a:pt x="24" y="244"/>
                  </a:lnTo>
                  <a:lnTo>
                    <a:pt x="21" y="238"/>
                  </a:lnTo>
                  <a:lnTo>
                    <a:pt x="18" y="232"/>
                  </a:lnTo>
                  <a:lnTo>
                    <a:pt x="16" y="229"/>
                  </a:lnTo>
                  <a:lnTo>
                    <a:pt x="12" y="222"/>
                  </a:lnTo>
                  <a:lnTo>
                    <a:pt x="12" y="220"/>
                  </a:lnTo>
                  <a:lnTo>
                    <a:pt x="13" y="217"/>
                  </a:lnTo>
                  <a:lnTo>
                    <a:pt x="18" y="210"/>
                  </a:lnTo>
                  <a:lnTo>
                    <a:pt x="19" y="204"/>
                  </a:lnTo>
                  <a:lnTo>
                    <a:pt x="22" y="199"/>
                  </a:lnTo>
                  <a:lnTo>
                    <a:pt x="27" y="192"/>
                  </a:lnTo>
                  <a:lnTo>
                    <a:pt x="33" y="186"/>
                  </a:lnTo>
                  <a:lnTo>
                    <a:pt x="36" y="178"/>
                  </a:lnTo>
                  <a:lnTo>
                    <a:pt x="42" y="170"/>
                  </a:lnTo>
                  <a:lnTo>
                    <a:pt x="48" y="163"/>
                  </a:lnTo>
                  <a:lnTo>
                    <a:pt x="54" y="155"/>
                  </a:lnTo>
                  <a:lnTo>
                    <a:pt x="58" y="145"/>
                  </a:lnTo>
                  <a:lnTo>
                    <a:pt x="65" y="137"/>
                  </a:lnTo>
                  <a:lnTo>
                    <a:pt x="71" y="128"/>
                  </a:lnTo>
                  <a:lnTo>
                    <a:pt x="78" y="119"/>
                  </a:lnTo>
                  <a:lnTo>
                    <a:pt x="84" y="110"/>
                  </a:lnTo>
                  <a:lnTo>
                    <a:pt x="89" y="99"/>
                  </a:lnTo>
                  <a:lnTo>
                    <a:pt x="95" y="92"/>
                  </a:lnTo>
                  <a:lnTo>
                    <a:pt x="101" y="83"/>
                  </a:lnTo>
                  <a:lnTo>
                    <a:pt x="107" y="74"/>
                  </a:lnTo>
                  <a:lnTo>
                    <a:pt x="111" y="66"/>
                  </a:lnTo>
                  <a:lnTo>
                    <a:pt x="117" y="59"/>
                  </a:lnTo>
                  <a:lnTo>
                    <a:pt x="122" y="53"/>
                  </a:lnTo>
                  <a:lnTo>
                    <a:pt x="126" y="45"/>
                  </a:lnTo>
                  <a:lnTo>
                    <a:pt x="129" y="39"/>
                  </a:lnTo>
                  <a:lnTo>
                    <a:pt x="132" y="33"/>
                  </a:lnTo>
                  <a:lnTo>
                    <a:pt x="137" y="30"/>
                  </a:lnTo>
                  <a:lnTo>
                    <a:pt x="142" y="25"/>
                  </a:lnTo>
                  <a:lnTo>
                    <a:pt x="143" y="22"/>
                  </a:lnTo>
                  <a:lnTo>
                    <a:pt x="151" y="27"/>
                  </a:lnTo>
                  <a:lnTo>
                    <a:pt x="170" y="7"/>
                  </a:lnTo>
                  <a:lnTo>
                    <a:pt x="163" y="0"/>
                  </a:lnTo>
                  <a:lnTo>
                    <a:pt x="163"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51" name="Freeform 39"/>
            <p:cNvSpPr>
              <a:spLocks/>
            </p:cNvSpPr>
            <p:nvPr/>
          </p:nvSpPr>
          <p:spPr bwMode="auto">
            <a:xfrm>
              <a:off x="2892" y="1124"/>
              <a:ext cx="108" cy="332"/>
            </a:xfrm>
            <a:custGeom>
              <a:avLst/>
              <a:gdLst/>
              <a:ahLst/>
              <a:cxnLst>
                <a:cxn ang="0">
                  <a:pos x="108" y="13"/>
                </a:cxn>
                <a:cxn ang="0">
                  <a:pos x="18" y="157"/>
                </a:cxn>
                <a:cxn ang="0">
                  <a:pos x="92" y="324"/>
                </a:cxn>
                <a:cxn ang="0">
                  <a:pos x="86" y="332"/>
                </a:cxn>
                <a:cxn ang="0">
                  <a:pos x="0" y="157"/>
                </a:cxn>
                <a:cxn ang="0">
                  <a:pos x="105" y="0"/>
                </a:cxn>
                <a:cxn ang="0">
                  <a:pos x="108" y="13"/>
                </a:cxn>
                <a:cxn ang="0">
                  <a:pos x="108" y="13"/>
                </a:cxn>
              </a:cxnLst>
              <a:rect l="0" t="0" r="r" b="b"/>
              <a:pathLst>
                <a:path w="108" h="332">
                  <a:moveTo>
                    <a:pt x="108" y="13"/>
                  </a:moveTo>
                  <a:lnTo>
                    <a:pt x="18" y="157"/>
                  </a:lnTo>
                  <a:lnTo>
                    <a:pt x="92" y="324"/>
                  </a:lnTo>
                  <a:lnTo>
                    <a:pt x="86" y="332"/>
                  </a:lnTo>
                  <a:lnTo>
                    <a:pt x="0" y="157"/>
                  </a:lnTo>
                  <a:lnTo>
                    <a:pt x="105" y="0"/>
                  </a:lnTo>
                  <a:lnTo>
                    <a:pt x="108" y="13"/>
                  </a:lnTo>
                  <a:lnTo>
                    <a:pt x="108" y="13"/>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52" name="Freeform 40"/>
            <p:cNvSpPr>
              <a:spLocks/>
            </p:cNvSpPr>
            <p:nvPr/>
          </p:nvSpPr>
          <p:spPr bwMode="auto">
            <a:xfrm>
              <a:off x="3225" y="970"/>
              <a:ext cx="42" cy="407"/>
            </a:xfrm>
            <a:custGeom>
              <a:avLst/>
              <a:gdLst/>
              <a:ahLst/>
              <a:cxnLst>
                <a:cxn ang="0">
                  <a:pos x="31" y="407"/>
                </a:cxn>
                <a:cxn ang="0">
                  <a:pos x="42" y="400"/>
                </a:cxn>
                <a:cxn ang="0">
                  <a:pos x="40" y="397"/>
                </a:cxn>
                <a:cxn ang="0">
                  <a:pos x="40" y="394"/>
                </a:cxn>
                <a:cxn ang="0">
                  <a:pos x="40" y="388"/>
                </a:cxn>
                <a:cxn ang="0">
                  <a:pos x="40" y="380"/>
                </a:cxn>
                <a:cxn ang="0">
                  <a:pos x="39" y="374"/>
                </a:cxn>
                <a:cxn ang="0">
                  <a:pos x="39" y="370"/>
                </a:cxn>
                <a:cxn ang="0">
                  <a:pos x="37" y="364"/>
                </a:cxn>
                <a:cxn ang="0">
                  <a:pos x="37" y="359"/>
                </a:cxn>
                <a:cxn ang="0">
                  <a:pos x="37" y="353"/>
                </a:cxn>
                <a:cxn ang="0">
                  <a:pos x="37" y="347"/>
                </a:cxn>
                <a:cxn ang="0">
                  <a:pos x="37" y="341"/>
                </a:cxn>
                <a:cxn ang="0">
                  <a:pos x="37" y="333"/>
                </a:cxn>
                <a:cxn ang="0">
                  <a:pos x="36" y="326"/>
                </a:cxn>
                <a:cxn ang="0">
                  <a:pos x="34" y="318"/>
                </a:cxn>
                <a:cxn ang="0">
                  <a:pos x="34" y="309"/>
                </a:cxn>
                <a:cxn ang="0">
                  <a:pos x="34" y="302"/>
                </a:cxn>
                <a:cxn ang="0">
                  <a:pos x="33" y="291"/>
                </a:cxn>
                <a:cxn ang="0">
                  <a:pos x="33" y="284"/>
                </a:cxn>
                <a:cxn ang="0">
                  <a:pos x="33" y="274"/>
                </a:cxn>
                <a:cxn ang="0">
                  <a:pos x="33" y="265"/>
                </a:cxn>
                <a:cxn ang="0">
                  <a:pos x="31" y="256"/>
                </a:cxn>
                <a:cxn ang="0">
                  <a:pos x="30" y="247"/>
                </a:cxn>
                <a:cxn ang="0">
                  <a:pos x="30" y="238"/>
                </a:cxn>
                <a:cxn ang="0">
                  <a:pos x="30" y="229"/>
                </a:cxn>
                <a:cxn ang="0">
                  <a:pos x="30" y="219"/>
                </a:cxn>
                <a:cxn ang="0">
                  <a:pos x="28" y="210"/>
                </a:cxn>
                <a:cxn ang="0">
                  <a:pos x="28" y="200"/>
                </a:cxn>
                <a:cxn ang="0">
                  <a:pos x="28" y="191"/>
                </a:cxn>
                <a:cxn ang="0">
                  <a:pos x="27" y="181"/>
                </a:cxn>
                <a:cxn ang="0">
                  <a:pos x="27" y="172"/>
                </a:cxn>
                <a:cxn ang="0">
                  <a:pos x="25" y="161"/>
                </a:cxn>
                <a:cxn ang="0">
                  <a:pos x="25" y="151"/>
                </a:cxn>
                <a:cxn ang="0">
                  <a:pos x="25" y="142"/>
                </a:cxn>
                <a:cxn ang="0">
                  <a:pos x="24" y="133"/>
                </a:cxn>
                <a:cxn ang="0">
                  <a:pos x="22" y="123"/>
                </a:cxn>
                <a:cxn ang="0">
                  <a:pos x="22" y="116"/>
                </a:cxn>
                <a:cxn ang="0">
                  <a:pos x="22" y="105"/>
                </a:cxn>
                <a:cxn ang="0">
                  <a:pos x="21" y="96"/>
                </a:cxn>
                <a:cxn ang="0">
                  <a:pos x="19" y="87"/>
                </a:cxn>
                <a:cxn ang="0">
                  <a:pos x="19" y="80"/>
                </a:cxn>
                <a:cxn ang="0">
                  <a:pos x="19" y="72"/>
                </a:cxn>
                <a:cxn ang="0">
                  <a:pos x="18" y="65"/>
                </a:cxn>
                <a:cxn ang="0">
                  <a:pos x="18" y="57"/>
                </a:cxn>
                <a:cxn ang="0">
                  <a:pos x="18" y="51"/>
                </a:cxn>
                <a:cxn ang="0">
                  <a:pos x="16" y="43"/>
                </a:cxn>
                <a:cxn ang="0">
                  <a:pos x="15" y="36"/>
                </a:cxn>
                <a:cxn ang="0">
                  <a:pos x="15" y="31"/>
                </a:cxn>
                <a:cxn ang="0">
                  <a:pos x="15" y="25"/>
                </a:cxn>
                <a:cxn ang="0">
                  <a:pos x="13" y="19"/>
                </a:cxn>
                <a:cxn ang="0">
                  <a:pos x="13" y="15"/>
                </a:cxn>
                <a:cxn ang="0">
                  <a:pos x="12" y="10"/>
                </a:cxn>
                <a:cxn ang="0">
                  <a:pos x="12" y="7"/>
                </a:cxn>
                <a:cxn ang="0">
                  <a:pos x="12" y="0"/>
                </a:cxn>
                <a:cxn ang="0">
                  <a:pos x="3" y="1"/>
                </a:cxn>
                <a:cxn ang="0">
                  <a:pos x="0" y="3"/>
                </a:cxn>
                <a:cxn ang="0">
                  <a:pos x="31" y="407"/>
                </a:cxn>
                <a:cxn ang="0">
                  <a:pos x="31" y="407"/>
                </a:cxn>
              </a:cxnLst>
              <a:rect l="0" t="0" r="r" b="b"/>
              <a:pathLst>
                <a:path w="42" h="407">
                  <a:moveTo>
                    <a:pt x="31" y="407"/>
                  </a:moveTo>
                  <a:lnTo>
                    <a:pt x="42" y="400"/>
                  </a:lnTo>
                  <a:lnTo>
                    <a:pt x="40" y="397"/>
                  </a:lnTo>
                  <a:lnTo>
                    <a:pt x="40" y="394"/>
                  </a:lnTo>
                  <a:lnTo>
                    <a:pt x="40" y="388"/>
                  </a:lnTo>
                  <a:lnTo>
                    <a:pt x="40" y="380"/>
                  </a:lnTo>
                  <a:lnTo>
                    <a:pt x="39" y="374"/>
                  </a:lnTo>
                  <a:lnTo>
                    <a:pt x="39" y="370"/>
                  </a:lnTo>
                  <a:lnTo>
                    <a:pt x="37" y="364"/>
                  </a:lnTo>
                  <a:lnTo>
                    <a:pt x="37" y="359"/>
                  </a:lnTo>
                  <a:lnTo>
                    <a:pt x="37" y="353"/>
                  </a:lnTo>
                  <a:lnTo>
                    <a:pt x="37" y="347"/>
                  </a:lnTo>
                  <a:lnTo>
                    <a:pt x="37" y="341"/>
                  </a:lnTo>
                  <a:lnTo>
                    <a:pt x="37" y="333"/>
                  </a:lnTo>
                  <a:lnTo>
                    <a:pt x="36" y="326"/>
                  </a:lnTo>
                  <a:lnTo>
                    <a:pt x="34" y="318"/>
                  </a:lnTo>
                  <a:lnTo>
                    <a:pt x="34" y="309"/>
                  </a:lnTo>
                  <a:lnTo>
                    <a:pt x="34" y="302"/>
                  </a:lnTo>
                  <a:lnTo>
                    <a:pt x="33" y="291"/>
                  </a:lnTo>
                  <a:lnTo>
                    <a:pt x="33" y="284"/>
                  </a:lnTo>
                  <a:lnTo>
                    <a:pt x="33" y="274"/>
                  </a:lnTo>
                  <a:lnTo>
                    <a:pt x="33" y="265"/>
                  </a:lnTo>
                  <a:lnTo>
                    <a:pt x="31" y="256"/>
                  </a:lnTo>
                  <a:lnTo>
                    <a:pt x="30" y="247"/>
                  </a:lnTo>
                  <a:lnTo>
                    <a:pt x="30" y="238"/>
                  </a:lnTo>
                  <a:lnTo>
                    <a:pt x="30" y="229"/>
                  </a:lnTo>
                  <a:lnTo>
                    <a:pt x="30" y="219"/>
                  </a:lnTo>
                  <a:lnTo>
                    <a:pt x="28" y="210"/>
                  </a:lnTo>
                  <a:lnTo>
                    <a:pt x="28" y="200"/>
                  </a:lnTo>
                  <a:lnTo>
                    <a:pt x="28" y="191"/>
                  </a:lnTo>
                  <a:lnTo>
                    <a:pt x="27" y="181"/>
                  </a:lnTo>
                  <a:lnTo>
                    <a:pt x="27" y="172"/>
                  </a:lnTo>
                  <a:lnTo>
                    <a:pt x="25" y="161"/>
                  </a:lnTo>
                  <a:lnTo>
                    <a:pt x="25" y="151"/>
                  </a:lnTo>
                  <a:lnTo>
                    <a:pt x="25" y="142"/>
                  </a:lnTo>
                  <a:lnTo>
                    <a:pt x="24" y="133"/>
                  </a:lnTo>
                  <a:lnTo>
                    <a:pt x="22" y="123"/>
                  </a:lnTo>
                  <a:lnTo>
                    <a:pt x="22" y="116"/>
                  </a:lnTo>
                  <a:lnTo>
                    <a:pt x="22" y="105"/>
                  </a:lnTo>
                  <a:lnTo>
                    <a:pt x="21" y="96"/>
                  </a:lnTo>
                  <a:lnTo>
                    <a:pt x="19" y="87"/>
                  </a:lnTo>
                  <a:lnTo>
                    <a:pt x="19" y="80"/>
                  </a:lnTo>
                  <a:lnTo>
                    <a:pt x="19" y="72"/>
                  </a:lnTo>
                  <a:lnTo>
                    <a:pt x="18" y="65"/>
                  </a:lnTo>
                  <a:lnTo>
                    <a:pt x="18" y="57"/>
                  </a:lnTo>
                  <a:lnTo>
                    <a:pt x="18" y="51"/>
                  </a:lnTo>
                  <a:lnTo>
                    <a:pt x="16" y="43"/>
                  </a:lnTo>
                  <a:lnTo>
                    <a:pt x="15" y="36"/>
                  </a:lnTo>
                  <a:lnTo>
                    <a:pt x="15" y="31"/>
                  </a:lnTo>
                  <a:lnTo>
                    <a:pt x="15" y="25"/>
                  </a:lnTo>
                  <a:lnTo>
                    <a:pt x="13" y="19"/>
                  </a:lnTo>
                  <a:lnTo>
                    <a:pt x="13" y="15"/>
                  </a:lnTo>
                  <a:lnTo>
                    <a:pt x="12" y="10"/>
                  </a:lnTo>
                  <a:lnTo>
                    <a:pt x="12" y="7"/>
                  </a:lnTo>
                  <a:lnTo>
                    <a:pt x="12" y="0"/>
                  </a:lnTo>
                  <a:lnTo>
                    <a:pt x="3" y="1"/>
                  </a:lnTo>
                  <a:lnTo>
                    <a:pt x="0" y="3"/>
                  </a:lnTo>
                  <a:lnTo>
                    <a:pt x="31" y="407"/>
                  </a:lnTo>
                  <a:lnTo>
                    <a:pt x="31" y="407"/>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53" name="Freeform 41"/>
            <p:cNvSpPr>
              <a:spLocks/>
            </p:cNvSpPr>
            <p:nvPr/>
          </p:nvSpPr>
          <p:spPr bwMode="auto">
            <a:xfrm>
              <a:off x="3576" y="785"/>
              <a:ext cx="129" cy="443"/>
            </a:xfrm>
            <a:custGeom>
              <a:avLst/>
              <a:gdLst/>
              <a:ahLst/>
              <a:cxnLst>
                <a:cxn ang="0">
                  <a:pos x="0" y="9"/>
                </a:cxn>
                <a:cxn ang="0">
                  <a:pos x="115" y="443"/>
                </a:cxn>
                <a:cxn ang="0">
                  <a:pos x="129" y="434"/>
                </a:cxn>
                <a:cxn ang="0">
                  <a:pos x="127" y="431"/>
                </a:cxn>
                <a:cxn ang="0">
                  <a:pos x="127" y="428"/>
                </a:cxn>
                <a:cxn ang="0">
                  <a:pos x="126" y="420"/>
                </a:cxn>
                <a:cxn ang="0">
                  <a:pos x="123" y="413"/>
                </a:cxn>
                <a:cxn ang="0">
                  <a:pos x="121" y="408"/>
                </a:cxn>
                <a:cxn ang="0">
                  <a:pos x="120" y="402"/>
                </a:cxn>
                <a:cxn ang="0">
                  <a:pos x="118" y="396"/>
                </a:cxn>
                <a:cxn ang="0">
                  <a:pos x="118" y="390"/>
                </a:cxn>
                <a:cxn ang="0">
                  <a:pos x="115" y="384"/>
                </a:cxn>
                <a:cxn ang="0">
                  <a:pos x="114" y="376"/>
                </a:cxn>
                <a:cxn ang="0">
                  <a:pos x="112" y="369"/>
                </a:cxn>
                <a:cxn ang="0">
                  <a:pos x="111" y="363"/>
                </a:cxn>
                <a:cxn ang="0">
                  <a:pos x="108" y="354"/>
                </a:cxn>
                <a:cxn ang="0">
                  <a:pos x="106" y="346"/>
                </a:cxn>
                <a:cxn ang="0">
                  <a:pos x="103" y="337"/>
                </a:cxn>
                <a:cxn ang="0">
                  <a:pos x="102" y="328"/>
                </a:cxn>
                <a:cxn ang="0">
                  <a:pos x="99" y="319"/>
                </a:cxn>
                <a:cxn ang="0">
                  <a:pos x="97" y="310"/>
                </a:cxn>
                <a:cxn ang="0">
                  <a:pos x="94" y="301"/>
                </a:cxn>
                <a:cxn ang="0">
                  <a:pos x="92" y="292"/>
                </a:cxn>
                <a:cxn ang="0">
                  <a:pos x="89" y="281"/>
                </a:cxn>
                <a:cxn ang="0">
                  <a:pos x="86" y="272"/>
                </a:cxn>
                <a:cxn ang="0">
                  <a:pos x="83" y="262"/>
                </a:cxn>
                <a:cxn ang="0">
                  <a:pos x="82" y="251"/>
                </a:cxn>
                <a:cxn ang="0">
                  <a:pos x="79" y="242"/>
                </a:cxn>
                <a:cxn ang="0">
                  <a:pos x="76" y="231"/>
                </a:cxn>
                <a:cxn ang="0">
                  <a:pos x="73" y="221"/>
                </a:cxn>
                <a:cxn ang="0">
                  <a:pos x="71" y="210"/>
                </a:cxn>
                <a:cxn ang="0">
                  <a:pos x="68" y="200"/>
                </a:cxn>
                <a:cxn ang="0">
                  <a:pos x="65" y="191"/>
                </a:cxn>
                <a:cxn ang="0">
                  <a:pos x="62" y="179"/>
                </a:cxn>
                <a:cxn ang="0">
                  <a:pos x="59" y="169"/>
                </a:cxn>
                <a:cxn ang="0">
                  <a:pos x="56" y="159"/>
                </a:cxn>
                <a:cxn ang="0">
                  <a:pos x="53" y="150"/>
                </a:cxn>
                <a:cxn ang="0">
                  <a:pos x="52" y="139"/>
                </a:cxn>
                <a:cxn ang="0">
                  <a:pos x="49" y="130"/>
                </a:cxn>
                <a:cxn ang="0">
                  <a:pos x="46" y="120"/>
                </a:cxn>
                <a:cxn ang="0">
                  <a:pos x="44" y="111"/>
                </a:cxn>
                <a:cxn ang="0">
                  <a:pos x="41" y="102"/>
                </a:cxn>
                <a:cxn ang="0">
                  <a:pos x="38" y="92"/>
                </a:cxn>
                <a:cxn ang="0">
                  <a:pos x="37" y="85"/>
                </a:cxn>
                <a:cxn ang="0">
                  <a:pos x="34" y="76"/>
                </a:cxn>
                <a:cxn ang="0">
                  <a:pos x="32" y="68"/>
                </a:cxn>
                <a:cxn ang="0">
                  <a:pos x="31" y="62"/>
                </a:cxn>
                <a:cxn ang="0">
                  <a:pos x="28" y="53"/>
                </a:cxn>
                <a:cxn ang="0">
                  <a:pos x="26" y="47"/>
                </a:cxn>
                <a:cxn ang="0">
                  <a:pos x="23" y="40"/>
                </a:cxn>
                <a:cxn ang="0">
                  <a:pos x="22" y="34"/>
                </a:cxn>
                <a:cxn ang="0">
                  <a:pos x="18" y="29"/>
                </a:cxn>
                <a:cxn ang="0">
                  <a:pos x="18" y="23"/>
                </a:cxn>
                <a:cxn ang="0">
                  <a:pos x="15" y="18"/>
                </a:cxn>
                <a:cxn ang="0">
                  <a:pos x="15" y="14"/>
                </a:cxn>
                <a:cxn ang="0">
                  <a:pos x="12" y="6"/>
                </a:cxn>
                <a:cxn ang="0">
                  <a:pos x="11" y="3"/>
                </a:cxn>
                <a:cxn ang="0">
                  <a:pos x="8" y="0"/>
                </a:cxn>
                <a:cxn ang="0">
                  <a:pos x="8" y="2"/>
                </a:cxn>
                <a:cxn ang="0">
                  <a:pos x="0" y="9"/>
                </a:cxn>
                <a:cxn ang="0">
                  <a:pos x="0" y="9"/>
                </a:cxn>
              </a:cxnLst>
              <a:rect l="0" t="0" r="r" b="b"/>
              <a:pathLst>
                <a:path w="129" h="443">
                  <a:moveTo>
                    <a:pt x="0" y="9"/>
                  </a:moveTo>
                  <a:lnTo>
                    <a:pt x="115" y="443"/>
                  </a:lnTo>
                  <a:lnTo>
                    <a:pt x="129" y="434"/>
                  </a:lnTo>
                  <a:lnTo>
                    <a:pt x="127" y="431"/>
                  </a:lnTo>
                  <a:lnTo>
                    <a:pt x="127" y="428"/>
                  </a:lnTo>
                  <a:lnTo>
                    <a:pt x="126" y="420"/>
                  </a:lnTo>
                  <a:lnTo>
                    <a:pt x="123" y="413"/>
                  </a:lnTo>
                  <a:lnTo>
                    <a:pt x="121" y="408"/>
                  </a:lnTo>
                  <a:lnTo>
                    <a:pt x="120" y="402"/>
                  </a:lnTo>
                  <a:lnTo>
                    <a:pt x="118" y="396"/>
                  </a:lnTo>
                  <a:lnTo>
                    <a:pt x="118" y="390"/>
                  </a:lnTo>
                  <a:lnTo>
                    <a:pt x="115" y="384"/>
                  </a:lnTo>
                  <a:lnTo>
                    <a:pt x="114" y="376"/>
                  </a:lnTo>
                  <a:lnTo>
                    <a:pt x="112" y="369"/>
                  </a:lnTo>
                  <a:lnTo>
                    <a:pt x="111" y="363"/>
                  </a:lnTo>
                  <a:lnTo>
                    <a:pt x="108" y="354"/>
                  </a:lnTo>
                  <a:lnTo>
                    <a:pt x="106" y="346"/>
                  </a:lnTo>
                  <a:lnTo>
                    <a:pt x="103" y="337"/>
                  </a:lnTo>
                  <a:lnTo>
                    <a:pt x="102" y="328"/>
                  </a:lnTo>
                  <a:lnTo>
                    <a:pt x="99" y="319"/>
                  </a:lnTo>
                  <a:lnTo>
                    <a:pt x="97" y="310"/>
                  </a:lnTo>
                  <a:lnTo>
                    <a:pt x="94" y="301"/>
                  </a:lnTo>
                  <a:lnTo>
                    <a:pt x="92" y="292"/>
                  </a:lnTo>
                  <a:lnTo>
                    <a:pt x="89" y="281"/>
                  </a:lnTo>
                  <a:lnTo>
                    <a:pt x="86" y="272"/>
                  </a:lnTo>
                  <a:lnTo>
                    <a:pt x="83" y="262"/>
                  </a:lnTo>
                  <a:lnTo>
                    <a:pt x="82" y="251"/>
                  </a:lnTo>
                  <a:lnTo>
                    <a:pt x="79" y="242"/>
                  </a:lnTo>
                  <a:lnTo>
                    <a:pt x="76" y="231"/>
                  </a:lnTo>
                  <a:lnTo>
                    <a:pt x="73" y="221"/>
                  </a:lnTo>
                  <a:lnTo>
                    <a:pt x="71" y="210"/>
                  </a:lnTo>
                  <a:lnTo>
                    <a:pt x="68" y="200"/>
                  </a:lnTo>
                  <a:lnTo>
                    <a:pt x="65" y="191"/>
                  </a:lnTo>
                  <a:lnTo>
                    <a:pt x="62" y="179"/>
                  </a:lnTo>
                  <a:lnTo>
                    <a:pt x="59" y="169"/>
                  </a:lnTo>
                  <a:lnTo>
                    <a:pt x="56" y="159"/>
                  </a:lnTo>
                  <a:lnTo>
                    <a:pt x="53" y="150"/>
                  </a:lnTo>
                  <a:lnTo>
                    <a:pt x="52" y="139"/>
                  </a:lnTo>
                  <a:lnTo>
                    <a:pt x="49" y="130"/>
                  </a:lnTo>
                  <a:lnTo>
                    <a:pt x="46" y="120"/>
                  </a:lnTo>
                  <a:lnTo>
                    <a:pt x="44" y="111"/>
                  </a:lnTo>
                  <a:lnTo>
                    <a:pt x="41" y="102"/>
                  </a:lnTo>
                  <a:lnTo>
                    <a:pt x="38" y="92"/>
                  </a:lnTo>
                  <a:lnTo>
                    <a:pt x="37" y="85"/>
                  </a:lnTo>
                  <a:lnTo>
                    <a:pt x="34" y="76"/>
                  </a:lnTo>
                  <a:lnTo>
                    <a:pt x="32" y="68"/>
                  </a:lnTo>
                  <a:lnTo>
                    <a:pt x="31" y="62"/>
                  </a:lnTo>
                  <a:lnTo>
                    <a:pt x="28" y="53"/>
                  </a:lnTo>
                  <a:lnTo>
                    <a:pt x="26" y="47"/>
                  </a:lnTo>
                  <a:lnTo>
                    <a:pt x="23" y="40"/>
                  </a:lnTo>
                  <a:lnTo>
                    <a:pt x="22" y="34"/>
                  </a:lnTo>
                  <a:lnTo>
                    <a:pt x="18" y="29"/>
                  </a:lnTo>
                  <a:lnTo>
                    <a:pt x="18" y="23"/>
                  </a:lnTo>
                  <a:lnTo>
                    <a:pt x="15" y="18"/>
                  </a:lnTo>
                  <a:lnTo>
                    <a:pt x="15" y="14"/>
                  </a:lnTo>
                  <a:lnTo>
                    <a:pt x="12" y="6"/>
                  </a:lnTo>
                  <a:lnTo>
                    <a:pt x="11" y="3"/>
                  </a:lnTo>
                  <a:lnTo>
                    <a:pt x="8" y="0"/>
                  </a:lnTo>
                  <a:lnTo>
                    <a:pt x="8" y="2"/>
                  </a:lnTo>
                  <a:lnTo>
                    <a:pt x="0" y="9"/>
                  </a:lnTo>
                  <a:lnTo>
                    <a:pt x="0" y="9"/>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54" name="Freeform 42"/>
            <p:cNvSpPr>
              <a:spLocks/>
            </p:cNvSpPr>
            <p:nvPr/>
          </p:nvSpPr>
          <p:spPr bwMode="auto">
            <a:xfrm>
              <a:off x="2614" y="1083"/>
              <a:ext cx="251" cy="140"/>
            </a:xfrm>
            <a:custGeom>
              <a:avLst/>
              <a:gdLst/>
              <a:ahLst/>
              <a:cxnLst>
                <a:cxn ang="0">
                  <a:pos x="136" y="0"/>
                </a:cxn>
                <a:cxn ang="0">
                  <a:pos x="250" y="13"/>
                </a:cxn>
                <a:cxn ang="0">
                  <a:pos x="250" y="20"/>
                </a:cxn>
                <a:cxn ang="0">
                  <a:pos x="244" y="21"/>
                </a:cxn>
                <a:cxn ang="0">
                  <a:pos x="232" y="24"/>
                </a:cxn>
                <a:cxn ang="0">
                  <a:pos x="218" y="29"/>
                </a:cxn>
                <a:cxn ang="0">
                  <a:pos x="203" y="33"/>
                </a:cxn>
                <a:cxn ang="0">
                  <a:pos x="189" y="38"/>
                </a:cxn>
                <a:cxn ang="0">
                  <a:pos x="176" y="44"/>
                </a:cxn>
                <a:cxn ang="0">
                  <a:pos x="174" y="50"/>
                </a:cxn>
                <a:cxn ang="0">
                  <a:pos x="177" y="53"/>
                </a:cxn>
                <a:cxn ang="0">
                  <a:pos x="171" y="59"/>
                </a:cxn>
                <a:cxn ang="0">
                  <a:pos x="167" y="71"/>
                </a:cxn>
                <a:cxn ang="0">
                  <a:pos x="159" y="84"/>
                </a:cxn>
                <a:cxn ang="0">
                  <a:pos x="150" y="101"/>
                </a:cxn>
                <a:cxn ang="0">
                  <a:pos x="141" y="115"/>
                </a:cxn>
                <a:cxn ang="0">
                  <a:pos x="133" y="127"/>
                </a:cxn>
                <a:cxn ang="0">
                  <a:pos x="129" y="133"/>
                </a:cxn>
                <a:cxn ang="0">
                  <a:pos x="124" y="136"/>
                </a:cxn>
                <a:cxn ang="0">
                  <a:pos x="111" y="136"/>
                </a:cxn>
                <a:cxn ang="0">
                  <a:pos x="97" y="136"/>
                </a:cxn>
                <a:cxn ang="0">
                  <a:pos x="88" y="136"/>
                </a:cxn>
                <a:cxn ang="0">
                  <a:pos x="77" y="136"/>
                </a:cxn>
                <a:cxn ang="0">
                  <a:pos x="67" y="137"/>
                </a:cxn>
                <a:cxn ang="0">
                  <a:pos x="55" y="137"/>
                </a:cxn>
                <a:cxn ang="0">
                  <a:pos x="43" y="137"/>
                </a:cxn>
                <a:cxn ang="0">
                  <a:pos x="26" y="139"/>
                </a:cxn>
                <a:cxn ang="0">
                  <a:pos x="10" y="139"/>
                </a:cxn>
                <a:cxn ang="0">
                  <a:pos x="0" y="139"/>
                </a:cxn>
                <a:cxn ang="0">
                  <a:pos x="0" y="136"/>
                </a:cxn>
                <a:cxn ang="0">
                  <a:pos x="0" y="130"/>
                </a:cxn>
                <a:cxn ang="0">
                  <a:pos x="0" y="118"/>
                </a:cxn>
                <a:cxn ang="0">
                  <a:pos x="3" y="106"/>
                </a:cxn>
                <a:cxn ang="0">
                  <a:pos x="5" y="92"/>
                </a:cxn>
                <a:cxn ang="0">
                  <a:pos x="7" y="80"/>
                </a:cxn>
                <a:cxn ang="0">
                  <a:pos x="8" y="66"/>
                </a:cxn>
                <a:cxn ang="0">
                  <a:pos x="13" y="62"/>
                </a:cxn>
                <a:cxn ang="0">
                  <a:pos x="14" y="69"/>
                </a:cxn>
                <a:cxn ang="0">
                  <a:pos x="11" y="84"/>
                </a:cxn>
                <a:cxn ang="0">
                  <a:pos x="11" y="97"/>
                </a:cxn>
                <a:cxn ang="0">
                  <a:pos x="11" y="109"/>
                </a:cxn>
                <a:cxn ang="0">
                  <a:pos x="10" y="119"/>
                </a:cxn>
                <a:cxn ang="0">
                  <a:pos x="10" y="131"/>
                </a:cxn>
                <a:cxn ang="0">
                  <a:pos x="127" y="128"/>
                </a:cxn>
                <a:cxn ang="0">
                  <a:pos x="170" y="51"/>
                </a:cxn>
                <a:cxn ang="0">
                  <a:pos x="159" y="39"/>
                </a:cxn>
                <a:cxn ang="0">
                  <a:pos x="147" y="23"/>
                </a:cxn>
                <a:cxn ang="0">
                  <a:pos x="138" y="10"/>
                </a:cxn>
                <a:cxn ang="0">
                  <a:pos x="133" y="7"/>
                </a:cxn>
                <a:cxn ang="0">
                  <a:pos x="123" y="12"/>
                </a:cxn>
                <a:cxn ang="0">
                  <a:pos x="109" y="16"/>
                </a:cxn>
                <a:cxn ang="0">
                  <a:pos x="100" y="21"/>
                </a:cxn>
                <a:cxn ang="0">
                  <a:pos x="103" y="12"/>
                </a:cxn>
              </a:cxnLst>
              <a:rect l="0" t="0" r="r" b="b"/>
              <a:pathLst>
                <a:path w="251" h="140">
                  <a:moveTo>
                    <a:pt x="103" y="12"/>
                  </a:moveTo>
                  <a:lnTo>
                    <a:pt x="136" y="0"/>
                  </a:lnTo>
                  <a:lnTo>
                    <a:pt x="165" y="38"/>
                  </a:lnTo>
                  <a:lnTo>
                    <a:pt x="250" y="13"/>
                  </a:lnTo>
                  <a:lnTo>
                    <a:pt x="251" y="20"/>
                  </a:lnTo>
                  <a:lnTo>
                    <a:pt x="250" y="20"/>
                  </a:lnTo>
                  <a:lnTo>
                    <a:pt x="248" y="20"/>
                  </a:lnTo>
                  <a:lnTo>
                    <a:pt x="244" y="21"/>
                  </a:lnTo>
                  <a:lnTo>
                    <a:pt x="238" y="23"/>
                  </a:lnTo>
                  <a:lnTo>
                    <a:pt x="232" y="24"/>
                  </a:lnTo>
                  <a:lnTo>
                    <a:pt x="225" y="26"/>
                  </a:lnTo>
                  <a:lnTo>
                    <a:pt x="218" y="29"/>
                  </a:lnTo>
                  <a:lnTo>
                    <a:pt x="212" y="32"/>
                  </a:lnTo>
                  <a:lnTo>
                    <a:pt x="203" y="33"/>
                  </a:lnTo>
                  <a:lnTo>
                    <a:pt x="197" y="36"/>
                  </a:lnTo>
                  <a:lnTo>
                    <a:pt x="189" y="38"/>
                  </a:lnTo>
                  <a:lnTo>
                    <a:pt x="185" y="41"/>
                  </a:lnTo>
                  <a:lnTo>
                    <a:pt x="176" y="44"/>
                  </a:lnTo>
                  <a:lnTo>
                    <a:pt x="173" y="45"/>
                  </a:lnTo>
                  <a:lnTo>
                    <a:pt x="174" y="50"/>
                  </a:lnTo>
                  <a:lnTo>
                    <a:pt x="177" y="53"/>
                  </a:lnTo>
                  <a:lnTo>
                    <a:pt x="177" y="53"/>
                  </a:lnTo>
                  <a:lnTo>
                    <a:pt x="174" y="56"/>
                  </a:lnTo>
                  <a:lnTo>
                    <a:pt x="171" y="59"/>
                  </a:lnTo>
                  <a:lnTo>
                    <a:pt x="170" y="65"/>
                  </a:lnTo>
                  <a:lnTo>
                    <a:pt x="167" y="71"/>
                  </a:lnTo>
                  <a:lnTo>
                    <a:pt x="162" y="77"/>
                  </a:lnTo>
                  <a:lnTo>
                    <a:pt x="159" y="84"/>
                  </a:lnTo>
                  <a:lnTo>
                    <a:pt x="155" y="94"/>
                  </a:lnTo>
                  <a:lnTo>
                    <a:pt x="150" y="101"/>
                  </a:lnTo>
                  <a:lnTo>
                    <a:pt x="145" y="109"/>
                  </a:lnTo>
                  <a:lnTo>
                    <a:pt x="141" y="115"/>
                  </a:lnTo>
                  <a:lnTo>
                    <a:pt x="138" y="122"/>
                  </a:lnTo>
                  <a:lnTo>
                    <a:pt x="133" y="127"/>
                  </a:lnTo>
                  <a:lnTo>
                    <a:pt x="130" y="131"/>
                  </a:lnTo>
                  <a:lnTo>
                    <a:pt x="129" y="133"/>
                  </a:lnTo>
                  <a:lnTo>
                    <a:pt x="127" y="136"/>
                  </a:lnTo>
                  <a:lnTo>
                    <a:pt x="124" y="136"/>
                  </a:lnTo>
                  <a:lnTo>
                    <a:pt x="118" y="136"/>
                  </a:lnTo>
                  <a:lnTo>
                    <a:pt x="111" y="136"/>
                  </a:lnTo>
                  <a:lnTo>
                    <a:pt x="103" y="136"/>
                  </a:lnTo>
                  <a:lnTo>
                    <a:pt x="97" y="136"/>
                  </a:lnTo>
                  <a:lnTo>
                    <a:pt x="93" y="136"/>
                  </a:lnTo>
                  <a:lnTo>
                    <a:pt x="88" y="136"/>
                  </a:lnTo>
                  <a:lnTo>
                    <a:pt x="84" y="136"/>
                  </a:lnTo>
                  <a:lnTo>
                    <a:pt x="77" y="136"/>
                  </a:lnTo>
                  <a:lnTo>
                    <a:pt x="73" y="137"/>
                  </a:lnTo>
                  <a:lnTo>
                    <a:pt x="67" y="137"/>
                  </a:lnTo>
                  <a:lnTo>
                    <a:pt x="61" y="137"/>
                  </a:lnTo>
                  <a:lnTo>
                    <a:pt x="55" y="137"/>
                  </a:lnTo>
                  <a:lnTo>
                    <a:pt x="49" y="137"/>
                  </a:lnTo>
                  <a:lnTo>
                    <a:pt x="43" y="137"/>
                  </a:lnTo>
                  <a:lnTo>
                    <a:pt x="37" y="139"/>
                  </a:lnTo>
                  <a:lnTo>
                    <a:pt x="26" y="139"/>
                  </a:lnTo>
                  <a:lnTo>
                    <a:pt x="19" y="140"/>
                  </a:lnTo>
                  <a:lnTo>
                    <a:pt x="10" y="139"/>
                  </a:lnTo>
                  <a:lnTo>
                    <a:pt x="5" y="139"/>
                  </a:lnTo>
                  <a:lnTo>
                    <a:pt x="0" y="139"/>
                  </a:lnTo>
                  <a:lnTo>
                    <a:pt x="0" y="139"/>
                  </a:lnTo>
                  <a:lnTo>
                    <a:pt x="0" y="136"/>
                  </a:lnTo>
                  <a:lnTo>
                    <a:pt x="0" y="134"/>
                  </a:lnTo>
                  <a:lnTo>
                    <a:pt x="0" y="130"/>
                  </a:lnTo>
                  <a:lnTo>
                    <a:pt x="0" y="125"/>
                  </a:lnTo>
                  <a:lnTo>
                    <a:pt x="0" y="118"/>
                  </a:lnTo>
                  <a:lnTo>
                    <a:pt x="2" y="113"/>
                  </a:lnTo>
                  <a:lnTo>
                    <a:pt x="3" y="106"/>
                  </a:lnTo>
                  <a:lnTo>
                    <a:pt x="5" y="100"/>
                  </a:lnTo>
                  <a:lnTo>
                    <a:pt x="5" y="92"/>
                  </a:lnTo>
                  <a:lnTo>
                    <a:pt x="7" y="86"/>
                  </a:lnTo>
                  <a:lnTo>
                    <a:pt x="7" y="80"/>
                  </a:lnTo>
                  <a:lnTo>
                    <a:pt x="8" y="75"/>
                  </a:lnTo>
                  <a:lnTo>
                    <a:pt x="8" y="66"/>
                  </a:lnTo>
                  <a:lnTo>
                    <a:pt x="10" y="65"/>
                  </a:lnTo>
                  <a:lnTo>
                    <a:pt x="13" y="62"/>
                  </a:lnTo>
                  <a:lnTo>
                    <a:pt x="14" y="65"/>
                  </a:lnTo>
                  <a:lnTo>
                    <a:pt x="14" y="69"/>
                  </a:lnTo>
                  <a:lnTo>
                    <a:pt x="13" y="78"/>
                  </a:lnTo>
                  <a:lnTo>
                    <a:pt x="11" y="84"/>
                  </a:lnTo>
                  <a:lnTo>
                    <a:pt x="11" y="89"/>
                  </a:lnTo>
                  <a:lnTo>
                    <a:pt x="11" y="97"/>
                  </a:lnTo>
                  <a:lnTo>
                    <a:pt x="11" y="103"/>
                  </a:lnTo>
                  <a:lnTo>
                    <a:pt x="11" y="109"/>
                  </a:lnTo>
                  <a:lnTo>
                    <a:pt x="11" y="115"/>
                  </a:lnTo>
                  <a:lnTo>
                    <a:pt x="10" y="119"/>
                  </a:lnTo>
                  <a:lnTo>
                    <a:pt x="10" y="125"/>
                  </a:lnTo>
                  <a:lnTo>
                    <a:pt x="10" y="131"/>
                  </a:lnTo>
                  <a:lnTo>
                    <a:pt x="10" y="136"/>
                  </a:lnTo>
                  <a:lnTo>
                    <a:pt x="127" y="128"/>
                  </a:lnTo>
                  <a:lnTo>
                    <a:pt x="171" y="54"/>
                  </a:lnTo>
                  <a:lnTo>
                    <a:pt x="170" y="51"/>
                  </a:lnTo>
                  <a:lnTo>
                    <a:pt x="165" y="47"/>
                  </a:lnTo>
                  <a:lnTo>
                    <a:pt x="159" y="39"/>
                  </a:lnTo>
                  <a:lnTo>
                    <a:pt x="155" y="32"/>
                  </a:lnTo>
                  <a:lnTo>
                    <a:pt x="147" y="23"/>
                  </a:lnTo>
                  <a:lnTo>
                    <a:pt x="142" y="15"/>
                  </a:lnTo>
                  <a:lnTo>
                    <a:pt x="138" y="10"/>
                  </a:lnTo>
                  <a:lnTo>
                    <a:pt x="136" y="7"/>
                  </a:lnTo>
                  <a:lnTo>
                    <a:pt x="133" y="7"/>
                  </a:lnTo>
                  <a:lnTo>
                    <a:pt x="129" y="10"/>
                  </a:lnTo>
                  <a:lnTo>
                    <a:pt x="123" y="12"/>
                  </a:lnTo>
                  <a:lnTo>
                    <a:pt x="115" y="15"/>
                  </a:lnTo>
                  <a:lnTo>
                    <a:pt x="109" y="16"/>
                  </a:lnTo>
                  <a:lnTo>
                    <a:pt x="103" y="20"/>
                  </a:lnTo>
                  <a:lnTo>
                    <a:pt x="100" y="21"/>
                  </a:lnTo>
                  <a:lnTo>
                    <a:pt x="99" y="23"/>
                  </a:lnTo>
                  <a:lnTo>
                    <a:pt x="103" y="12"/>
                  </a:lnTo>
                  <a:lnTo>
                    <a:pt x="103" y="12"/>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55" name="Freeform 43"/>
            <p:cNvSpPr>
              <a:spLocks/>
            </p:cNvSpPr>
            <p:nvPr/>
          </p:nvSpPr>
          <p:spPr bwMode="auto">
            <a:xfrm>
              <a:off x="2974" y="568"/>
              <a:ext cx="1326" cy="912"/>
            </a:xfrm>
            <a:custGeom>
              <a:avLst/>
              <a:gdLst/>
              <a:ahLst/>
              <a:cxnLst>
                <a:cxn ang="0">
                  <a:pos x="1326" y="459"/>
                </a:cxn>
                <a:cxn ang="0">
                  <a:pos x="35" y="522"/>
                </a:cxn>
                <a:cxn ang="0">
                  <a:pos x="77" y="498"/>
                </a:cxn>
                <a:cxn ang="0">
                  <a:pos x="122" y="474"/>
                </a:cxn>
                <a:cxn ang="0">
                  <a:pos x="167" y="450"/>
                </a:cxn>
                <a:cxn ang="0">
                  <a:pos x="213" y="427"/>
                </a:cxn>
                <a:cxn ang="0">
                  <a:pos x="258" y="405"/>
                </a:cxn>
                <a:cxn ang="0">
                  <a:pos x="305" y="380"/>
                </a:cxn>
                <a:cxn ang="0">
                  <a:pos x="352" y="356"/>
                </a:cxn>
                <a:cxn ang="0">
                  <a:pos x="399" y="334"/>
                </a:cxn>
                <a:cxn ang="0">
                  <a:pos x="445" y="309"/>
                </a:cxn>
                <a:cxn ang="0">
                  <a:pos x="494" y="285"/>
                </a:cxn>
                <a:cxn ang="0">
                  <a:pos x="542" y="261"/>
                </a:cxn>
                <a:cxn ang="0">
                  <a:pos x="589" y="238"/>
                </a:cxn>
                <a:cxn ang="0">
                  <a:pos x="636" y="214"/>
                </a:cxn>
                <a:cxn ang="0">
                  <a:pos x="684" y="190"/>
                </a:cxn>
                <a:cxn ang="0">
                  <a:pos x="731" y="166"/>
                </a:cxn>
                <a:cxn ang="0">
                  <a:pos x="779" y="143"/>
                </a:cxn>
                <a:cxn ang="0">
                  <a:pos x="826" y="121"/>
                </a:cxn>
                <a:cxn ang="0">
                  <a:pos x="873" y="96"/>
                </a:cxn>
                <a:cxn ang="0">
                  <a:pos x="919" y="72"/>
                </a:cxn>
                <a:cxn ang="0">
                  <a:pos x="966" y="51"/>
                </a:cxn>
                <a:cxn ang="0">
                  <a:pos x="1013" y="27"/>
                </a:cxn>
                <a:cxn ang="0">
                  <a:pos x="1274" y="456"/>
                </a:cxn>
                <a:cxn ang="0">
                  <a:pos x="1214" y="479"/>
                </a:cxn>
                <a:cxn ang="0">
                  <a:pos x="1155" y="498"/>
                </a:cxn>
                <a:cxn ang="0">
                  <a:pos x="1095" y="519"/>
                </a:cxn>
                <a:cxn ang="0">
                  <a:pos x="1034" y="541"/>
                </a:cxn>
                <a:cxn ang="0">
                  <a:pos x="975" y="562"/>
                </a:cxn>
                <a:cxn ang="0">
                  <a:pos x="913" y="581"/>
                </a:cxn>
                <a:cxn ang="0">
                  <a:pos x="855" y="602"/>
                </a:cxn>
                <a:cxn ang="0">
                  <a:pos x="794" y="622"/>
                </a:cxn>
                <a:cxn ang="0">
                  <a:pos x="734" y="643"/>
                </a:cxn>
                <a:cxn ang="0">
                  <a:pos x="673" y="663"/>
                </a:cxn>
                <a:cxn ang="0">
                  <a:pos x="613" y="684"/>
                </a:cxn>
                <a:cxn ang="0">
                  <a:pos x="553" y="704"/>
                </a:cxn>
                <a:cxn ang="0">
                  <a:pos x="492" y="725"/>
                </a:cxn>
                <a:cxn ang="0">
                  <a:pos x="433" y="744"/>
                </a:cxn>
                <a:cxn ang="0">
                  <a:pos x="373" y="766"/>
                </a:cxn>
                <a:cxn ang="0">
                  <a:pos x="312" y="785"/>
                </a:cxn>
                <a:cxn ang="0">
                  <a:pos x="254" y="808"/>
                </a:cxn>
                <a:cxn ang="0">
                  <a:pos x="192" y="828"/>
                </a:cxn>
                <a:cxn ang="0">
                  <a:pos x="133" y="850"/>
                </a:cxn>
                <a:cxn ang="0">
                  <a:pos x="72" y="870"/>
                </a:cxn>
                <a:cxn ang="0">
                  <a:pos x="13" y="892"/>
                </a:cxn>
                <a:cxn ang="0">
                  <a:pos x="23" y="512"/>
                </a:cxn>
              </a:cxnLst>
              <a:rect l="0" t="0" r="r" b="b"/>
              <a:pathLst>
                <a:path w="1326" h="912">
                  <a:moveTo>
                    <a:pt x="23" y="512"/>
                  </a:moveTo>
                  <a:lnTo>
                    <a:pt x="0" y="912"/>
                  </a:lnTo>
                  <a:lnTo>
                    <a:pt x="1326" y="459"/>
                  </a:lnTo>
                  <a:lnTo>
                    <a:pt x="1031" y="0"/>
                  </a:lnTo>
                  <a:lnTo>
                    <a:pt x="42" y="503"/>
                  </a:lnTo>
                  <a:lnTo>
                    <a:pt x="35" y="522"/>
                  </a:lnTo>
                  <a:lnTo>
                    <a:pt x="48" y="515"/>
                  </a:lnTo>
                  <a:lnTo>
                    <a:pt x="63" y="507"/>
                  </a:lnTo>
                  <a:lnTo>
                    <a:pt x="77" y="498"/>
                  </a:lnTo>
                  <a:lnTo>
                    <a:pt x="92" y="491"/>
                  </a:lnTo>
                  <a:lnTo>
                    <a:pt x="107" y="482"/>
                  </a:lnTo>
                  <a:lnTo>
                    <a:pt x="122" y="474"/>
                  </a:lnTo>
                  <a:lnTo>
                    <a:pt x="137" y="467"/>
                  </a:lnTo>
                  <a:lnTo>
                    <a:pt x="154" y="459"/>
                  </a:lnTo>
                  <a:lnTo>
                    <a:pt x="167" y="450"/>
                  </a:lnTo>
                  <a:lnTo>
                    <a:pt x="183" y="442"/>
                  </a:lnTo>
                  <a:lnTo>
                    <a:pt x="198" y="435"/>
                  </a:lnTo>
                  <a:lnTo>
                    <a:pt x="213" y="427"/>
                  </a:lnTo>
                  <a:lnTo>
                    <a:pt x="228" y="420"/>
                  </a:lnTo>
                  <a:lnTo>
                    <a:pt x="243" y="412"/>
                  </a:lnTo>
                  <a:lnTo>
                    <a:pt x="258" y="405"/>
                  </a:lnTo>
                  <a:lnTo>
                    <a:pt x="275" y="397"/>
                  </a:lnTo>
                  <a:lnTo>
                    <a:pt x="288" y="388"/>
                  </a:lnTo>
                  <a:lnTo>
                    <a:pt x="305" y="380"/>
                  </a:lnTo>
                  <a:lnTo>
                    <a:pt x="320" y="371"/>
                  </a:lnTo>
                  <a:lnTo>
                    <a:pt x="337" y="364"/>
                  </a:lnTo>
                  <a:lnTo>
                    <a:pt x="352" y="356"/>
                  </a:lnTo>
                  <a:lnTo>
                    <a:pt x="368" y="349"/>
                  </a:lnTo>
                  <a:lnTo>
                    <a:pt x="383" y="341"/>
                  </a:lnTo>
                  <a:lnTo>
                    <a:pt x="399" y="334"/>
                  </a:lnTo>
                  <a:lnTo>
                    <a:pt x="414" y="325"/>
                  </a:lnTo>
                  <a:lnTo>
                    <a:pt x="430" y="317"/>
                  </a:lnTo>
                  <a:lnTo>
                    <a:pt x="445" y="309"/>
                  </a:lnTo>
                  <a:lnTo>
                    <a:pt x="462" y="302"/>
                  </a:lnTo>
                  <a:lnTo>
                    <a:pt x="477" y="293"/>
                  </a:lnTo>
                  <a:lnTo>
                    <a:pt x="494" y="285"/>
                  </a:lnTo>
                  <a:lnTo>
                    <a:pt x="509" y="278"/>
                  </a:lnTo>
                  <a:lnTo>
                    <a:pt x="525" y="270"/>
                  </a:lnTo>
                  <a:lnTo>
                    <a:pt x="542" y="261"/>
                  </a:lnTo>
                  <a:lnTo>
                    <a:pt x="557" y="254"/>
                  </a:lnTo>
                  <a:lnTo>
                    <a:pt x="572" y="246"/>
                  </a:lnTo>
                  <a:lnTo>
                    <a:pt x="589" y="238"/>
                  </a:lnTo>
                  <a:lnTo>
                    <a:pt x="604" y="229"/>
                  </a:lnTo>
                  <a:lnTo>
                    <a:pt x="620" y="222"/>
                  </a:lnTo>
                  <a:lnTo>
                    <a:pt x="636" y="214"/>
                  </a:lnTo>
                  <a:lnTo>
                    <a:pt x="652" y="207"/>
                  </a:lnTo>
                  <a:lnTo>
                    <a:pt x="667" y="198"/>
                  </a:lnTo>
                  <a:lnTo>
                    <a:pt x="684" y="190"/>
                  </a:lnTo>
                  <a:lnTo>
                    <a:pt x="699" y="183"/>
                  </a:lnTo>
                  <a:lnTo>
                    <a:pt x="716" y="175"/>
                  </a:lnTo>
                  <a:lnTo>
                    <a:pt x="731" y="166"/>
                  </a:lnTo>
                  <a:lnTo>
                    <a:pt x="747" y="158"/>
                  </a:lnTo>
                  <a:lnTo>
                    <a:pt x="762" y="151"/>
                  </a:lnTo>
                  <a:lnTo>
                    <a:pt x="779" y="143"/>
                  </a:lnTo>
                  <a:lnTo>
                    <a:pt x="794" y="136"/>
                  </a:lnTo>
                  <a:lnTo>
                    <a:pt x="811" y="128"/>
                  </a:lnTo>
                  <a:lnTo>
                    <a:pt x="826" y="121"/>
                  </a:lnTo>
                  <a:lnTo>
                    <a:pt x="842" y="113"/>
                  </a:lnTo>
                  <a:lnTo>
                    <a:pt x="858" y="104"/>
                  </a:lnTo>
                  <a:lnTo>
                    <a:pt x="873" y="96"/>
                  </a:lnTo>
                  <a:lnTo>
                    <a:pt x="888" y="89"/>
                  </a:lnTo>
                  <a:lnTo>
                    <a:pt x="904" y="81"/>
                  </a:lnTo>
                  <a:lnTo>
                    <a:pt x="919" y="72"/>
                  </a:lnTo>
                  <a:lnTo>
                    <a:pt x="936" y="65"/>
                  </a:lnTo>
                  <a:lnTo>
                    <a:pt x="951" y="57"/>
                  </a:lnTo>
                  <a:lnTo>
                    <a:pt x="966" y="51"/>
                  </a:lnTo>
                  <a:lnTo>
                    <a:pt x="983" y="42"/>
                  </a:lnTo>
                  <a:lnTo>
                    <a:pt x="998" y="35"/>
                  </a:lnTo>
                  <a:lnTo>
                    <a:pt x="1013" y="27"/>
                  </a:lnTo>
                  <a:lnTo>
                    <a:pt x="1030" y="21"/>
                  </a:lnTo>
                  <a:lnTo>
                    <a:pt x="1295" y="450"/>
                  </a:lnTo>
                  <a:lnTo>
                    <a:pt x="1274" y="456"/>
                  </a:lnTo>
                  <a:lnTo>
                    <a:pt x="1255" y="464"/>
                  </a:lnTo>
                  <a:lnTo>
                    <a:pt x="1235" y="471"/>
                  </a:lnTo>
                  <a:lnTo>
                    <a:pt x="1214" y="479"/>
                  </a:lnTo>
                  <a:lnTo>
                    <a:pt x="1194" y="485"/>
                  </a:lnTo>
                  <a:lnTo>
                    <a:pt x="1175" y="492"/>
                  </a:lnTo>
                  <a:lnTo>
                    <a:pt x="1155" y="498"/>
                  </a:lnTo>
                  <a:lnTo>
                    <a:pt x="1135" y="506"/>
                  </a:lnTo>
                  <a:lnTo>
                    <a:pt x="1114" y="512"/>
                  </a:lnTo>
                  <a:lnTo>
                    <a:pt x="1095" y="519"/>
                  </a:lnTo>
                  <a:lnTo>
                    <a:pt x="1074" y="525"/>
                  </a:lnTo>
                  <a:lnTo>
                    <a:pt x="1054" y="533"/>
                  </a:lnTo>
                  <a:lnTo>
                    <a:pt x="1034" y="541"/>
                  </a:lnTo>
                  <a:lnTo>
                    <a:pt x="1015" y="548"/>
                  </a:lnTo>
                  <a:lnTo>
                    <a:pt x="995" y="554"/>
                  </a:lnTo>
                  <a:lnTo>
                    <a:pt x="975" y="562"/>
                  </a:lnTo>
                  <a:lnTo>
                    <a:pt x="954" y="568"/>
                  </a:lnTo>
                  <a:lnTo>
                    <a:pt x="935" y="575"/>
                  </a:lnTo>
                  <a:lnTo>
                    <a:pt x="913" y="581"/>
                  </a:lnTo>
                  <a:lnTo>
                    <a:pt x="894" y="589"/>
                  </a:lnTo>
                  <a:lnTo>
                    <a:pt x="874" y="595"/>
                  </a:lnTo>
                  <a:lnTo>
                    <a:pt x="855" y="602"/>
                  </a:lnTo>
                  <a:lnTo>
                    <a:pt x="835" y="609"/>
                  </a:lnTo>
                  <a:lnTo>
                    <a:pt x="814" y="616"/>
                  </a:lnTo>
                  <a:lnTo>
                    <a:pt x="794" y="622"/>
                  </a:lnTo>
                  <a:lnTo>
                    <a:pt x="773" y="630"/>
                  </a:lnTo>
                  <a:lnTo>
                    <a:pt x="753" y="636"/>
                  </a:lnTo>
                  <a:lnTo>
                    <a:pt x="734" y="643"/>
                  </a:lnTo>
                  <a:lnTo>
                    <a:pt x="714" y="649"/>
                  </a:lnTo>
                  <a:lnTo>
                    <a:pt x="694" y="657"/>
                  </a:lnTo>
                  <a:lnTo>
                    <a:pt x="673" y="663"/>
                  </a:lnTo>
                  <a:lnTo>
                    <a:pt x="654" y="670"/>
                  </a:lnTo>
                  <a:lnTo>
                    <a:pt x="633" y="676"/>
                  </a:lnTo>
                  <a:lnTo>
                    <a:pt x="613" y="684"/>
                  </a:lnTo>
                  <a:lnTo>
                    <a:pt x="593" y="690"/>
                  </a:lnTo>
                  <a:lnTo>
                    <a:pt x="574" y="698"/>
                  </a:lnTo>
                  <a:lnTo>
                    <a:pt x="553" y="704"/>
                  </a:lnTo>
                  <a:lnTo>
                    <a:pt x="533" y="711"/>
                  </a:lnTo>
                  <a:lnTo>
                    <a:pt x="513" y="717"/>
                  </a:lnTo>
                  <a:lnTo>
                    <a:pt x="492" y="725"/>
                  </a:lnTo>
                  <a:lnTo>
                    <a:pt x="473" y="731"/>
                  </a:lnTo>
                  <a:lnTo>
                    <a:pt x="453" y="738"/>
                  </a:lnTo>
                  <a:lnTo>
                    <a:pt x="433" y="744"/>
                  </a:lnTo>
                  <a:lnTo>
                    <a:pt x="414" y="754"/>
                  </a:lnTo>
                  <a:lnTo>
                    <a:pt x="394" y="758"/>
                  </a:lnTo>
                  <a:lnTo>
                    <a:pt x="373" y="766"/>
                  </a:lnTo>
                  <a:lnTo>
                    <a:pt x="353" y="773"/>
                  </a:lnTo>
                  <a:lnTo>
                    <a:pt x="334" y="781"/>
                  </a:lnTo>
                  <a:lnTo>
                    <a:pt x="312" y="785"/>
                  </a:lnTo>
                  <a:lnTo>
                    <a:pt x="293" y="794"/>
                  </a:lnTo>
                  <a:lnTo>
                    <a:pt x="273" y="800"/>
                  </a:lnTo>
                  <a:lnTo>
                    <a:pt x="254" y="808"/>
                  </a:lnTo>
                  <a:lnTo>
                    <a:pt x="232" y="814"/>
                  </a:lnTo>
                  <a:lnTo>
                    <a:pt x="211" y="822"/>
                  </a:lnTo>
                  <a:lnTo>
                    <a:pt x="192" y="828"/>
                  </a:lnTo>
                  <a:lnTo>
                    <a:pt x="172" y="835"/>
                  </a:lnTo>
                  <a:lnTo>
                    <a:pt x="152" y="843"/>
                  </a:lnTo>
                  <a:lnTo>
                    <a:pt x="133" y="850"/>
                  </a:lnTo>
                  <a:lnTo>
                    <a:pt x="113" y="856"/>
                  </a:lnTo>
                  <a:lnTo>
                    <a:pt x="92" y="864"/>
                  </a:lnTo>
                  <a:lnTo>
                    <a:pt x="72" y="870"/>
                  </a:lnTo>
                  <a:lnTo>
                    <a:pt x="53" y="879"/>
                  </a:lnTo>
                  <a:lnTo>
                    <a:pt x="33" y="885"/>
                  </a:lnTo>
                  <a:lnTo>
                    <a:pt x="13" y="892"/>
                  </a:lnTo>
                  <a:lnTo>
                    <a:pt x="33" y="527"/>
                  </a:lnTo>
                  <a:lnTo>
                    <a:pt x="23" y="512"/>
                  </a:lnTo>
                  <a:lnTo>
                    <a:pt x="23" y="512"/>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56" name="Freeform 44"/>
            <p:cNvSpPr>
              <a:spLocks/>
            </p:cNvSpPr>
            <p:nvPr/>
          </p:nvSpPr>
          <p:spPr bwMode="auto">
            <a:xfrm>
              <a:off x="4096" y="902"/>
              <a:ext cx="130" cy="131"/>
            </a:xfrm>
            <a:custGeom>
              <a:avLst/>
              <a:gdLst/>
              <a:ahLst/>
              <a:cxnLst>
                <a:cxn ang="0">
                  <a:pos x="59" y="0"/>
                </a:cxn>
                <a:cxn ang="0">
                  <a:pos x="0" y="18"/>
                </a:cxn>
                <a:cxn ang="0">
                  <a:pos x="51" y="131"/>
                </a:cxn>
                <a:cxn ang="0">
                  <a:pos x="130" y="107"/>
                </a:cxn>
                <a:cxn ang="0">
                  <a:pos x="59" y="0"/>
                </a:cxn>
                <a:cxn ang="0">
                  <a:pos x="59" y="0"/>
                </a:cxn>
              </a:cxnLst>
              <a:rect l="0" t="0" r="r" b="b"/>
              <a:pathLst>
                <a:path w="130" h="131">
                  <a:moveTo>
                    <a:pt x="59" y="0"/>
                  </a:moveTo>
                  <a:lnTo>
                    <a:pt x="0" y="18"/>
                  </a:lnTo>
                  <a:lnTo>
                    <a:pt x="51" y="131"/>
                  </a:lnTo>
                  <a:lnTo>
                    <a:pt x="130" y="107"/>
                  </a:lnTo>
                  <a:lnTo>
                    <a:pt x="59" y="0"/>
                  </a:lnTo>
                  <a:lnTo>
                    <a:pt x="59" y="0"/>
                  </a:lnTo>
                  <a:close/>
                </a:path>
              </a:pathLst>
            </a:custGeom>
            <a:solidFill>
              <a:srgbClr val="788FE3"/>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57" name="Freeform 45"/>
            <p:cNvSpPr>
              <a:spLocks/>
            </p:cNvSpPr>
            <p:nvPr/>
          </p:nvSpPr>
          <p:spPr bwMode="auto">
            <a:xfrm>
              <a:off x="3983" y="828"/>
              <a:ext cx="114" cy="119"/>
            </a:xfrm>
            <a:custGeom>
              <a:avLst/>
              <a:gdLst/>
              <a:ahLst/>
              <a:cxnLst>
                <a:cxn ang="0">
                  <a:pos x="55" y="0"/>
                </a:cxn>
                <a:cxn ang="0">
                  <a:pos x="0" y="15"/>
                </a:cxn>
                <a:cxn ang="0">
                  <a:pos x="37" y="119"/>
                </a:cxn>
                <a:cxn ang="0">
                  <a:pos x="114" y="92"/>
                </a:cxn>
                <a:cxn ang="0">
                  <a:pos x="55" y="0"/>
                </a:cxn>
                <a:cxn ang="0">
                  <a:pos x="55" y="0"/>
                </a:cxn>
              </a:cxnLst>
              <a:rect l="0" t="0" r="r" b="b"/>
              <a:pathLst>
                <a:path w="114" h="119">
                  <a:moveTo>
                    <a:pt x="55" y="0"/>
                  </a:moveTo>
                  <a:lnTo>
                    <a:pt x="0" y="15"/>
                  </a:lnTo>
                  <a:lnTo>
                    <a:pt x="37" y="119"/>
                  </a:lnTo>
                  <a:lnTo>
                    <a:pt x="114" y="92"/>
                  </a:lnTo>
                  <a:lnTo>
                    <a:pt x="55" y="0"/>
                  </a:lnTo>
                  <a:lnTo>
                    <a:pt x="55" y="0"/>
                  </a:lnTo>
                  <a:close/>
                </a:path>
              </a:pathLst>
            </a:custGeom>
            <a:solidFill>
              <a:srgbClr val="788FE3"/>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58" name="Freeform 46"/>
            <p:cNvSpPr>
              <a:spLocks/>
            </p:cNvSpPr>
            <p:nvPr/>
          </p:nvSpPr>
          <p:spPr bwMode="auto">
            <a:xfrm>
              <a:off x="3958" y="944"/>
              <a:ext cx="114" cy="143"/>
            </a:xfrm>
            <a:custGeom>
              <a:avLst/>
              <a:gdLst/>
              <a:ahLst/>
              <a:cxnLst>
                <a:cxn ang="0">
                  <a:pos x="62" y="0"/>
                </a:cxn>
                <a:cxn ang="0">
                  <a:pos x="0" y="24"/>
                </a:cxn>
                <a:cxn ang="0">
                  <a:pos x="37" y="143"/>
                </a:cxn>
                <a:cxn ang="0">
                  <a:pos x="114" y="116"/>
                </a:cxn>
                <a:cxn ang="0">
                  <a:pos x="62" y="0"/>
                </a:cxn>
                <a:cxn ang="0">
                  <a:pos x="62" y="0"/>
                </a:cxn>
              </a:cxnLst>
              <a:rect l="0" t="0" r="r" b="b"/>
              <a:pathLst>
                <a:path w="114" h="143">
                  <a:moveTo>
                    <a:pt x="62" y="0"/>
                  </a:moveTo>
                  <a:lnTo>
                    <a:pt x="0" y="24"/>
                  </a:lnTo>
                  <a:lnTo>
                    <a:pt x="37" y="143"/>
                  </a:lnTo>
                  <a:lnTo>
                    <a:pt x="114" y="116"/>
                  </a:lnTo>
                  <a:lnTo>
                    <a:pt x="62" y="0"/>
                  </a:lnTo>
                  <a:lnTo>
                    <a:pt x="62" y="0"/>
                  </a:lnTo>
                  <a:close/>
                </a:path>
              </a:pathLst>
            </a:custGeom>
            <a:solidFill>
              <a:srgbClr val="788FE3"/>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59" name="Freeform 47"/>
            <p:cNvSpPr>
              <a:spLocks/>
            </p:cNvSpPr>
            <p:nvPr/>
          </p:nvSpPr>
          <p:spPr bwMode="auto">
            <a:xfrm>
              <a:off x="3892" y="773"/>
              <a:ext cx="92" cy="98"/>
            </a:xfrm>
            <a:custGeom>
              <a:avLst/>
              <a:gdLst/>
              <a:ahLst/>
              <a:cxnLst>
                <a:cxn ang="0">
                  <a:pos x="60" y="0"/>
                </a:cxn>
                <a:cxn ang="0">
                  <a:pos x="0" y="26"/>
                </a:cxn>
                <a:cxn ang="0">
                  <a:pos x="32" y="98"/>
                </a:cxn>
                <a:cxn ang="0">
                  <a:pos x="92" y="71"/>
                </a:cxn>
                <a:cxn ang="0">
                  <a:pos x="60" y="0"/>
                </a:cxn>
                <a:cxn ang="0">
                  <a:pos x="60" y="0"/>
                </a:cxn>
              </a:cxnLst>
              <a:rect l="0" t="0" r="r" b="b"/>
              <a:pathLst>
                <a:path w="92" h="98">
                  <a:moveTo>
                    <a:pt x="60" y="0"/>
                  </a:moveTo>
                  <a:lnTo>
                    <a:pt x="0" y="26"/>
                  </a:lnTo>
                  <a:lnTo>
                    <a:pt x="32" y="98"/>
                  </a:lnTo>
                  <a:lnTo>
                    <a:pt x="92" y="71"/>
                  </a:lnTo>
                  <a:lnTo>
                    <a:pt x="60" y="0"/>
                  </a:lnTo>
                  <a:lnTo>
                    <a:pt x="60" y="0"/>
                  </a:lnTo>
                  <a:close/>
                </a:path>
              </a:pathLst>
            </a:custGeom>
            <a:solidFill>
              <a:srgbClr val="788FE3"/>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60" name="Freeform 48"/>
            <p:cNvSpPr>
              <a:spLocks/>
            </p:cNvSpPr>
            <p:nvPr/>
          </p:nvSpPr>
          <p:spPr bwMode="auto">
            <a:xfrm>
              <a:off x="3887" y="965"/>
              <a:ext cx="105" cy="160"/>
            </a:xfrm>
            <a:custGeom>
              <a:avLst/>
              <a:gdLst/>
              <a:ahLst/>
              <a:cxnLst>
                <a:cxn ang="0">
                  <a:pos x="68" y="0"/>
                </a:cxn>
                <a:cxn ang="0">
                  <a:pos x="0" y="33"/>
                </a:cxn>
                <a:cxn ang="0">
                  <a:pos x="20" y="160"/>
                </a:cxn>
                <a:cxn ang="0">
                  <a:pos x="105" y="124"/>
                </a:cxn>
                <a:cxn ang="0">
                  <a:pos x="68" y="0"/>
                </a:cxn>
                <a:cxn ang="0">
                  <a:pos x="68" y="0"/>
                </a:cxn>
              </a:cxnLst>
              <a:rect l="0" t="0" r="r" b="b"/>
              <a:pathLst>
                <a:path w="105" h="160">
                  <a:moveTo>
                    <a:pt x="68" y="0"/>
                  </a:moveTo>
                  <a:lnTo>
                    <a:pt x="0" y="33"/>
                  </a:lnTo>
                  <a:lnTo>
                    <a:pt x="20" y="160"/>
                  </a:lnTo>
                  <a:lnTo>
                    <a:pt x="105" y="124"/>
                  </a:lnTo>
                  <a:lnTo>
                    <a:pt x="68" y="0"/>
                  </a:lnTo>
                  <a:lnTo>
                    <a:pt x="68" y="0"/>
                  </a:lnTo>
                  <a:close/>
                </a:path>
              </a:pathLst>
            </a:custGeom>
            <a:solidFill>
              <a:srgbClr val="637ACF"/>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61" name="Freeform 49"/>
            <p:cNvSpPr>
              <a:spLocks/>
            </p:cNvSpPr>
            <p:nvPr/>
          </p:nvSpPr>
          <p:spPr bwMode="auto">
            <a:xfrm>
              <a:off x="3854" y="867"/>
              <a:ext cx="101" cy="133"/>
            </a:xfrm>
            <a:custGeom>
              <a:avLst/>
              <a:gdLst/>
              <a:ahLst/>
              <a:cxnLst>
                <a:cxn ang="0">
                  <a:pos x="67" y="0"/>
                </a:cxn>
                <a:cxn ang="0">
                  <a:pos x="0" y="26"/>
                </a:cxn>
                <a:cxn ang="0">
                  <a:pos x="30" y="133"/>
                </a:cxn>
                <a:cxn ang="0">
                  <a:pos x="101" y="101"/>
                </a:cxn>
                <a:cxn ang="0">
                  <a:pos x="67" y="0"/>
                </a:cxn>
                <a:cxn ang="0">
                  <a:pos x="67" y="0"/>
                </a:cxn>
              </a:cxnLst>
              <a:rect l="0" t="0" r="r" b="b"/>
              <a:pathLst>
                <a:path w="101" h="133">
                  <a:moveTo>
                    <a:pt x="67" y="0"/>
                  </a:moveTo>
                  <a:lnTo>
                    <a:pt x="0" y="26"/>
                  </a:lnTo>
                  <a:lnTo>
                    <a:pt x="30" y="133"/>
                  </a:lnTo>
                  <a:lnTo>
                    <a:pt x="101" y="101"/>
                  </a:lnTo>
                  <a:lnTo>
                    <a:pt x="67" y="0"/>
                  </a:lnTo>
                  <a:lnTo>
                    <a:pt x="67" y="0"/>
                  </a:lnTo>
                  <a:close/>
                </a:path>
              </a:pathLst>
            </a:custGeom>
            <a:solidFill>
              <a:srgbClr val="788FE3"/>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62" name="Freeform 50"/>
            <p:cNvSpPr>
              <a:spLocks/>
            </p:cNvSpPr>
            <p:nvPr/>
          </p:nvSpPr>
          <p:spPr bwMode="auto">
            <a:xfrm>
              <a:off x="3771" y="802"/>
              <a:ext cx="86" cy="127"/>
            </a:xfrm>
            <a:custGeom>
              <a:avLst/>
              <a:gdLst/>
              <a:ahLst/>
              <a:cxnLst>
                <a:cxn ang="0">
                  <a:pos x="64" y="0"/>
                </a:cxn>
                <a:cxn ang="0">
                  <a:pos x="2" y="23"/>
                </a:cxn>
                <a:cxn ang="0">
                  <a:pos x="0" y="127"/>
                </a:cxn>
                <a:cxn ang="0">
                  <a:pos x="86" y="91"/>
                </a:cxn>
                <a:cxn ang="0">
                  <a:pos x="64" y="0"/>
                </a:cxn>
                <a:cxn ang="0">
                  <a:pos x="64" y="0"/>
                </a:cxn>
              </a:cxnLst>
              <a:rect l="0" t="0" r="r" b="b"/>
              <a:pathLst>
                <a:path w="86" h="127">
                  <a:moveTo>
                    <a:pt x="64" y="0"/>
                  </a:moveTo>
                  <a:lnTo>
                    <a:pt x="2" y="23"/>
                  </a:lnTo>
                  <a:lnTo>
                    <a:pt x="0" y="127"/>
                  </a:lnTo>
                  <a:lnTo>
                    <a:pt x="86" y="91"/>
                  </a:lnTo>
                  <a:lnTo>
                    <a:pt x="64" y="0"/>
                  </a:lnTo>
                  <a:lnTo>
                    <a:pt x="64" y="0"/>
                  </a:lnTo>
                  <a:close/>
                </a:path>
              </a:pathLst>
            </a:custGeom>
            <a:solidFill>
              <a:srgbClr val="8096EB"/>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63" name="Freeform 51"/>
            <p:cNvSpPr>
              <a:spLocks/>
            </p:cNvSpPr>
            <p:nvPr/>
          </p:nvSpPr>
          <p:spPr bwMode="auto">
            <a:xfrm>
              <a:off x="3694" y="927"/>
              <a:ext cx="86" cy="153"/>
            </a:xfrm>
            <a:custGeom>
              <a:avLst/>
              <a:gdLst/>
              <a:ahLst/>
              <a:cxnLst>
                <a:cxn ang="0">
                  <a:pos x="77" y="0"/>
                </a:cxn>
                <a:cxn ang="0">
                  <a:pos x="9" y="31"/>
                </a:cxn>
                <a:cxn ang="0">
                  <a:pos x="0" y="153"/>
                </a:cxn>
                <a:cxn ang="0">
                  <a:pos x="86" y="115"/>
                </a:cxn>
                <a:cxn ang="0">
                  <a:pos x="77" y="0"/>
                </a:cxn>
                <a:cxn ang="0">
                  <a:pos x="77" y="0"/>
                </a:cxn>
              </a:cxnLst>
              <a:rect l="0" t="0" r="r" b="b"/>
              <a:pathLst>
                <a:path w="86" h="153">
                  <a:moveTo>
                    <a:pt x="77" y="0"/>
                  </a:moveTo>
                  <a:lnTo>
                    <a:pt x="9" y="31"/>
                  </a:lnTo>
                  <a:lnTo>
                    <a:pt x="0" y="153"/>
                  </a:lnTo>
                  <a:lnTo>
                    <a:pt x="86" y="115"/>
                  </a:lnTo>
                  <a:lnTo>
                    <a:pt x="77" y="0"/>
                  </a:lnTo>
                  <a:lnTo>
                    <a:pt x="77" y="0"/>
                  </a:lnTo>
                  <a:close/>
                </a:path>
              </a:pathLst>
            </a:custGeom>
            <a:solidFill>
              <a:srgbClr val="7A91E6"/>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64" name="Freeform 52"/>
            <p:cNvSpPr>
              <a:spLocks/>
            </p:cNvSpPr>
            <p:nvPr/>
          </p:nvSpPr>
          <p:spPr bwMode="auto">
            <a:xfrm>
              <a:off x="3699" y="755"/>
              <a:ext cx="74" cy="107"/>
            </a:xfrm>
            <a:custGeom>
              <a:avLst/>
              <a:gdLst/>
              <a:ahLst/>
              <a:cxnLst>
                <a:cxn ang="0">
                  <a:pos x="69" y="0"/>
                </a:cxn>
                <a:cxn ang="0">
                  <a:pos x="0" y="32"/>
                </a:cxn>
                <a:cxn ang="0">
                  <a:pos x="3" y="107"/>
                </a:cxn>
                <a:cxn ang="0">
                  <a:pos x="74" y="73"/>
                </a:cxn>
                <a:cxn ang="0">
                  <a:pos x="69" y="0"/>
                </a:cxn>
                <a:cxn ang="0">
                  <a:pos x="69" y="0"/>
                </a:cxn>
              </a:cxnLst>
              <a:rect l="0" t="0" r="r" b="b"/>
              <a:pathLst>
                <a:path w="74" h="107">
                  <a:moveTo>
                    <a:pt x="69" y="0"/>
                  </a:moveTo>
                  <a:lnTo>
                    <a:pt x="0" y="32"/>
                  </a:lnTo>
                  <a:lnTo>
                    <a:pt x="3" y="107"/>
                  </a:lnTo>
                  <a:lnTo>
                    <a:pt x="74" y="73"/>
                  </a:lnTo>
                  <a:lnTo>
                    <a:pt x="69" y="0"/>
                  </a:lnTo>
                  <a:lnTo>
                    <a:pt x="69" y="0"/>
                  </a:lnTo>
                  <a:close/>
                </a:path>
              </a:pathLst>
            </a:custGeom>
            <a:solidFill>
              <a:srgbClr val="788FE3"/>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65" name="Freeform 53"/>
            <p:cNvSpPr>
              <a:spLocks/>
            </p:cNvSpPr>
            <p:nvPr/>
          </p:nvSpPr>
          <p:spPr bwMode="auto">
            <a:xfrm>
              <a:off x="2006" y="1521"/>
              <a:ext cx="27" cy="236"/>
            </a:xfrm>
            <a:custGeom>
              <a:avLst/>
              <a:gdLst/>
              <a:ahLst/>
              <a:cxnLst>
                <a:cxn ang="0">
                  <a:pos x="15" y="1"/>
                </a:cxn>
                <a:cxn ang="0">
                  <a:pos x="0" y="236"/>
                </a:cxn>
                <a:cxn ang="0">
                  <a:pos x="17" y="231"/>
                </a:cxn>
                <a:cxn ang="0">
                  <a:pos x="17" y="228"/>
                </a:cxn>
                <a:cxn ang="0">
                  <a:pos x="17" y="220"/>
                </a:cxn>
                <a:cxn ang="0">
                  <a:pos x="17" y="214"/>
                </a:cxn>
                <a:cxn ang="0">
                  <a:pos x="17" y="208"/>
                </a:cxn>
                <a:cxn ang="0">
                  <a:pos x="17" y="201"/>
                </a:cxn>
                <a:cxn ang="0">
                  <a:pos x="18" y="193"/>
                </a:cxn>
                <a:cxn ang="0">
                  <a:pos x="18" y="184"/>
                </a:cxn>
                <a:cxn ang="0">
                  <a:pos x="18" y="175"/>
                </a:cxn>
                <a:cxn ang="0">
                  <a:pos x="20" y="165"/>
                </a:cxn>
                <a:cxn ang="0">
                  <a:pos x="20" y="155"/>
                </a:cxn>
                <a:cxn ang="0">
                  <a:pos x="20" y="149"/>
                </a:cxn>
                <a:cxn ang="0">
                  <a:pos x="20" y="143"/>
                </a:cxn>
                <a:cxn ang="0">
                  <a:pos x="20" y="137"/>
                </a:cxn>
                <a:cxn ang="0">
                  <a:pos x="21" y="133"/>
                </a:cxn>
                <a:cxn ang="0">
                  <a:pos x="21" y="127"/>
                </a:cxn>
                <a:cxn ang="0">
                  <a:pos x="23" y="122"/>
                </a:cxn>
                <a:cxn ang="0">
                  <a:pos x="23" y="118"/>
                </a:cxn>
                <a:cxn ang="0">
                  <a:pos x="23" y="112"/>
                </a:cxn>
                <a:cxn ang="0">
                  <a:pos x="23" y="107"/>
                </a:cxn>
                <a:cxn ang="0">
                  <a:pos x="23" y="101"/>
                </a:cxn>
                <a:cxn ang="0">
                  <a:pos x="23" y="95"/>
                </a:cxn>
                <a:cxn ang="0">
                  <a:pos x="24" y="89"/>
                </a:cxn>
                <a:cxn ang="0">
                  <a:pos x="24" y="84"/>
                </a:cxn>
                <a:cxn ang="0">
                  <a:pos x="24" y="78"/>
                </a:cxn>
                <a:cxn ang="0">
                  <a:pos x="24" y="74"/>
                </a:cxn>
                <a:cxn ang="0">
                  <a:pos x="24" y="68"/>
                </a:cxn>
                <a:cxn ang="0">
                  <a:pos x="24" y="59"/>
                </a:cxn>
                <a:cxn ang="0">
                  <a:pos x="26" y="48"/>
                </a:cxn>
                <a:cxn ang="0">
                  <a:pos x="26" y="39"/>
                </a:cxn>
                <a:cxn ang="0">
                  <a:pos x="27" y="32"/>
                </a:cxn>
                <a:cxn ang="0">
                  <a:pos x="26" y="23"/>
                </a:cxn>
                <a:cxn ang="0">
                  <a:pos x="26" y="18"/>
                </a:cxn>
                <a:cxn ang="0">
                  <a:pos x="26" y="10"/>
                </a:cxn>
                <a:cxn ang="0">
                  <a:pos x="26" y="7"/>
                </a:cxn>
                <a:cxn ang="0">
                  <a:pos x="26" y="0"/>
                </a:cxn>
                <a:cxn ang="0">
                  <a:pos x="26" y="0"/>
                </a:cxn>
                <a:cxn ang="0">
                  <a:pos x="20" y="1"/>
                </a:cxn>
                <a:cxn ang="0">
                  <a:pos x="17" y="3"/>
                </a:cxn>
                <a:cxn ang="0">
                  <a:pos x="15" y="1"/>
                </a:cxn>
                <a:cxn ang="0">
                  <a:pos x="15" y="1"/>
                </a:cxn>
              </a:cxnLst>
              <a:rect l="0" t="0" r="r" b="b"/>
              <a:pathLst>
                <a:path w="27" h="236">
                  <a:moveTo>
                    <a:pt x="15" y="1"/>
                  </a:moveTo>
                  <a:lnTo>
                    <a:pt x="0" y="236"/>
                  </a:lnTo>
                  <a:lnTo>
                    <a:pt x="17" y="231"/>
                  </a:lnTo>
                  <a:lnTo>
                    <a:pt x="17" y="228"/>
                  </a:lnTo>
                  <a:lnTo>
                    <a:pt x="17" y="220"/>
                  </a:lnTo>
                  <a:lnTo>
                    <a:pt x="17" y="214"/>
                  </a:lnTo>
                  <a:lnTo>
                    <a:pt x="17" y="208"/>
                  </a:lnTo>
                  <a:lnTo>
                    <a:pt x="17" y="201"/>
                  </a:lnTo>
                  <a:lnTo>
                    <a:pt x="18" y="193"/>
                  </a:lnTo>
                  <a:lnTo>
                    <a:pt x="18" y="184"/>
                  </a:lnTo>
                  <a:lnTo>
                    <a:pt x="18" y="175"/>
                  </a:lnTo>
                  <a:lnTo>
                    <a:pt x="20" y="165"/>
                  </a:lnTo>
                  <a:lnTo>
                    <a:pt x="20" y="155"/>
                  </a:lnTo>
                  <a:lnTo>
                    <a:pt x="20" y="149"/>
                  </a:lnTo>
                  <a:lnTo>
                    <a:pt x="20" y="143"/>
                  </a:lnTo>
                  <a:lnTo>
                    <a:pt x="20" y="137"/>
                  </a:lnTo>
                  <a:lnTo>
                    <a:pt x="21" y="133"/>
                  </a:lnTo>
                  <a:lnTo>
                    <a:pt x="21" y="127"/>
                  </a:lnTo>
                  <a:lnTo>
                    <a:pt x="23" y="122"/>
                  </a:lnTo>
                  <a:lnTo>
                    <a:pt x="23" y="118"/>
                  </a:lnTo>
                  <a:lnTo>
                    <a:pt x="23" y="112"/>
                  </a:lnTo>
                  <a:lnTo>
                    <a:pt x="23" y="107"/>
                  </a:lnTo>
                  <a:lnTo>
                    <a:pt x="23" y="101"/>
                  </a:lnTo>
                  <a:lnTo>
                    <a:pt x="23" y="95"/>
                  </a:lnTo>
                  <a:lnTo>
                    <a:pt x="24" y="89"/>
                  </a:lnTo>
                  <a:lnTo>
                    <a:pt x="24" y="84"/>
                  </a:lnTo>
                  <a:lnTo>
                    <a:pt x="24" y="78"/>
                  </a:lnTo>
                  <a:lnTo>
                    <a:pt x="24" y="74"/>
                  </a:lnTo>
                  <a:lnTo>
                    <a:pt x="24" y="68"/>
                  </a:lnTo>
                  <a:lnTo>
                    <a:pt x="24" y="59"/>
                  </a:lnTo>
                  <a:lnTo>
                    <a:pt x="26" y="48"/>
                  </a:lnTo>
                  <a:lnTo>
                    <a:pt x="26" y="39"/>
                  </a:lnTo>
                  <a:lnTo>
                    <a:pt x="27" y="32"/>
                  </a:lnTo>
                  <a:lnTo>
                    <a:pt x="26" y="23"/>
                  </a:lnTo>
                  <a:lnTo>
                    <a:pt x="26" y="18"/>
                  </a:lnTo>
                  <a:lnTo>
                    <a:pt x="26" y="10"/>
                  </a:lnTo>
                  <a:lnTo>
                    <a:pt x="26" y="7"/>
                  </a:lnTo>
                  <a:lnTo>
                    <a:pt x="26" y="0"/>
                  </a:lnTo>
                  <a:lnTo>
                    <a:pt x="26" y="0"/>
                  </a:lnTo>
                  <a:lnTo>
                    <a:pt x="20" y="1"/>
                  </a:lnTo>
                  <a:lnTo>
                    <a:pt x="17" y="3"/>
                  </a:lnTo>
                  <a:lnTo>
                    <a:pt x="15" y="1"/>
                  </a:lnTo>
                  <a:lnTo>
                    <a:pt x="15" y="1"/>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66" name="Freeform 54"/>
            <p:cNvSpPr>
              <a:spLocks/>
            </p:cNvSpPr>
            <p:nvPr/>
          </p:nvSpPr>
          <p:spPr bwMode="auto">
            <a:xfrm>
              <a:off x="2832" y="1418"/>
              <a:ext cx="128" cy="314"/>
            </a:xfrm>
            <a:custGeom>
              <a:avLst/>
              <a:gdLst/>
              <a:ahLst/>
              <a:cxnLst>
                <a:cxn ang="0">
                  <a:pos x="68" y="6"/>
                </a:cxn>
                <a:cxn ang="0">
                  <a:pos x="78" y="14"/>
                </a:cxn>
                <a:cxn ang="0">
                  <a:pos x="91" y="26"/>
                </a:cxn>
                <a:cxn ang="0">
                  <a:pos x="100" y="38"/>
                </a:cxn>
                <a:cxn ang="0">
                  <a:pos x="104" y="49"/>
                </a:cxn>
                <a:cxn ang="0">
                  <a:pos x="109" y="59"/>
                </a:cxn>
                <a:cxn ang="0">
                  <a:pos x="115" y="71"/>
                </a:cxn>
                <a:cxn ang="0">
                  <a:pos x="119" y="86"/>
                </a:cxn>
                <a:cxn ang="0">
                  <a:pos x="122" y="104"/>
                </a:cxn>
                <a:cxn ang="0">
                  <a:pos x="124" y="118"/>
                </a:cxn>
                <a:cxn ang="0">
                  <a:pos x="125" y="129"/>
                </a:cxn>
                <a:cxn ang="0">
                  <a:pos x="127" y="139"/>
                </a:cxn>
                <a:cxn ang="0">
                  <a:pos x="127" y="151"/>
                </a:cxn>
                <a:cxn ang="0">
                  <a:pos x="127" y="162"/>
                </a:cxn>
                <a:cxn ang="0">
                  <a:pos x="125" y="174"/>
                </a:cxn>
                <a:cxn ang="0">
                  <a:pos x="124" y="189"/>
                </a:cxn>
                <a:cxn ang="0">
                  <a:pos x="119" y="207"/>
                </a:cxn>
                <a:cxn ang="0">
                  <a:pos x="112" y="225"/>
                </a:cxn>
                <a:cxn ang="0">
                  <a:pos x="104" y="240"/>
                </a:cxn>
                <a:cxn ang="0">
                  <a:pos x="94" y="254"/>
                </a:cxn>
                <a:cxn ang="0">
                  <a:pos x="83" y="266"/>
                </a:cxn>
                <a:cxn ang="0">
                  <a:pos x="71" y="277"/>
                </a:cxn>
                <a:cxn ang="0">
                  <a:pos x="60" y="287"/>
                </a:cxn>
                <a:cxn ang="0">
                  <a:pos x="50" y="293"/>
                </a:cxn>
                <a:cxn ang="0">
                  <a:pos x="33" y="302"/>
                </a:cxn>
                <a:cxn ang="0">
                  <a:pos x="17" y="310"/>
                </a:cxn>
                <a:cxn ang="0">
                  <a:pos x="7" y="313"/>
                </a:cxn>
                <a:cxn ang="0">
                  <a:pos x="0" y="307"/>
                </a:cxn>
                <a:cxn ang="0">
                  <a:pos x="3" y="304"/>
                </a:cxn>
                <a:cxn ang="0">
                  <a:pos x="17" y="299"/>
                </a:cxn>
                <a:cxn ang="0">
                  <a:pos x="35" y="290"/>
                </a:cxn>
                <a:cxn ang="0">
                  <a:pos x="44" y="284"/>
                </a:cxn>
                <a:cxn ang="0">
                  <a:pos x="56" y="277"/>
                </a:cxn>
                <a:cxn ang="0">
                  <a:pos x="66" y="268"/>
                </a:cxn>
                <a:cxn ang="0">
                  <a:pos x="77" y="258"/>
                </a:cxn>
                <a:cxn ang="0">
                  <a:pos x="86" y="246"/>
                </a:cxn>
                <a:cxn ang="0">
                  <a:pos x="97" y="233"/>
                </a:cxn>
                <a:cxn ang="0">
                  <a:pos x="104" y="218"/>
                </a:cxn>
                <a:cxn ang="0">
                  <a:pos x="112" y="201"/>
                </a:cxn>
                <a:cxn ang="0">
                  <a:pos x="116" y="183"/>
                </a:cxn>
                <a:cxn ang="0">
                  <a:pos x="119" y="163"/>
                </a:cxn>
                <a:cxn ang="0">
                  <a:pos x="119" y="151"/>
                </a:cxn>
                <a:cxn ang="0">
                  <a:pos x="119" y="141"/>
                </a:cxn>
                <a:cxn ang="0">
                  <a:pos x="118" y="123"/>
                </a:cxn>
                <a:cxn ang="0">
                  <a:pos x="115" y="104"/>
                </a:cxn>
                <a:cxn ang="0">
                  <a:pos x="110" y="88"/>
                </a:cxn>
                <a:cxn ang="0">
                  <a:pos x="104" y="73"/>
                </a:cxn>
                <a:cxn ang="0">
                  <a:pos x="98" y="59"/>
                </a:cxn>
                <a:cxn ang="0">
                  <a:pos x="92" y="47"/>
                </a:cxn>
                <a:cxn ang="0">
                  <a:pos x="84" y="38"/>
                </a:cxn>
                <a:cxn ang="0">
                  <a:pos x="69" y="20"/>
                </a:cxn>
                <a:cxn ang="0">
                  <a:pos x="59" y="8"/>
                </a:cxn>
                <a:cxn ang="0">
                  <a:pos x="48" y="2"/>
                </a:cxn>
                <a:cxn ang="0">
                  <a:pos x="66" y="5"/>
                </a:cxn>
              </a:cxnLst>
              <a:rect l="0" t="0" r="r" b="b"/>
              <a:pathLst>
                <a:path w="128" h="314">
                  <a:moveTo>
                    <a:pt x="66" y="5"/>
                  </a:moveTo>
                  <a:lnTo>
                    <a:pt x="68" y="6"/>
                  </a:lnTo>
                  <a:lnTo>
                    <a:pt x="75" y="11"/>
                  </a:lnTo>
                  <a:lnTo>
                    <a:pt x="78" y="14"/>
                  </a:lnTo>
                  <a:lnTo>
                    <a:pt x="84" y="20"/>
                  </a:lnTo>
                  <a:lnTo>
                    <a:pt x="91" y="26"/>
                  </a:lnTo>
                  <a:lnTo>
                    <a:pt x="97" y="33"/>
                  </a:lnTo>
                  <a:lnTo>
                    <a:pt x="100" y="38"/>
                  </a:lnTo>
                  <a:lnTo>
                    <a:pt x="101" y="42"/>
                  </a:lnTo>
                  <a:lnTo>
                    <a:pt x="104" y="49"/>
                  </a:lnTo>
                  <a:lnTo>
                    <a:pt x="107" y="53"/>
                  </a:lnTo>
                  <a:lnTo>
                    <a:pt x="109" y="59"/>
                  </a:lnTo>
                  <a:lnTo>
                    <a:pt x="112" y="65"/>
                  </a:lnTo>
                  <a:lnTo>
                    <a:pt x="115" y="71"/>
                  </a:lnTo>
                  <a:lnTo>
                    <a:pt x="118" y="80"/>
                  </a:lnTo>
                  <a:lnTo>
                    <a:pt x="119" y="86"/>
                  </a:lnTo>
                  <a:lnTo>
                    <a:pt x="121" y="95"/>
                  </a:lnTo>
                  <a:lnTo>
                    <a:pt x="122" y="104"/>
                  </a:lnTo>
                  <a:lnTo>
                    <a:pt x="124" y="115"/>
                  </a:lnTo>
                  <a:lnTo>
                    <a:pt x="124" y="118"/>
                  </a:lnTo>
                  <a:lnTo>
                    <a:pt x="125" y="123"/>
                  </a:lnTo>
                  <a:lnTo>
                    <a:pt x="125" y="129"/>
                  </a:lnTo>
                  <a:lnTo>
                    <a:pt x="127" y="135"/>
                  </a:lnTo>
                  <a:lnTo>
                    <a:pt x="127" y="139"/>
                  </a:lnTo>
                  <a:lnTo>
                    <a:pt x="127" y="145"/>
                  </a:lnTo>
                  <a:lnTo>
                    <a:pt x="127" y="151"/>
                  </a:lnTo>
                  <a:lnTo>
                    <a:pt x="128" y="157"/>
                  </a:lnTo>
                  <a:lnTo>
                    <a:pt x="127" y="162"/>
                  </a:lnTo>
                  <a:lnTo>
                    <a:pt x="127" y="168"/>
                  </a:lnTo>
                  <a:lnTo>
                    <a:pt x="125" y="174"/>
                  </a:lnTo>
                  <a:lnTo>
                    <a:pt x="125" y="178"/>
                  </a:lnTo>
                  <a:lnTo>
                    <a:pt x="124" y="189"/>
                  </a:lnTo>
                  <a:lnTo>
                    <a:pt x="122" y="200"/>
                  </a:lnTo>
                  <a:lnTo>
                    <a:pt x="119" y="207"/>
                  </a:lnTo>
                  <a:lnTo>
                    <a:pt x="116" y="218"/>
                  </a:lnTo>
                  <a:lnTo>
                    <a:pt x="112" y="225"/>
                  </a:lnTo>
                  <a:lnTo>
                    <a:pt x="109" y="234"/>
                  </a:lnTo>
                  <a:lnTo>
                    <a:pt x="104" y="240"/>
                  </a:lnTo>
                  <a:lnTo>
                    <a:pt x="100" y="248"/>
                  </a:lnTo>
                  <a:lnTo>
                    <a:pt x="94" y="254"/>
                  </a:lnTo>
                  <a:lnTo>
                    <a:pt x="89" y="262"/>
                  </a:lnTo>
                  <a:lnTo>
                    <a:pt x="83" y="266"/>
                  </a:lnTo>
                  <a:lnTo>
                    <a:pt x="77" y="272"/>
                  </a:lnTo>
                  <a:lnTo>
                    <a:pt x="71" y="277"/>
                  </a:lnTo>
                  <a:lnTo>
                    <a:pt x="66" y="283"/>
                  </a:lnTo>
                  <a:lnTo>
                    <a:pt x="60" y="287"/>
                  </a:lnTo>
                  <a:lnTo>
                    <a:pt x="56" y="290"/>
                  </a:lnTo>
                  <a:lnTo>
                    <a:pt x="50" y="293"/>
                  </a:lnTo>
                  <a:lnTo>
                    <a:pt x="44" y="296"/>
                  </a:lnTo>
                  <a:lnTo>
                    <a:pt x="33" y="302"/>
                  </a:lnTo>
                  <a:lnTo>
                    <a:pt x="26" y="307"/>
                  </a:lnTo>
                  <a:lnTo>
                    <a:pt x="17" y="310"/>
                  </a:lnTo>
                  <a:lnTo>
                    <a:pt x="12" y="313"/>
                  </a:lnTo>
                  <a:lnTo>
                    <a:pt x="7" y="313"/>
                  </a:lnTo>
                  <a:lnTo>
                    <a:pt x="7" y="314"/>
                  </a:lnTo>
                  <a:lnTo>
                    <a:pt x="0" y="307"/>
                  </a:lnTo>
                  <a:lnTo>
                    <a:pt x="0" y="305"/>
                  </a:lnTo>
                  <a:lnTo>
                    <a:pt x="3" y="304"/>
                  </a:lnTo>
                  <a:lnTo>
                    <a:pt x="9" y="302"/>
                  </a:lnTo>
                  <a:lnTo>
                    <a:pt x="17" y="299"/>
                  </a:lnTo>
                  <a:lnTo>
                    <a:pt x="24" y="295"/>
                  </a:lnTo>
                  <a:lnTo>
                    <a:pt x="35" y="290"/>
                  </a:lnTo>
                  <a:lnTo>
                    <a:pt x="39" y="287"/>
                  </a:lnTo>
                  <a:lnTo>
                    <a:pt x="44" y="284"/>
                  </a:lnTo>
                  <a:lnTo>
                    <a:pt x="50" y="280"/>
                  </a:lnTo>
                  <a:lnTo>
                    <a:pt x="56" y="277"/>
                  </a:lnTo>
                  <a:lnTo>
                    <a:pt x="60" y="272"/>
                  </a:lnTo>
                  <a:lnTo>
                    <a:pt x="66" y="268"/>
                  </a:lnTo>
                  <a:lnTo>
                    <a:pt x="71" y="263"/>
                  </a:lnTo>
                  <a:lnTo>
                    <a:pt x="77" y="258"/>
                  </a:lnTo>
                  <a:lnTo>
                    <a:pt x="81" y="251"/>
                  </a:lnTo>
                  <a:lnTo>
                    <a:pt x="86" y="246"/>
                  </a:lnTo>
                  <a:lnTo>
                    <a:pt x="92" y="239"/>
                  </a:lnTo>
                  <a:lnTo>
                    <a:pt x="97" y="233"/>
                  </a:lnTo>
                  <a:lnTo>
                    <a:pt x="100" y="225"/>
                  </a:lnTo>
                  <a:lnTo>
                    <a:pt x="104" y="218"/>
                  </a:lnTo>
                  <a:lnTo>
                    <a:pt x="107" y="210"/>
                  </a:lnTo>
                  <a:lnTo>
                    <a:pt x="112" y="201"/>
                  </a:lnTo>
                  <a:lnTo>
                    <a:pt x="113" y="192"/>
                  </a:lnTo>
                  <a:lnTo>
                    <a:pt x="116" y="183"/>
                  </a:lnTo>
                  <a:lnTo>
                    <a:pt x="118" y="172"/>
                  </a:lnTo>
                  <a:lnTo>
                    <a:pt x="119" y="163"/>
                  </a:lnTo>
                  <a:lnTo>
                    <a:pt x="119" y="157"/>
                  </a:lnTo>
                  <a:lnTo>
                    <a:pt x="119" y="151"/>
                  </a:lnTo>
                  <a:lnTo>
                    <a:pt x="119" y="145"/>
                  </a:lnTo>
                  <a:lnTo>
                    <a:pt x="119" y="141"/>
                  </a:lnTo>
                  <a:lnTo>
                    <a:pt x="118" y="130"/>
                  </a:lnTo>
                  <a:lnTo>
                    <a:pt x="118" y="123"/>
                  </a:lnTo>
                  <a:lnTo>
                    <a:pt x="116" y="113"/>
                  </a:lnTo>
                  <a:lnTo>
                    <a:pt x="115" y="104"/>
                  </a:lnTo>
                  <a:lnTo>
                    <a:pt x="112" y="95"/>
                  </a:lnTo>
                  <a:lnTo>
                    <a:pt x="110" y="88"/>
                  </a:lnTo>
                  <a:lnTo>
                    <a:pt x="107" y="79"/>
                  </a:lnTo>
                  <a:lnTo>
                    <a:pt x="104" y="73"/>
                  </a:lnTo>
                  <a:lnTo>
                    <a:pt x="101" y="65"/>
                  </a:lnTo>
                  <a:lnTo>
                    <a:pt x="98" y="59"/>
                  </a:lnTo>
                  <a:lnTo>
                    <a:pt x="94" y="53"/>
                  </a:lnTo>
                  <a:lnTo>
                    <a:pt x="92" y="47"/>
                  </a:lnTo>
                  <a:lnTo>
                    <a:pt x="88" y="42"/>
                  </a:lnTo>
                  <a:lnTo>
                    <a:pt x="84" y="38"/>
                  </a:lnTo>
                  <a:lnTo>
                    <a:pt x="77" y="29"/>
                  </a:lnTo>
                  <a:lnTo>
                    <a:pt x="69" y="20"/>
                  </a:lnTo>
                  <a:lnTo>
                    <a:pt x="63" y="12"/>
                  </a:lnTo>
                  <a:lnTo>
                    <a:pt x="59" y="8"/>
                  </a:lnTo>
                  <a:lnTo>
                    <a:pt x="53" y="3"/>
                  </a:lnTo>
                  <a:lnTo>
                    <a:pt x="48" y="2"/>
                  </a:lnTo>
                  <a:lnTo>
                    <a:pt x="45" y="0"/>
                  </a:lnTo>
                  <a:lnTo>
                    <a:pt x="66" y="5"/>
                  </a:lnTo>
                  <a:lnTo>
                    <a:pt x="66" y="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67" name="Freeform 55"/>
            <p:cNvSpPr>
              <a:spLocks/>
            </p:cNvSpPr>
            <p:nvPr/>
          </p:nvSpPr>
          <p:spPr bwMode="auto">
            <a:xfrm>
              <a:off x="2300" y="1583"/>
              <a:ext cx="68" cy="86"/>
            </a:xfrm>
            <a:custGeom>
              <a:avLst/>
              <a:gdLst/>
              <a:ahLst/>
              <a:cxnLst>
                <a:cxn ang="0">
                  <a:pos x="41" y="0"/>
                </a:cxn>
                <a:cxn ang="0">
                  <a:pos x="0" y="10"/>
                </a:cxn>
                <a:cxn ang="0">
                  <a:pos x="14" y="86"/>
                </a:cxn>
                <a:cxn ang="0">
                  <a:pos x="68" y="72"/>
                </a:cxn>
                <a:cxn ang="0">
                  <a:pos x="41" y="0"/>
                </a:cxn>
                <a:cxn ang="0">
                  <a:pos x="41" y="0"/>
                </a:cxn>
              </a:cxnLst>
              <a:rect l="0" t="0" r="r" b="b"/>
              <a:pathLst>
                <a:path w="68" h="86">
                  <a:moveTo>
                    <a:pt x="41" y="0"/>
                  </a:moveTo>
                  <a:lnTo>
                    <a:pt x="0" y="10"/>
                  </a:lnTo>
                  <a:lnTo>
                    <a:pt x="14" y="86"/>
                  </a:lnTo>
                  <a:lnTo>
                    <a:pt x="68" y="72"/>
                  </a:lnTo>
                  <a:lnTo>
                    <a:pt x="41" y="0"/>
                  </a:lnTo>
                  <a:lnTo>
                    <a:pt x="41" y="0"/>
                  </a:lnTo>
                  <a:close/>
                </a:path>
              </a:pathLst>
            </a:custGeom>
            <a:solidFill>
              <a:srgbClr val="788FE3"/>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68" name="Freeform 56"/>
            <p:cNvSpPr>
              <a:spLocks/>
            </p:cNvSpPr>
            <p:nvPr/>
          </p:nvSpPr>
          <p:spPr bwMode="auto">
            <a:xfrm>
              <a:off x="2243" y="1531"/>
              <a:ext cx="59" cy="76"/>
            </a:xfrm>
            <a:custGeom>
              <a:avLst/>
              <a:gdLst/>
              <a:ahLst/>
              <a:cxnLst>
                <a:cxn ang="0">
                  <a:pos x="38" y="0"/>
                </a:cxn>
                <a:cxn ang="0">
                  <a:pos x="0" y="10"/>
                </a:cxn>
                <a:cxn ang="0">
                  <a:pos x="5" y="76"/>
                </a:cxn>
                <a:cxn ang="0">
                  <a:pos x="59" y="62"/>
                </a:cxn>
                <a:cxn ang="0">
                  <a:pos x="38" y="0"/>
                </a:cxn>
                <a:cxn ang="0">
                  <a:pos x="38" y="0"/>
                </a:cxn>
              </a:cxnLst>
              <a:rect l="0" t="0" r="r" b="b"/>
              <a:pathLst>
                <a:path w="59" h="76">
                  <a:moveTo>
                    <a:pt x="38" y="0"/>
                  </a:moveTo>
                  <a:lnTo>
                    <a:pt x="0" y="10"/>
                  </a:lnTo>
                  <a:lnTo>
                    <a:pt x="5" y="76"/>
                  </a:lnTo>
                  <a:lnTo>
                    <a:pt x="59" y="62"/>
                  </a:lnTo>
                  <a:lnTo>
                    <a:pt x="38" y="0"/>
                  </a:lnTo>
                  <a:lnTo>
                    <a:pt x="38" y="0"/>
                  </a:lnTo>
                  <a:close/>
                </a:path>
              </a:pathLst>
            </a:custGeom>
            <a:solidFill>
              <a:srgbClr val="788FE3"/>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69" name="Freeform 57"/>
            <p:cNvSpPr>
              <a:spLocks/>
            </p:cNvSpPr>
            <p:nvPr/>
          </p:nvSpPr>
          <p:spPr bwMode="auto">
            <a:xfrm>
              <a:off x="2207" y="1607"/>
              <a:ext cx="56" cy="91"/>
            </a:xfrm>
            <a:custGeom>
              <a:avLst/>
              <a:gdLst/>
              <a:ahLst/>
              <a:cxnLst>
                <a:cxn ang="0">
                  <a:pos x="41" y="0"/>
                </a:cxn>
                <a:cxn ang="0">
                  <a:pos x="0" y="12"/>
                </a:cxn>
                <a:cxn ang="0">
                  <a:pos x="3" y="91"/>
                </a:cxn>
                <a:cxn ang="0">
                  <a:pos x="56" y="74"/>
                </a:cxn>
                <a:cxn ang="0">
                  <a:pos x="41" y="0"/>
                </a:cxn>
                <a:cxn ang="0">
                  <a:pos x="41" y="0"/>
                </a:cxn>
              </a:cxnLst>
              <a:rect l="0" t="0" r="r" b="b"/>
              <a:pathLst>
                <a:path w="56" h="91">
                  <a:moveTo>
                    <a:pt x="41" y="0"/>
                  </a:moveTo>
                  <a:lnTo>
                    <a:pt x="0" y="12"/>
                  </a:lnTo>
                  <a:lnTo>
                    <a:pt x="3" y="91"/>
                  </a:lnTo>
                  <a:lnTo>
                    <a:pt x="56" y="74"/>
                  </a:lnTo>
                  <a:lnTo>
                    <a:pt x="41" y="0"/>
                  </a:lnTo>
                  <a:lnTo>
                    <a:pt x="41" y="0"/>
                  </a:lnTo>
                  <a:close/>
                </a:path>
              </a:pathLst>
            </a:custGeom>
            <a:solidFill>
              <a:srgbClr val="788FE3"/>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70" name="Freeform 58"/>
            <p:cNvSpPr>
              <a:spLocks/>
            </p:cNvSpPr>
            <p:nvPr/>
          </p:nvSpPr>
          <p:spPr bwMode="auto">
            <a:xfrm>
              <a:off x="2193" y="1495"/>
              <a:ext cx="50" cy="61"/>
            </a:xfrm>
            <a:custGeom>
              <a:avLst/>
              <a:gdLst/>
              <a:ahLst/>
              <a:cxnLst>
                <a:cxn ang="0">
                  <a:pos x="41" y="0"/>
                </a:cxn>
                <a:cxn ang="0">
                  <a:pos x="0" y="12"/>
                </a:cxn>
                <a:cxn ang="0">
                  <a:pos x="6" y="61"/>
                </a:cxn>
                <a:cxn ang="0">
                  <a:pos x="50" y="47"/>
                </a:cxn>
                <a:cxn ang="0">
                  <a:pos x="41" y="0"/>
                </a:cxn>
                <a:cxn ang="0">
                  <a:pos x="41" y="0"/>
                </a:cxn>
              </a:cxnLst>
              <a:rect l="0" t="0" r="r" b="b"/>
              <a:pathLst>
                <a:path w="50" h="61">
                  <a:moveTo>
                    <a:pt x="41" y="0"/>
                  </a:moveTo>
                  <a:lnTo>
                    <a:pt x="0" y="12"/>
                  </a:lnTo>
                  <a:lnTo>
                    <a:pt x="6" y="61"/>
                  </a:lnTo>
                  <a:lnTo>
                    <a:pt x="50" y="47"/>
                  </a:lnTo>
                  <a:lnTo>
                    <a:pt x="41" y="0"/>
                  </a:lnTo>
                  <a:lnTo>
                    <a:pt x="41" y="0"/>
                  </a:lnTo>
                  <a:close/>
                </a:path>
              </a:pathLst>
            </a:custGeom>
            <a:solidFill>
              <a:srgbClr val="788FE3"/>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71" name="Freeform 59"/>
            <p:cNvSpPr>
              <a:spLocks/>
            </p:cNvSpPr>
            <p:nvPr/>
          </p:nvSpPr>
          <p:spPr bwMode="auto">
            <a:xfrm>
              <a:off x="2155" y="1619"/>
              <a:ext cx="55" cy="95"/>
            </a:xfrm>
            <a:custGeom>
              <a:avLst/>
              <a:gdLst/>
              <a:ahLst/>
              <a:cxnLst>
                <a:cxn ang="0">
                  <a:pos x="52" y="0"/>
                </a:cxn>
                <a:cxn ang="0">
                  <a:pos x="9" y="14"/>
                </a:cxn>
                <a:cxn ang="0">
                  <a:pos x="0" y="95"/>
                </a:cxn>
                <a:cxn ang="0">
                  <a:pos x="55" y="80"/>
                </a:cxn>
                <a:cxn ang="0">
                  <a:pos x="52" y="0"/>
                </a:cxn>
                <a:cxn ang="0">
                  <a:pos x="52" y="0"/>
                </a:cxn>
              </a:cxnLst>
              <a:rect l="0" t="0" r="r" b="b"/>
              <a:pathLst>
                <a:path w="55" h="95">
                  <a:moveTo>
                    <a:pt x="52" y="0"/>
                  </a:moveTo>
                  <a:lnTo>
                    <a:pt x="9" y="14"/>
                  </a:lnTo>
                  <a:lnTo>
                    <a:pt x="0" y="95"/>
                  </a:lnTo>
                  <a:lnTo>
                    <a:pt x="55" y="80"/>
                  </a:lnTo>
                  <a:lnTo>
                    <a:pt x="52" y="0"/>
                  </a:lnTo>
                  <a:lnTo>
                    <a:pt x="52" y="0"/>
                  </a:lnTo>
                  <a:close/>
                </a:path>
              </a:pathLst>
            </a:custGeom>
            <a:solidFill>
              <a:srgbClr val="637ACF"/>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72" name="Freeform 60"/>
            <p:cNvSpPr>
              <a:spLocks/>
            </p:cNvSpPr>
            <p:nvPr/>
          </p:nvSpPr>
          <p:spPr bwMode="auto">
            <a:xfrm>
              <a:off x="2139" y="1553"/>
              <a:ext cx="65" cy="89"/>
            </a:xfrm>
            <a:custGeom>
              <a:avLst/>
              <a:gdLst/>
              <a:ahLst/>
              <a:cxnLst>
                <a:cxn ang="0">
                  <a:pos x="60" y="0"/>
                </a:cxn>
                <a:cxn ang="0">
                  <a:pos x="15" y="13"/>
                </a:cxn>
                <a:cxn ang="0">
                  <a:pos x="0" y="89"/>
                </a:cxn>
                <a:cxn ang="0">
                  <a:pos x="65" y="66"/>
                </a:cxn>
                <a:cxn ang="0">
                  <a:pos x="60" y="0"/>
                </a:cxn>
                <a:cxn ang="0">
                  <a:pos x="60" y="0"/>
                </a:cxn>
              </a:cxnLst>
              <a:rect l="0" t="0" r="r" b="b"/>
              <a:pathLst>
                <a:path w="65" h="89">
                  <a:moveTo>
                    <a:pt x="60" y="0"/>
                  </a:moveTo>
                  <a:lnTo>
                    <a:pt x="15" y="13"/>
                  </a:lnTo>
                  <a:lnTo>
                    <a:pt x="0" y="89"/>
                  </a:lnTo>
                  <a:lnTo>
                    <a:pt x="65" y="66"/>
                  </a:lnTo>
                  <a:lnTo>
                    <a:pt x="60" y="0"/>
                  </a:lnTo>
                  <a:lnTo>
                    <a:pt x="60" y="0"/>
                  </a:lnTo>
                  <a:close/>
                </a:path>
              </a:pathLst>
            </a:custGeom>
            <a:solidFill>
              <a:srgbClr val="788FE3"/>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73" name="Freeform 61"/>
            <p:cNvSpPr>
              <a:spLocks/>
            </p:cNvSpPr>
            <p:nvPr/>
          </p:nvSpPr>
          <p:spPr bwMode="auto">
            <a:xfrm>
              <a:off x="2092" y="1507"/>
              <a:ext cx="63" cy="82"/>
            </a:xfrm>
            <a:custGeom>
              <a:avLst/>
              <a:gdLst/>
              <a:ahLst/>
              <a:cxnLst>
                <a:cxn ang="0">
                  <a:pos x="63" y="0"/>
                </a:cxn>
                <a:cxn ang="0">
                  <a:pos x="20" y="15"/>
                </a:cxn>
                <a:cxn ang="0">
                  <a:pos x="0" y="82"/>
                </a:cxn>
                <a:cxn ang="0">
                  <a:pos x="62" y="62"/>
                </a:cxn>
                <a:cxn ang="0">
                  <a:pos x="63" y="0"/>
                </a:cxn>
                <a:cxn ang="0">
                  <a:pos x="63" y="0"/>
                </a:cxn>
              </a:cxnLst>
              <a:rect l="0" t="0" r="r" b="b"/>
              <a:pathLst>
                <a:path w="63" h="82">
                  <a:moveTo>
                    <a:pt x="63" y="0"/>
                  </a:moveTo>
                  <a:lnTo>
                    <a:pt x="20" y="15"/>
                  </a:lnTo>
                  <a:lnTo>
                    <a:pt x="0" y="82"/>
                  </a:lnTo>
                  <a:lnTo>
                    <a:pt x="62" y="62"/>
                  </a:lnTo>
                  <a:lnTo>
                    <a:pt x="63" y="0"/>
                  </a:lnTo>
                  <a:lnTo>
                    <a:pt x="63" y="0"/>
                  </a:lnTo>
                  <a:close/>
                </a:path>
              </a:pathLst>
            </a:custGeom>
            <a:solidFill>
              <a:srgbClr val="8096EB"/>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74" name="Freeform 62"/>
            <p:cNvSpPr>
              <a:spLocks/>
            </p:cNvSpPr>
            <p:nvPr/>
          </p:nvSpPr>
          <p:spPr bwMode="auto">
            <a:xfrm>
              <a:off x="2036" y="1587"/>
              <a:ext cx="59" cy="86"/>
            </a:xfrm>
            <a:custGeom>
              <a:avLst/>
              <a:gdLst/>
              <a:ahLst/>
              <a:cxnLst>
                <a:cxn ang="0">
                  <a:pos x="59" y="0"/>
                </a:cxn>
                <a:cxn ang="0">
                  <a:pos x="9" y="18"/>
                </a:cxn>
                <a:cxn ang="0">
                  <a:pos x="0" y="86"/>
                </a:cxn>
                <a:cxn ang="0">
                  <a:pos x="48" y="67"/>
                </a:cxn>
                <a:cxn ang="0">
                  <a:pos x="59" y="0"/>
                </a:cxn>
                <a:cxn ang="0">
                  <a:pos x="59" y="0"/>
                </a:cxn>
              </a:cxnLst>
              <a:rect l="0" t="0" r="r" b="b"/>
              <a:pathLst>
                <a:path w="59" h="86">
                  <a:moveTo>
                    <a:pt x="59" y="0"/>
                  </a:moveTo>
                  <a:lnTo>
                    <a:pt x="9" y="18"/>
                  </a:lnTo>
                  <a:lnTo>
                    <a:pt x="0" y="86"/>
                  </a:lnTo>
                  <a:lnTo>
                    <a:pt x="48" y="67"/>
                  </a:lnTo>
                  <a:lnTo>
                    <a:pt x="59" y="0"/>
                  </a:lnTo>
                  <a:lnTo>
                    <a:pt x="59" y="0"/>
                  </a:lnTo>
                  <a:close/>
                </a:path>
              </a:pathLst>
            </a:custGeom>
            <a:solidFill>
              <a:srgbClr val="7A91E6"/>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75" name="Freeform 63"/>
            <p:cNvSpPr>
              <a:spLocks/>
            </p:cNvSpPr>
            <p:nvPr/>
          </p:nvSpPr>
          <p:spPr bwMode="auto">
            <a:xfrm>
              <a:off x="2068" y="1477"/>
              <a:ext cx="53" cy="64"/>
            </a:xfrm>
            <a:custGeom>
              <a:avLst/>
              <a:gdLst/>
              <a:ahLst/>
              <a:cxnLst>
                <a:cxn ang="0">
                  <a:pos x="53" y="0"/>
                </a:cxn>
                <a:cxn ang="0">
                  <a:pos x="4" y="18"/>
                </a:cxn>
                <a:cxn ang="0">
                  <a:pos x="0" y="64"/>
                </a:cxn>
                <a:cxn ang="0">
                  <a:pos x="44" y="45"/>
                </a:cxn>
                <a:cxn ang="0">
                  <a:pos x="53" y="0"/>
                </a:cxn>
                <a:cxn ang="0">
                  <a:pos x="53" y="0"/>
                </a:cxn>
              </a:cxnLst>
              <a:rect l="0" t="0" r="r" b="b"/>
              <a:pathLst>
                <a:path w="53" h="64">
                  <a:moveTo>
                    <a:pt x="53" y="0"/>
                  </a:moveTo>
                  <a:lnTo>
                    <a:pt x="4" y="18"/>
                  </a:lnTo>
                  <a:lnTo>
                    <a:pt x="0" y="64"/>
                  </a:lnTo>
                  <a:lnTo>
                    <a:pt x="44" y="45"/>
                  </a:lnTo>
                  <a:lnTo>
                    <a:pt x="53" y="0"/>
                  </a:lnTo>
                  <a:lnTo>
                    <a:pt x="53" y="0"/>
                  </a:lnTo>
                  <a:close/>
                </a:path>
              </a:pathLst>
            </a:custGeom>
            <a:solidFill>
              <a:srgbClr val="788FE3"/>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76" name="Freeform 64"/>
            <p:cNvSpPr>
              <a:spLocks/>
            </p:cNvSpPr>
            <p:nvPr/>
          </p:nvSpPr>
          <p:spPr bwMode="auto">
            <a:xfrm>
              <a:off x="2266" y="1415"/>
              <a:ext cx="54" cy="263"/>
            </a:xfrm>
            <a:custGeom>
              <a:avLst/>
              <a:gdLst/>
              <a:ahLst/>
              <a:cxnLst>
                <a:cxn ang="0">
                  <a:pos x="0" y="8"/>
                </a:cxn>
                <a:cxn ang="0">
                  <a:pos x="42" y="263"/>
                </a:cxn>
                <a:cxn ang="0">
                  <a:pos x="54" y="258"/>
                </a:cxn>
                <a:cxn ang="0">
                  <a:pos x="53" y="257"/>
                </a:cxn>
                <a:cxn ang="0">
                  <a:pos x="53" y="254"/>
                </a:cxn>
                <a:cxn ang="0">
                  <a:pos x="53" y="251"/>
                </a:cxn>
                <a:cxn ang="0">
                  <a:pos x="53" y="246"/>
                </a:cxn>
                <a:cxn ang="0">
                  <a:pos x="51" y="239"/>
                </a:cxn>
                <a:cxn ang="0">
                  <a:pos x="49" y="233"/>
                </a:cxn>
                <a:cxn ang="0">
                  <a:pos x="48" y="224"/>
                </a:cxn>
                <a:cxn ang="0">
                  <a:pos x="48" y="216"/>
                </a:cxn>
                <a:cxn ang="0">
                  <a:pos x="45" y="210"/>
                </a:cxn>
                <a:cxn ang="0">
                  <a:pos x="45" y="206"/>
                </a:cxn>
                <a:cxn ang="0">
                  <a:pos x="43" y="200"/>
                </a:cxn>
                <a:cxn ang="0">
                  <a:pos x="43" y="195"/>
                </a:cxn>
                <a:cxn ang="0">
                  <a:pos x="43" y="190"/>
                </a:cxn>
                <a:cxn ang="0">
                  <a:pos x="42" y="184"/>
                </a:cxn>
                <a:cxn ang="0">
                  <a:pos x="40" y="178"/>
                </a:cxn>
                <a:cxn ang="0">
                  <a:pos x="40" y="174"/>
                </a:cxn>
                <a:cxn ang="0">
                  <a:pos x="39" y="166"/>
                </a:cxn>
                <a:cxn ang="0">
                  <a:pos x="39" y="162"/>
                </a:cxn>
                <a:cxn ang="0">
                  <a:pos x="37" y="156"/>
                </a:cxn>
                <a:cxn ang="0">
                  <a:pos x="37" y="150"/>
                </a:cxn>
                <a:cxn ang="0">
                  <a:pos x="36" y="144"/>
                </a:cxn>
                <a:cxn ang="0">
                  <a:pos x="36" y="138"/>
                </a:cxn>
                <a:cxn ang="0">
                  <a:pos x="34" y="132"/>
                </a:cxn>
                <a:cxn ang="0">
                  <a:pos x="34" y="126"/>
                </a:cxn>
                <a:cxn ang="0">
                  <a:pos x="33" y="120"/>
                </a:cxn>
                <a:cxn ang="0">
                  <a:pos x="31" y="113"/>
                </a:cxn>
                <a:cxn ang="0">
                  <a:pos x="30" y="107"/>
                </a:cxn>
                <a:cxn ang="0">
                  <a:pos x="30" y="101"/>
                </a:cxn>
                <a:cxn ang="0">
                  <a:pos x="27" y="95"/>
                </a:cxn>
                <a:cxn ang="0">
                  <a:pos x="27" y="89"/>
                </a:cxn>
                <a:cxn ang="0">
                  <a:pos x="25" y="85"/>
                </a:cxn>
                <a:cxn ang="0">
                  <a:pos x="25" y="79"/>
                </a:cxn>
                <a:cxn ang="0">
                  <a:pos x="24" y="73"/>
                </a:cxn>
                <a:cxn ang="0">
                  <a:pos x="22" y="67"/>
                </a:cxn>
                <a:cxn ang="0">
                  <a:pos x="22" y="62"/>
                </a:cxn>
                <a:cxn ang="0">
                  <a:pos x="22" y="56"/>
                </a:cxn>
                <a:cxn ang="0">
                  <a:pos x="21" y="52"/>
                </a:cxn>
                <a:cxn ang="0">
                  <a:pos x="19" y="47"/>
                </a:cxn>
                <a:cxn ang="0">
                  <a:pos x="19" y="41"/>
                </a:cxn>
                <a:cxn ang="0">
                  <a:pos x="19" y="38"/>
                </a:cxn>
                <a:cxn ang="0">
                  <a:pos x="16" y="29"/>
                </a:cxn>
                <a:cxn ang="0">
                  <a:pos x="15" y="21"/>
                </a:cxn>
                <a:cxn ang="0">
                  <a:pos x="13" y="14"/>
                </a:cxn>
                <a:cxn ang="0">
                  <a:pos x="12" y="9"/>
                </a:cxn>
                <a:cxn ang="0">
                  <a:pos x="9" y="2"/>
                </a:cxn>
                <a:cxn ang="0">
                  <a:pos x="9" y="0"/>
                </a:cxn>
                <a:cxn ang="0">
                  <a:pos x="0" y="8"/>
                </a:cxn>
                <a:cxn ang="0">
                  <a:pos x="0" y="8"/>
                </a:cxn>
              </a:cxnLst>
              <a:rect l="0" t="0" r="r" b="b"/>
              <a:pathLst>
                <a:path w="54" h="263">
                  <a:moveTo>
                    <a:pt x="0" y="8"/>
                  </a:moveTo>
                  <a:lnTo>
                    <a:pt x="42" y="263"/>
                  </a:lnTo>
                  <a:lnTo>
                    <a:pt x="54" y="258"/>
                  </a:lnTo>
                  <a:lnTo>
                    <a:pt x="53" y="257"/>
                  </a:lnTo>
                  <a:lnTo>
                    <a:pt x="53" y="254"/>
                  </a:lnTo>
                  <a:lnTo>
                    <a:pt x="53" y="251"/>
                  </a:lnTo>
                  <a:lnTo>
                    <a:pt x="53" y="246"/>
                  </a:lnTo>
                  <a:lnTo>
                    <a:pt x="51" y="239"/>
                  </a:lnTo>
                  <a:lnTo>
                    <a:pt x="49" y="233"/>
                  </a:lnTo>
                  <a:lnTo>
                    <a:pt x="48" y="224"/>
                  </a:lnTo>
                  <a:lnTo>
                    <a:pt x="48" y="216"/>
                  </a:lnTo>
                  <a:lnTo>
                    <a:pt x="45" y="210"/>
                  </a:lnTo>
                  <a:lnTo>
                    <a:pt x="45" y="206"/>
                  </a:lnTo>
                  <a:lnTo>
                    <a:pt x="43" y="200"/>
                  </a:lnTo>
                  <a:lnTo>
                    <a:pt x="43" y="195"/>
                  </a:lnTo>
                  <a:lnTo>
                    <a:pt x="43" y="190"/>
                  </a:lnTo>
                  <a:lnTo>
                    <a:pt x="42" y="184"/>
                  </a:lnTo>
                  <a:lnTo>
                    <a:pt x="40" y="178"/>
                  </a:lnTo>
                  <a:lnTo>
                    <a:pt x="40" y="174"/>
                  </a:lnTo>
                  <a:lnTo>
                    <a:pt x="39" y="166"/>
                  </a:lnTo>
                  <a:lnTo>
                    <a:pt x="39" y="162"/>
                  </a:lnTo>
                  <a:lnTo>
                    <a:pt x="37" y="156"/>
                  </a:lnTo>
                  <a:lnTo>
                    <a:pt x="37" y="150"/>
                  </a:lnTo>
                  <a:lnTo>
                    <a:pt x="36" y="144"/>
                  </a:lnTo>
                  <a:lnTo>
                    <a:pt x="36" y="138"/>
                  </a:lnTo>
                  <a:lnTo>
                    <a:pt x="34" y="132"/>
                  </a:lnTo>
                  <a:lnTo>
                    <a:pt x="34" y="126"/>
                  </a:lnTo>
                  <a:lnTo>
                    <a:pt x="33" y="120"/>
                  </a:lnTo>
                  <a:lnTo>
                    <a:pt x="31" y="113"/>
                  </a:lnTo>
                  <a:lnTo>
                    <a:pt x="30" y="107"/>
                  </a:lnTo>
                  <a:lnTo>
                    <a:pt x="30" y="101"/>
                  </a:lnTo>
                  <a:lnTo>
                    <a:pt x="27" y="95"/>
                  </a:lnTo>
                  <a:lnTo>
                    <a:pt x="27" y="89"/>
                  </a:lnTo>
                  <a:lnTo>
                    <a:pt x="25" y="85"/>
                  </a:lnTo>
                  <a:lnTo>
                    <a:pt x="25" y="79"/>
                  </a:lnTo>
                  <a:lnTo>
                    <a:pt x="24" y="73"/>
                  </a:lnTo>
                  <a:lnTo>
                    <a:pt x="22" y="67"/>
                  </a:lnTo>
                  <a:lnTo>
                    <a:pt x="22" y="62"/>
                  </a:lnTo>
                  <a:lnTo>
                    <a:pt x="22" y="56"/>
                  </a:lnTo>
                  <a:lnTo>
                    <a:pt x="21" y="52"/>
                  </a:lnTo>
                  <a:lnTo>
                    <a:pt x="19" y="47"/>
                  </a:lnTo>
                  <a:lnTo>
                    <a:pt x="19" y="41"/>
                  </a:lnTo>
                  <a:lnTo>
                    <a:pt x="19" y="38"/>
                  </a:lnTo>
                  <a:lnTo>
                    <a:pt x="16" y="29"/>
                  </a:lnTo>
                  <a:lnTo>
                    <a:pt x="15" y="21"/>
                  </a:lnTo>
                  <a:lnTo>
                    <a:pt x="13" y="14"/>
                  </a:lnTo>
                  <a:lnTo>
                    <a:pt x="12" y="9"/>
                  </a:lnTo>
                  <a:lnTo>
                    <a:pt x="9" y="2"/>
                  </a:lnTo>
                  <a:lnTo>
                    <a:pt x="9" y="0"/>
                  </a:lnTo>
                  <a:lnTo>
                    <a:pt x="0" y="8"/>
                  </a:lnTo>
                  <a:lnTo>
                    <a:pt x="0" y="8"/>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77" name="Freeform 65"/>
            <p:cNvSpPr>
              <a:spLocks/>
            </p:cNvSpPr>
            <p:nvPr/>
          </p:nvSpPr>
          <p:spPr bwMode="auto">
            <a:xfrm>
              <a:off x="2551" y="1007"/>
              <a:ext cx="115" cy="111"/>
            </a:xfrm>
            <a:custGeom>
              <a:avLst/>
              <a:gdLst/>
              <a:ahLst/>
              <a:cxnLst>
                <a:cxn ang="0">
                  <a:pos x="35" y="103"/>
                </a:cxn>
                <a:cxn ang="0">
                  <a:pos x="39" y="106"/>
                </a:cxn>
                <a:cxn ang="0">
                  <a:pos x="45" y="108"/>
                </a:cxn>
                <a:cxn ang="0">
                  <a:pos x="50" y="109"/>
                </a:cxn>
                <a:cxn ang="0">
                  <a:pos x="56" y="111"/>
                </a:cxn>
                <a:cxn ang="0">
                  <a:pos x="60" y="111"/>
                </a:cxn>
                <a:cxn ang="0">
                  <a:pos x="66" y="111"/>
                </a:cxn>
                <a:cxn ang="0">
                  <a:pos x="71" y="111"/>
                </a:cxn>
                <a:cxn ang="0">
                  <a:pos x="77" y="111"/>
                </a:cxn>
                <a:cxn ang="0">
                  <a:pos x="86" y="106"/>
                </a:cxn>
                <a:cxn ang="0">
                  <a:pos x="97" y="102"/>
                </a:cxn>
                <a:cxn ang="0">
                  <a:pos x="103" y="94"/>
                </a:cxn>
                <a:cxn ang="0">
                  <a:pos x="110" y="86"/>
                </a:cxn>
                <a:cxn ang="0">
                  <a:pos x="110" y="80"/>
                </a:cxn>
                <a:cxn ang="0">
                  <a:pos x="112" y="76"/>
                </a:cxn>
                <a:cxn ang="0">
                  <a:pos x="113" y="70"/>
                </a:cxn>
                <a:cxn ang="0">
                  <a:pos x="115" y="65"/>
                </a:cxn>
                <a:cxn ang="0">
                  <a:pos x="113" y="59"/>
                </a:cxn>
                <a:cxn ang="0">
                  <a:pos x="113" y="53"/>
                </a:cxn>
                <a:cxn ang="0">
                  <a:pos x="112" y="49"/>
                </a:cxn>
                <a:cxn ang="0">
                  <a:pos x="110" y="44"/>
                </a:cxn>
                <a:cxn ang="0">
                  <a:pos x="107" y="38"/>
                </a:cxn>
                <a:cxn ang="0">
                  <a:pos x="104" y="32"/>
                </a:cxn>
                <a:cxn ang="0">
                  <a:pos x="101" y="28"/>
                </a:cxn>
                <a:cxn ang="0">
                  <a:pos x="100" y="25"/>
                </a:cxn>
                <a:cxn ang="0">
                  <a:pos x="91" y="15"/>
                </a:cxn>
                <a:cxn ang="0">
                  <a:pos x="82" y="9"/>
                </a:cxn>
                <a:cxn ang="0">
                  <a:pos x="76" y="6"/>
                </a:cxn>
                <a:cxn ang="0">
                  <a:pos x="70" y="3"/>
                </a:cxn>
                <a:cxn ang="0">
                  <a:pos x="63" y="2"/>
                </a:cxn>
                <a:cxn ang="0">
                  <a:pos x="59" y="2"/>
                </a:cxn>
                <a:cxn ang="0">
                  <a:pos x="53" y="0"/>
                </a:cxn>
                <a:cxn ang="0">
                  <a:pos x="47" y="0"/>
                </a:cxn>
                <a:cxn ang="0">
                  <a:pos x="42" y="0"/>
                </a:cxn>
                <a:cxn ang="0">
                  <a:pos x="38" y="2"/>
                </a:cxn>
                <a:cxn ang="0">
                  <a:pos x="32" y="2"/>
                </a:cxn>
                <a:cxn ang="0">
                  <a:pos x="26" y="3"/>
                </a:cxn>
                <a:cxn ang="0">
                  <a:pos x="21" y="6"/>
                </a:cxn>
                <a:cxn ang="0">
                  <a:pos x="18" y="9"/>
                </a:cxn>
                <a:cxn ang="0">
                  <a:pos x="11" y="17"/>
                </a:cxn>
                <a:cxn ang="0">
                  <a:pos x="6" y="26"/>
                </a:cxn>
                <a:cxn ang="0">
                  <a:pos x="3" y="31"/>
                </a:cxn>
                <a:cxn ang="0">
                  <a:pos x="2" y="35"/>
                </a:cxn>
                <a:cxn ang="0">
                  <a:pos x="0" y="41"/>
                </a:cxn>
                <a:cxn ang="0">
                  <a:pos x="0" y="47"/>
                </a:cxn>
                <a:cxn ang="0">
                  <a:pos x="0" y="52"/>
                </a:cxn>
                <a:cxn ang="0">
                  <a:pos x="0" y="58"/>
                </a:cxn>
                <a:cxn ang="0">
                  <a:pos x="2" y="64"/>
                </a:cxn>
                <a:cxn ang="0">
                  <a:pos x="5" y="68"/>
                </a:cxn>
                <a:cxn ang="0">
                  <a:pos x="9" y="79"/>
                </a:cxn>
                <a:cxn ang="0">
                  <a:pos x="15" y="88"/>
                </a:cxn>
                <a:cxn ang="0">
                  <a:pos x="20" y="91"/>
                </a:cxn>
                <a:cxn ang="0">
                  <a:pos x="24" y="96"/>
                </a:cxn>
                <a:cxn ang="0">
                  <a:pos x="29" y="100"/>
                </a:cxn>
                <a:cxn ang="0">
                  <a:pos x="35" y="103"/>
                </a:cxn>
                <a:cxn ang="0">
                  <a:pos x="35" y="103"/>
                </a:cxn>
              </a:cxnLst>
              <a:rect l="0" t="0" r="r" b="b"/>
              <a:pathLst>
                <a:path w="115" h="111">
                  <a:moveTo>
                    <a:pt x="35" y="103"/>
                  </a:moveTo>
                  <a:lnTo>
                    <a:pt x="39" y="106"/>
                  </a:lnTo>
                  <a:lnTo>
                    <a:pt x="45" y="108"/>
                  </a:lnTo>
                  <a:lnTo>
                    <a:pt x="50" y="109"/>
                  </a:lnTo>
                  <a:lnTo>
                    <a:pt x="56" y="111"/>
                  </a:lnTo>
                  <a:lnTo>
                    <a:pt x="60" y="111"/>
                  </a:lnTo>
                  <a:lnTo>
                    <a:pt x="66" y="111"/>
                  </a:lnTo>
                  <a:lnTo>
                    <a:pt x="71" y="111"/>
                  </a:lnTo>
                  <a:lnTo>
                    <a:pt x="77" y="111"/>
                  </a:lnTo>
                  <a:lnTo>
                    <a:pt x="86" y="106"/>
                  </a:lnTo>
                  <a:lnTo>
                    <a:pt x="97" y="102"/>
                  </a:lnTo>
                  <a:lnTo>
                    <a:pt x="103" y="94"/>
                  </a:lnTo>
                  <a:lnTo>
                    <a:pt x="110" y="86"/>
                  </a:lnTo>
                  <a:lnTo>
                    <a:pt x="110" y="80"/>
                  </a:lnTo>
                  <a:lnTo>
                    <a:pt x="112" y="76"/>
                  </a:lnTo>
                  <a:lnTo>
                    <a:pt x="113" y="70"/>
                  </a:lnTo>
                  <a:lnTo>
                    <a:pt x="115" y="65"/>
                  </a:lnTo>
                  <a:lnTo>
                    <a:pt x="113" y="59"/>
                  </a:lnTo>
                  <a:lnTo>
                    <a:pt x="113" y="53"/>
                  </a:lnTo>
                  <a:lnTo>
                    <a:pt x="112" y="49"/>
                  </a:lnTo>
                  <a:lnTo>
                    <a:pt x="110" y="44"/>
                  </a:lnTo>
                  <a:lnTo>
                    <a:pt x="107" y="38"/>
                  </a:lnTo>
                  <a:lnTo>
                    <a:pt x="104" y="32"/>
                  </a:lnTo>
                  <a:lnTo>
                    <a:pt x="101" y="28"/>
                  </a:lnTo>
                  <a:lnTo>
                    <a:pt x="100" y="25"/>
                  </a:lnTo>
                  <a:lnTo>
                    <a:pt x="91" y="15"/>
                  </a:lnTo>
                  <a:lnTo>
                    <a:pt x="82" y="9"/>
                  </a:lnTo>
                  <a:lnTo>
                    <a:pt x="76" y="6"/>
                  </a:lnTo>
                  <a:lnTo>
                    <a:pt x="70" y="3"/>
                  </a:lnTo>
                  <a:lnTo>
                    <a:pt x="63" y="2"/>
                  </a:lnTo>
                  <a:lnTo>
                    <a:pt x="59" y="2"/>
                  </a:lnTo>
                  <a:lnTo>
                    <a:pt x="53" y="0"/>
                  </a:lnTo>
                  <a:lnTo>
                    <a:pt x="47" y="0"/>
                  </a:lnTo>
                  <a:lnTo>
                    <a:pt x="42" y="0"/>
                  </a:lnTo>
                  <a:lnTo>
                    <a:pt x="38" y="2"/>
                  </a:lnTo>
                  <a:lnTo>
                    <a:pt x="32" y="2"/>
                  </a:lnTo>
                  <a:lnTo>
                    <a:pt x="26" y="3"/>
                  </a:lnTo>
                  <a:lnTo>
                    <a:pt x="21" y="6"/>
                  </a:lnTo>
                  <a:lnTo>
                    <a:pt x="18" y="9"/>
                  </a:lnTo>
                  <a:lnTo>
                    <a:pt x="11" y="17"/>
                  </a:lnTo>
                  <a:lnTo>
                    <a:pt x="6" y="26"/>
                  </a:lnTo>
                  <a:lnTo>
                    <a:pt x="3" y="31"/>
                  </a:lnTo>
                  <a:lnTo>
                    <a:pt x="2" y="35"/>
                  </a:lnTo>
                  <a:lnTo>
                    <a:pt x="0" y="41"/>
                  </a:lnTo>
                  <a:lnTo>
                    <a:pt x="0" y="47"/>
                  </a:lnTo>
                  <a:lnTo>
                    <a:pt x="0" y="52"/>
                  </a:lnTo>
                  <a:lnTo>
                    <a:pt x="0" y="58"/>
                  </a:lnTo>
                  <a:lnTo>
                    <a:pt x="2" y="64"/>
                  </a:lnTo>
                  <a:lnTo>
                    <a:pt x="5" y="68"/>
                  </a:lnTo>
                  <a:lnTo>
                    <a:pt x="9" y="79"/>
                  </a:lnTo>
                  <a:lnTo>
                    <a:pt x="15" y="88"/>
                  </a:lnTo>
                  <a:lnTo>
                    <a:pt x="20" y="91"/>
                  </a:lnTo>
                  <a:lnTo>
                    <a:pt x="24" y="96"/>
                  </a:lnTo>
                  <a:lnTo>
                    <a:pt x="29" y="100"/>
                  </a:lnTo>
                  <a:lnTo>
                    <a:pt x="35" y="103"/>
                  </a:lnTo>
                  <a:lnTo>
                    <a:pt x="35" y="10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78" name="Freeform 66"/>
            <p:cNvSpPr>
              <a:spLocks/>
            </p:cNvSpPr>
            <p:nvPr/>
          </p:nvSpPr>
          <p:spPr bwMode="auto">
            <a:xfrm>
              <a:off x="2577" y="1326"/>
              <a:ext cx="53" cy="171"/>
            </a:xfrm>
            <a:custGeom>
              <a:avLst/>
              <a:gdLst/>
              <a:ahLst/>
              <a:cxnLst>
                <a:cxn ang="0">
                  <a:pos x="42" y="0"/>
                </a:cxn>
                <a:cxn ang="0">
                  <a:pos x="50" y="3"/>
                </a:cxn>
                <a:cxn ang="0">
                  <a:pos x="47" y="8"/>
                </a:cxn>
                <a:cxn ang="0">
                  <a:pos x="36" y="14"/>
                </a:cxn>
                <a:cxn ang="0">
                  <a:pos x="22" y="26"/>
                </a:cxn>
                <a:cxn ang="0">
                  <a:pos x="15" y="41"/>
                </a:cxn>
                <a:cxn ang="0">
                  <a:pos x="10" y="53"/>
                </a:cxn>
                <a:cxn ang="0">
                  <a:pos x="9" y="64"/>
                </a:cxn>
                <a:cxn ang="0">
                  <a:pos x="7" y="76"/>
                </a:cxn>
                <a:cxn ang="0">
                  <a:pos x="9" y="88"/>
                </a:cxn>
                <a:cxn ang="0">
                  <a:pos x="10" y="100"/>
                </a:cxn>
                <a:cxn ang="0">
                  <a:pos x="12" y="112"/>
                </a:cxn>
                <a:cxn ang="0">
                  <a:pos x="16" y="122"/>
                </a:cxn>
                <a:cxn ang="0">
                  <a:pos x="21" y="133"/>
                </a:cxn>
                <a:cxn ang="0">
                  <a:pos x="27" y="144"/>
                </a:cxn>
                <a:cxn ang="0">
                  <a:pos x="37" y="157"/>
                </a:cxn>
                <a:cxn ang="0">
                  <a:pos x="40" y="171"/>
                </a:cxn>
                <a:cxn ang="0">
                  <a:pos x="31" y="162"/>
                </a:cxn>
                <a:cxn ang="0">
                  <a:pos x="22" y="151"/>
                </a:cxn>
                <a:cxn ang="0">
                  <a:pos x="16" y="141"/>
                </a:cxn>
                <a:cxn ang="0">
                  <a:pos x="10" y="130"/>
                </a:cxn>
                <a:cxn ang="0">
                  <a:pos x="4" y="118"/>
                </a:cxn>
                <a:cxn ang="0">
                  <a:pos x="1" y="107"/>
                </a:cxn>
                <a:cxn ang="0">
                  <a:pos x="0" y="95"/>
                </a:cxn>
                <a:cxn ang="0">
                  <a:pos x="0" y="83"/>
                </a:cxn>
                <a:cxn ang="0">
                  <a:pos x="0" y="70"/>
                </a:cxn>
                <a:cxn ang="0">
                  <a:pos x="1" y="57"/>
                </a:cxn>
                <a:cxn ang="0">
                  <a:pos x="4" y="45"/>
                </a:cxn>
                <a:cxn ang="0">
                  <a:pos x="9" y="36"/>
                </a:cxn>
                <a:cxn ang="0">
                  <a:pos x="13" y="24"/>
                </a:cxn>
                <a:cxn ang="0">
                  <a:pos x="21" y="15"/>
                </a:cxn>
                <a:cxn ang="0">
                  <a:pos x="30" y="8"/>
                </a:cxn>
                <a:cxn ang="0">
                  <a:pos x="40" y="0"/>
                </a:cxn>
              </a:cxnLst>
              <a:rect l="0" t="0" r="r" b="b"/>
              <a:pathLst>
                <a:path w="53" h="171">
                  <a:moveTo>
                    <a:pt x="40" y="0"/>
                  </a:moveTo>
                  <a:lnTo>
                    <a:pt x="42" y="0"/>
                  </a:lnTo>
                  <a:lnTo>
                    <a:pt x="45" y="3"/>
                  </a:lnTo>
                  <a:lnTo>
                    <a:pt x="50" y="3"/>
                  </a:lnTo>
                  <a:lnTo>
                    <a:pt x="53" y="5"/>
                  </a:lnTo>
                  <a:lnTo>
                    <a:pt x="47" y="8"/>
                  </a:lnTo>
                  <a:lnTo>
                    <a:pt x="40" y="11"/>
                  </a:lnTo>
                  <a:lnTo>
                    <a:pt x="36" y="14"/>
                  </a:lnTo>
                  <a:lnTo>
                    <a:pt x="31" y="18"/>
                  </a:lnTo>
                  <a:lnTo>
                    <a:pt x="22" y="26"/>
                  </a:lnTo>
                  <a:lnTo>
                    <a:pt x="18" y="36"/>
                  </a:lnTo>
                  <a:lnTo>
                    <a:pt x="15" y="41"/>
                  </a:lnTo>
                  <a:lnTo>
                    <a:pt x="12" y="47"/>
                  </a:lnTo>
                  <a:lnTo>
                    <a:pt x="10" y="53"/>
                  </a:lnTo>
                  <a:lnTo>
                    <a:pt x="10" y="59"/>
                  </a:lnTo>
                  <a:lnTo>
                    <a:pt x="9" y="64"/>
                  </a:lnTo>
                  <a:lnTo>
                    <a:pt x="7" y="70"/>
                  </a:lnTo>
                  <a:lnTo>
                    <a:pt x="7" y="76"/>
                  </a:lnTo>
                  <a:lnTo>
                    <a:pt x="9" y="82"/>
                  </a:lnTo>
                  <a:lnTo>
                    <a:pt x="9" y="88"/>
                  </a:lnTo>
                  <a:lnTo>
                    <a:pt x="9" y="94"/>
                  </a:lnTo>
                  <a:lnTo>
                    <a:pt x="10" y="100"/>
                  </a:lnTo>
                  <a:lnTo>
                    <a:pt x="10" y="106"/>
                  </a:lnTo>
                  <a:lnTo>
                    <a:pt x="12" y="112"/>
                  </a:lnTo>
                  <a:lnTo>
                    <a:pt x="13" y="118"/>
                  </a:lnTo>
                  <a:lnTo>
                    <a:pt x="16" y="122"/>
                  </a:lnTo>
                  <a:lnTo>
                    <a:pt x="19" y="128"/>
                  </a:lnTo>
                  <a:lnTo>
                    <a:pt x="21" y="133"/>
                  </a:lnTo>
                  <a:lnTo>
                    <a:pt x="24" y="139"/>
                  </a:lnTo>
                  <a:lnTo>
                    <a:pt x="27" y="144"/>
                  </a:lnTo>
                  <a:lnTo>
                    <a:pt x="30" y="148"/>
                  </a:lnTo>
                  <a:lnTo>
                    <a:pt x="37" y="157"/>
                  </a:lnTo>
                  <a:lnTo>
                    <a:pt x="47" y="166"/>
                  </a:lnTo>
                  <a:lnTo>
                    <a:pt x="40" y="171"/>
                  </a:lnTo>
                  <a:lnTo>
                    <a:pt x="36" y="166"/>
                  </a:lnTo>
                  <a:lnTo>
                    <a:pt x="31" y="162"/>
                  </a:lnTo>
                  <a:lnTo>
                    <a:pt x="27" y="156"/>
                  </a:lnTo>
                  <a:lnTo>
                    <a:pt x="22" y="151"/>
                  </a:lnTo>
                  <a:lnTo>
                    <a:pt x="19" y="145"/>
                  </a:lnTo>
                  <a:lnTo>
                    <a:pt x="16" y="141"/>
                  </a:lnTo>
                  <a:lnTo>
                    <a:pt x="13" y="136"/>
                  </a:lnTo>
                  <a:lnTo>
                    <a:pt x="10" y="130"/>
                  </a:lnTo>
                  <a:lnTo>
                    <a:pt x="7" y="124"/>
                  </a:lnTo>
                  <a:lnTo>
                    <a:pt x="4" y="118"/>
                  </a:lnTo>
                  <a:lnTo>
                    <a:pt x="3" y="112"/>
                  </a:lnTo>
                  <a:lnTo>
                    <a:pt x="1" y="107"/>
                  </a:lnTo>
                  <a:lnTo>
                    <a:pt x="1" y="100"/>
                  </a:lnTo>
                  <a:lnTo>
                    <a:pt x="0" y="95"/>
                  </a:lnTo>
                  <a:lnTo>
                    <a:pt x="0" y="89"/>
                  </a:lnTo>
                  <a:lnTo>
                    <a:pt x="0" y="83"/>
                  </a:lnTo>
                  <a:lnTo>
                    <a:pt x="0" y="77"/>
                  </a:lnTo>
                  <a:lnTo>
                    <a:pt x="0" y="70"/>
                  </a:lnTo>
                  <a:lnTo>
                    <a:pt x="0" y="64"/>
                  </a:lnTo>
                  <a:lnTo>
                    <a:pt x="1" y="57"/>
                  </a:lnTo>
                  <a:lnTo>
                    <a:pt x="1" y="51"/>
                  </a:lnTo>
                  <a:lnTo>
                    <a:pt x="4" y="45"/>
                  </a:lnTo>
                  <a:lnTo>
                    <a:pt x="6" y="41"/>
                  </a:lnTo>
                  <a:lnTo>
                    <a:pt x="9" y="36"/>
                  </a:lnTo>
                  <a:lnTo>
                    <a:pt x="10" y="30"/>
                  </a:lnTo>
                  <a:lnTo>
                    <a:pt x="13" y="24"/>
                  </a:lnTo>
                  <a:lnTo>
                    <a:pt x="18" y="20"/>
                  </a:lnTo>
                  <a:lnTo>
                    <a:pt x="21" y="15"/>
                  </a:lnTo>
                  <a:lnTo>
                    <a:pt x="25" y="11"/>
                  </a:lnTo>
                  <a:lnTo>
                    <a:pt x="30" y="8"/>
                  </a:lnTo>
                  <a:lnTo>
                    <a:pt x="36" y="3"/>
                  </a:lnTo>
                  <a:lnTo>
                    <a:pt x="40" y="0"/>
                  </a:lnTo>
                  <a:lnTo>
                    <a:pt x="4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79" name="Freeform 67"/>
            <p:cNvSpPr>
              <a:spLocks/>
            </p:cNvSpPr>
            <p:nvPr/>
          </p:nvSpPr>
          <p:spPr bwMode="auto">
            <a:xfrm>
              <a:off x="2539" y="1343"/>
              <a:ext cx="57" cy="13"/>
            </a:xfrm>
            <a:custGeom>
              <a:avLst/>
              <a:gdLst/>
              <a:ahLst/>
              <a:cxnLst>
                <a:cxn ang="0">
                  <a:pos x="0" y="13"/>
                </a:cxn>
                <a:cxn ang="0">
                  <a:pos x="5" y="13"/>
                </a:cxn>
                <a:cxn ang="0">
                  <a:pos x="9" y="13"/>
                </a:cxn>
                <a:cxn ang="0">
                  <a:pos x="15" y="12"/>
                </a:cxn>
                <a:cxn ang="0">
                  <a:pos x="23" y="10"/>
                </a:cxn>
                <a:cxn ang="0">
                  <a:pos x="30" y="9"/>
                </a:cxn>
                <a:cxn ang="0">
                  <a:pos x="38" y="9"/>
                </a:cxn>
                <a:cxn ang="0">
                  <a:pos x="45" y="7"/>
                </a:cxn>
                <a:cxn ang="0">
                  <a:pos x="53" y="6"/>
                </a:cxn>
                <a:cxn ang="0">
                  <a:pos x="56" y="3"/>
                </a:cxn>
                <a:cxn ang="0">
                  <a:pos x="57" y="0"/>
                </a:cxn>
                <a:cxn ang="0">
                  <a:pos x="47" y="0"/>
                </a:cxn>
                <a:cxn ang="0">
                  <a:pos x="38" y="1"/>
                </a:cxn>
                <a:cxn ang="0">
                  <a:pos x="27" y="1"/>
                </a:cxn>
                <a:cxn ang="0">
                  <a:pos x="20" y="3"/>
                </a:cxn>
                <a:cxn ang="0">
                  <a:pos x="12" y="3"/>
                </a:cxn>
                <a:cxn ang="0">
                  <a:pos x="8" y="3"/>
                </a:cxn>
                <a:cxn ang="0">
                  <a:pos x="5" y="3"/>
                </a:cxn>
                <a:cxn ang="0">
                  <a:pos x="5" y="4"/>
                </a:cxn>
                <a:cxn ang="0">
                  <a:pos x="0" y="13"/>
                </a:cxn>
                <a:cxn ang="0">
                  <a:pos x="0" y="13"/>
                </a:cxn>
              </a:cxnLst>
              <a:rect l="0" t="0" r="r" b="b"/>
              <a:pathLst>
                <a:path w="57" h="13">
                  <a:moveTo>
                    <a:pt x="0" y="13"/>
                  </a:moveTo>
                  <a:lnTo>
                    <a:pt x="5" y="13"/>
                  </a:lnTo>
                  <a:lnTo>
                    <a:pt x="9" y="13"/>
                  </a:lnTo>
                  <a:lnTo>
                    <a:pt x="15" y="12"/>
                  </a:lnTo>
                  <a:lnTo>
                    <a:pt x="23" y="10"/>
                  </a:lnTo>
                  <a:lnTo>
                    <a:pt x="30" y="9"/>
                  </a:lnTo>
                  <a:lnTo>
                    <a:pt x="38" y="9"/>
                  </a:lnTo>
                  <a:lnTo>
                    <a:pt x="45" y="7"/>
                  </a:lnTo>
                  <a:lnTo>
                    <a:pt x="53" y="6"/>
                  </a:lnTo>
                  <a:lnTo>
                    <a:pt x="56" y="3"/>
                  </a:lnTo>
                  <a:lnTo>
                    <a:pt x="57" y="0"/>
                  </a:lnTo>
                  <a:lnTo>
                    <a:pt x="47" y="0"/>
                  </a:lnTo>
                  <a:lnTo>
                    <a:pt x="38" y="1"/>
                  </a:lnTo>
                  <a:lnTo>
                    <a:pt x="27" y="1"/>
                  </a:lnTo>
                  <a:lnTo>
                    <a:pt x="20" y="3"/>
                  </a:lnTo>
                  <a:lnTo>
                    <a:pt x="12" y="3"/>
                  </a:lnTo>
                  <a:lnTo>
                    <a:pt x="8" y="3"/>
                  </a:lnTo>
                  <a:lnTo>
                    <a:pt x="5" y="3"/>
                  </a:lnTo>
                  <a:lnTo>
                    <a:pt x="5" y="4"/>
                  </a:lnTo>
                  <a:lnTo>
                    <a:pt x="0" y="13"/>
                  </a:lnTo>
                  <a:lnTo>
                    <a:pt x="0" y="13"/>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80" name="Freeform 68"/>
            <p:cNvSpPr>
              <a:spLocks/>
            </p:cNvSpPr>
            <p:nvPr/>
          </p:nvSpPr>
          <p:spPr bwMode="auto">
            <a:xfrm>
              <a:off x="2548" y="1317"/>
              <a:ext cx="62" cy="18"/>
            </a:xfrm>
            <a:custGeom>
              <a:avLst/>
              <a:gdLst/>
              <a:ahLst/>
              <a:cxnLst>
                <a:cxn ang="0">
                  <a:pos x="0" y="18"/>
                </a:cxn>
                <a:cxn ang="0">
                  <a:pos x="5" y="17"/>
                </a:cxn>
                <a:cxn ang="0">
                  <a:pos x="11" y="15"/>
                </a:cxn>
                <a:cxn ang="0">
                  <a:pos x="17" y="14"/>
                </a:cxn>
                <a:cxn ang="0">
                  <a:pos x="26" y="14"/>
                </a:cxn>
                <a:cxn ang="0">
                  <a:pos x="33" y="12"/>
                </a:cxn>
                <a:cxn ang="0">
                  <a:pos x="41" y="12"/>
                </a:cxn>
                <a:cxn ang="0">
                  <a:pos x="50" y="9"/>
                </a:cxn>
                <a:cxn ang="0">
                  <a:pos x="59" y="9"/>
                </a:cxn>
                <a:cxn ang="0">
                  <a:pos x="62" y="5"/>
                </a:cxn>
                <a:cxn ang="0">
                  <a:pos x="62" y="0"/>
                </a:cxn>
                <a:cxn ang="0">
                  <a:pos x="2" y="8"/>
                </a:cxn>
                <a:cxn ang="0">
                  <a:pos x="0" y="18"/>
                </a:cxn>
                <a:cxn ang="0">
                  <a:pos x="0" y="18"/>
                </a:cxn>
              </a:cxnLst>
              <a:rect l="0" t="0" r="r" b="b"/>
              <a:pathLst>
                <a:path w="62" h="18">
                  <a:moveTo>
                    <a:pt x="0" y="18"/>
                  </a:moveTo>
                  <a:lnTo>
                    <a:pt x="5" y="17"/>
                  </a:lnTo>
                  <a:lnTo>
                    <a:pt x="11" y="15"/>
                  </a:lnTo>
                  <a:lnTo>
                    <a:pt x="17" y="14"/>
                  </a:lnTo>
                  <a:lnTo>
                    <a:pt x="26" y="14"/>
                  </a:lnTo>
                  <a:lnTo>
                    <a:pt x="33" y="12"/>
                  </a:lnTo>
                  <a:lnTo>
                    <a:pt x="41" y="12"/>
                  </a:lnTo>
                  <a:lnTo>
                    <a:pt x="50" y="9"/>
                  </a:lnTo>
                  <a:lnTo>
                    <a:pt x="59" y="9"/>
                  </a:lnTo>
                  <a:lnTo>
                    <a:pt x="62" y="5"/>
                  </a:lnTo>
                  <a:lnTo>
                    <a:pt x="62" y="0"/>
                  </a:lnTo>
                  <a:lnTo>
                    <a:pt x="2" y="8"/>
                  </a:lnTo>
                  <a:lnTo>
                    <a:pt x="0" y="18"/>
                  </a:lnTo>
                  <a:lnTo>
                    <a:pt x="0" y="18"/>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81" name="Freeform 69"/>
            <p:cNvSpPr>
              <a:spLocks/>
            </p:cNvSpPr>
            <p:nvPr/>
          </p:nvSpPr>
          <p:spPr bwMode="auto">
            <a:xfrm>
              <a:off x="2557" y="1296"/>
              <a:ext cx="68" cy="16"/>
            </a:xfrm>
            <a:custGeom>
              <a:avLst/>
              <a:gdLst/>
              <a:ahLst/>
              <a:cxnLst>
                <a:cxn ang="0">
                  <a:pos x="0" y="16"/>
                </a:cxn>
                <a:cxn ang="0">
                  <a:pos x="3" y="16"/>
                </a:cxn>
                <a:cxn ang="0">
                  <a:pos x="9" y="15"/>
                </a:cxn>
                <a:cxn ang="0">
                  <a:pos x="17" y="15"/>
                </a:cxn>
                <a:cxn ang="0">
                  <a:pos x="26" y="13"/>
                </a:cxn>
                <a:cxn ang="0">
                  <a:pos x="35" y="12"/>
                </a:cxn>
                <a:cxn ang="0">
                  <a:pos x="45" y="10"/>
                </a:cxn>
                <a:cxn ang="0">
                  <a:pos x="54" y="9"/>
                </a:cxn>
                <a:cxn ang="0">
                  <a:pos x="65" y="9"/>
                </a:cxn>
                <a:cxn ang="0">
                  <a:pos x="67" y="4"/>
                </a:cxn>
                <a:cxn ang="0">
                  <a:pos x="68" y="0"/>
                </a:cxn>
                <a:cxn ang="0">
                  <a:pos x="64" y="0"/>
                </a:cxn>
                <a:cxn ang="0">
                  <a:pos x="57" y="0"/>
                </a:cxn>
                <a:cxn ang="0">
                  <a:pos x="51" y="0"/>
                </a:cxn>
                <a:cxn ang="0">
                  <a:pos x="47" y="1"/>
                </a:cxn>
                <a:cxn ang="0">
                  <a:pos x="38" y="1"/>
                </a:cxn>
                <a:cxn ang="0">
                  <a:pos x="29" y="3"/>
                </a:cxn>
                <a:cxn ang="0">
                  <a:pos x="20" y="4"/>
                </a:cxn>
                <a:cxn ang="0">
                  <a:pos x="12" y="4"/>
                </a:cxn>
                <a:cxn ang="0">
                  <a:pos x="6" y="6"/>
                </a:cxn>
                <a:cxn ang="0">
                  <a:pos x="2" y="7"/>
                </a:cxn>
                <a:cxn ang="0">
                  <a:pos x="0" y="16"/>
                </a:cxn>
                <a:cxn ang="0">
                  <a:pos x="0" y="16"/>
                </a:cxn>
              </a:cxnLst>
              <a:rect l="0" t="0" r="r" b="b"/>
              <a:pathLst>
                <a:path w="68" h="16">
                  <a:moveTo>
                    <a:pt x="0" y="16"/>
                  </a:moveTo>
                  <a:lnTo>
                    <a:pt x="3" y="16"/>
                  </a:lnTo>
                  <a:lnTo>
                    <a:pt x="9" y="15"/>
                  </a:lnTo>
                  <a:lnTo>
                    <a:pt x="17" y="15"/>
                  </a:lnTo>
                  <a:lnTo>
                    <a:pt x="26" y="13"/>
                  </a:lnTo>
                  <a:lnTo>
                    <a:pt x="35" y="12"/>
                  </a:lnTo>
                  <a:lnTo>
                    <a:pt x="45" y="10"/>
                  </a:lnTo>
                  <a:lnTo>
                    <a:pt x="54" y="9"/>
                  </a:lnTo>
                  <a:lnTo>
                    <a:pt x="65" y="9"/>
                  </a:lnTo>
                  <a:lnTo>
                    <a:pt x="67" y="4"/>
                  </a:lnTo>
                  <a:lnTo>
                    <a:pt x="68" y="0"/>
                  </a:lnTo>
                  <a:lnTo>
                    <a:pt x="64" y="0"/>
                  </a:lnTo>
                  <a:lnTo>
                    <a:pt x="57" y="0"/>
                  </a:lnTo>
                  <a:lnTo>
                    <a:pt x="51" y="0"/>
                  </a:lnTo>
                  <a:lnTo>
                    <a:pt x="47" y="1"/>
                  </a:lnTo>
                  <a:lnTo>
                    <a:pt x="38" y="1"/>
                  </a:lnTo>
                  <a:lnTo>
                    <a:pt x="29" y="3"/>
                  </a:lnTo>
                  <a:lnTo>
                    <a:pt x="20" y="4"/>
                  </a:lnTo>
                  <a:lnTo>
                    <a:pt x="12" y="4"/>
                  </a:lnTo>
                  <a:lnTo>
                    <a:pt x="6" y="6"/>
                  </a:lnTo>
                  <a:lnTo>
                    <a:pt x="2" y="7"/>
                  </a:lnTo>
                  <a:lnTo>
                    <a:pt x="0" y="16"/>
                  </a:lnTo>
                  <a:lnTo>
                    <a:pt x="0" y="16"/>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82" name="Freeform 70"/>
            <p:cNvSpPr>
              <a:spLocks/>
            </p:cNvSpPr>
            <p:nvPr/>
          </p:nvSpPr>
          <p:spPr bwMode="auto">
            <a:xfrm>
              <a:off x="2562" y="1272"/>
              <a:ext cx="78" cy="18"/>
            </a:xfrm>
            <a:custGeom>
              <a:avLst/>
              <a:gdLst/>
              <a:ahLst/>
              <a:cxnLst>
                <a:cxn ang="0">
                  <a:pos x="0" y="18"/>
                </a:cxn>
                <a:cxn ang="0">
                  <a:pos x="4" y="16"/>
                </a:cxn>
                <a:cxn ang="0">
                  <a:pos x="13" y="16"/>
                </a:cxn>
                <a:cxn ang="0">
                  <a:pos x="16" y="15"/>
                </a:cxn>
                <a:cxn ang="0">
                  <a:pos x="22" y="13"/>
                </a:cxn>
                <a:cxn ang="0">
                  <a:pos x="27" y="13"/>
                </a:cxn>
                <a:cxn ang="0">
                  <a:pos x="33" y="13"/>
                </a:cxn>
                <a:cxn ang="0">
                  <a:pos x="43" y="10"/>
                </a:cxn>
                <a:cxn ang="0">
                  <a:pos x="52" y="10"/>
                </a:cxn>
                <a:cxn ang="0">
                  <a:pos x="59" y="9"/>
                </a:cxn>
                <a:cxn ang="0">
                  <a:pos x="63" y="7"/>
                </a:cxn>
                <a:cxn ang="0">
                  <a:pos x="68" y="7"/>
                </a:cxn>
                <a:cxn ang="0">
                  <a:pos x="74" y="7"/>
                </a:cxn>
                <a:cxn ang="0">
                  <a:pos x="75" y="3"/>
                </a:cxn>
                <a:cxn ang="0">
                  <a:pos x="78" y="0"/>
                </a:cxn>
                <a:cxn ang="0">
                  <a:pos x="4" y="9"/>
                </a:cxn>
                <a:cxn ang="0">
                  <a:pos x="0" y="18"/>
                </a:cxn>
                <a:cxn ang="0">
                  <a:pos x="0" y="18"/>
                </a:cxn>
              </a:cxnLst>
              <a:rect l="0" t="0" r="r" b="b"/>
              <a:pathLst>
                <a:path w="78" h="18">
                  <a:moveTo>
                    <a:pt x="0" y="18"/>
                  </a:moveTo>
                  <a:lnTo>
                    <a:pt x="4" y="16"/>
                  </a:lnTo>
                  <a:lnTo>
                    <a:pt x="13" y="16"/>
                  </a:lnTo>
                  <a:lnTo>
                    <a:pt x="16" y="15"/>
                  </a:lnTo>
                  <a:lnTo>
                    <a:pt x="22" y="13"/>
                  </a:lnTo>
                  <a:lnTo>
                    <a:pt x="27" y="13"/>
                  </a:lnTo>
                  <a:lnTo>
                    <a:pt x="33" y="13"/>
                  </a:lnTo>
                  <a:lnTo>
                    <a:pt x="43" y="10"/>
                  </a:lnTo>
                  <a:lnTo>
                    <a:pt x="52" y="10"/>
                  </a:lnTo>
                  <a:lnTo>
                    <a:pt x="59" y="9"/>
                  </a:lnTo>
                  <a:lnTo>
                    <a:pt x="63" y="7"/>
                  </a:lnTo>
                  <a:lnTo>
                    <a:pt x="68" y="7"/>
                  </a:lnTo>
                  <a:lnTo>
                    <a:pt x="74" y="7"/>
                  </a:lnTo>
                  <a:lnTo>
                    <a:pt x="75" y="3"/>
                  </a:lnTo>
                  <a:lnTo>
                    <a:pt x="78" y="0"/>
                  </a:lnTo>
                  <a:lnTo>
                    <a:pt x="4" y="9"/>
                  </a:lnTo>
                  <a:lnTo>
                    <a:pt x="0" y="18"/>
                  </a:lnTo>
                  <a:lnTo>
                    <a:pt x="0" y="18"/>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83" name="Freeform 71"/>
            <p:cNvSpPr>
              <a:spLocks/>
            </p:cNvSpPr>
            <p:nvPr/>
          </p:nvSpPr>
          <p:spPr bwMode="auto">
            <a:xfrm>
              <a:off x="2568" y="1249"/>
              <a:ext cx="87" cy="20"/>
            </a:xfrm>
            <a:custGeom>
              <a:avLst/>
              <a:gdLst/>
              <a:ahLst/>
              <a:cxnLst>
                <a:cxn ang="0">
                  <a:pos x="0" y="20"/>
                </a:cxn>
                <a:cxn ang="0">
                  <a:pos x="6" y="18"/>
                </a:cxn>
                <a:cxn ang="0">
                  <a:pos x="13" y="17"/>
                </a:cxn>
                <a:cxn ang="0">
                  <a:pos x="19" y="15"/>
                </a:cxn>
                <a:cxn ang="0">
                  <a:pos x="24" y="15"/>
                </a:cxn>
                <a:cxn ang="0">
                  <a:pos x="30" y="15"/>
                </a:cxn>
                <a:cxn ang="0">
                  <a:pos x="36" y="15"/>
                </a:cxn>
                <a:cxn ang="0">
                  <a:pos x="42" y="12"/>
                </a:cxn>
                <a:cxn ang="0">
                  <a:pos x="46" y="12"/>
                </a:cxn>
                <a:cxn ang="0">
                  <a:pos x="53" y="11"/>
                </a:cxn>
                <a:cxn ang="0">
                  <a:pos x="60" y="11"/>
                </a:cxn>
                <a:cxn ang="0">
                  <a:pos x="65" y="9"/>
                </a:cxn>
                <a:cxn ang="0">
                  <a:pos x="71" y="8"/>
                </a:cxn>
                <a:cxn ang="0">
                  <a:pos x="77" y="8"/>
                </a:cxn>
                <a:cxn ang="0">
                  <a:pos x="83" y="8"/>
                </a:cxn>
                <a:cxn ang="0">
                  <a:pos x="84" y="3"/>
                </a:cxn>
                <a:cxn ang="0">
                  <a:pos x="87" y="0"/>
                </a:cxn>
                <a:cxn ang="0">
                  <a:pos x="81" y="0"/>
                </a:cxn>
                <a:cxn ang="0">
                  <a:pos x="75" y="0"/>
                </a:cxn>
                <a:cxn ang="0">
                  <a:pos x="68" y="2"/>
                </a:cxn>
                <a:cxn ang="0">
                  <a:pos x="62" y="3"/>
                </a:cxn>
                <a:cxn ang="0">
                  <a:pos x="54" y="3"/>
                </a:cxn>
                <a:cxn ang="0">
                  <a:pos x="48" y="3"/>
                </a:cxn>
                <a:cxn ang="0">
                  <a:pos x="42" y="5"/>
                </a:cxn>
                <a:cxn ang="0">
                  <a:pos x="36" y="5"/>
                </a:cxn>
                <a:cxn ang="0">
                  <a:pos x="28" y="5"/>
                </a:cxn>
                <a:cxn ang="0">
                  <a:pos x="24" y="6"/>
                </a:cxn>
                <a:cxn ang="0">
                  <a:pos x="18" y="8"/>
                </a:cxn>
                <a:cxn ang="0">
                  <a:pos x="13" y="8"/>
                </a:cxn>
                <a:cxn ang="0">
                  <a:pos x="6" y="9"/>
                </a:cxn>
                <a:cxn ang="0">
                  <a:pos x="1" y="11"/>
                </a:cxn>
                <a:cxn ang="0">
                  <a:pos x="0" y="20"/>
                </a:cxn>
                <a:cxn ang="0">
                  <a:pos x="0" y="20"/>
                </a:cxn>
              </a:cxnLst>
              <a:rect l="0" t="0" r="r" b="b"/>
              <a:pathLst>
                <a:path w="87" h="20">
                  <a:moveTo>
                    <a:pt x="0" y="20"/>
                  </a:moveTo>
                  <a:lnTo>
                    <a:pt x="6" y="18"/>
                  </a:lnTo>
                  <a:lnTo>
                    <a:pt x="13" y="17"/>
                  </a:lnTo>
                  <a:lnTo>
                    <a:pt x="19" y="15"/>
                  </a:lnTo>
                  <a:lnTo>
                    <a:pt x="24" y="15"/>
                  </a:lnTo>
                  <a:lnTo>
                    <a:pt x="30" y="15"/>
                  </a:lnTo>
                  <a:lnTo>
                    <a:pt x="36" y="15"/>
                  </a:lnTo>
                  <a:lnTo>
                    <a:pt x="42" y="12"/>
                  </a:lnTo>
                  <a:lnTo>
                    <a:pt x="46" y="12"/>
                  </a:lnTo>
                  <a:lnTo>
                    <a:pt x="53" y="11"/>
                  </a:lnTo>
                  <a:lnTo>
                    <a:pt x="60" y="11"/>
                  </a:lnTo>
                  <a:lnTo>
                    <a:pt x="65" y="9"/>
                  </a:lnTo>
                  <a:lnTo>
                    <a:pt x="71" y="8"/>
                  </a:lnTo>
                  <a:lnTo>
                    <a:pt x="77" y="8"/>
                  </a:lnTo>
                  <a:lnTo>
                    <a:pt x="83" y="8"/>
                  </a:lnTo>
                  <a:lnTo>
                    <a:pt x="84" y="3"/>
                  </a:lnTo>
                  <a:lnTo>
                    <a:pt x="87" y="0"/>
                  </a:lnTo>
                  <a:lnTo>
                    <a:pt x="81" y="0"/>
                  </a:lnTo>
                  <a:lnTo>
                    <a:pt x="75" y="0"/>
                  </a:lnTo>
                  <a:lnTo>
                    <a:pt x="68" y="2"/>
                  </a:lnTo>
                  <a:lnTo>
                    <a:pt x="62" y="3"/>
                  </a:lnTo>
                  <a:lnTo>
                    <a:pt x="54" y="3"/>
                  </a:lnTo>
                  <a:lnTo>
                    <a:pt x="48" y="3"/>
                  </a:lnTo>
                  <a:lnTo>
                    <a:pt x="42" y="5"/>
                  </a:lnTo>
                  <a:lnTo>
                    <a:pt x="36" y="5"/>
                  </a:lnTo>
                  <a:lnTo>
                    <a:pt x="28" y="5"/>
                  </a:lnTo>
                  <a:lnTo>
                    <a:pt x="24" y="6"/>
                  </a:lnTo>
                  <a:lnTo>
                    <a:pt x="18" y="8"/>
                  </a:lnTo>
                  <a:lnTo>
                    <a:pt x="13" y="8"/>
                  </a:lnTo>
                  <a:lnTo>
                    <a:pt x="6" y="9"/>
                  </a:lnTo>
                  <a:lnTo>
                    <a:pt x="1" y="11"/>
                  </a:lnTo>
                  <a:lnTo>
                    <a:pt x="0" y="20"/>
                  </a:lnTo>
                  <a:lnTo>
                    <a:pt x="0" y="2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84" name="Freeform 72"/>
            <p:cNvSpPr>
              <a:spLocks/>
            </p:cNvSpPr>
            <p:nvPr/>
          </p:nvSpPr>
          <p:spPr bwMode="auto">
            <a:xfrm>
              <a:off x="2575" y="1228"/>
              <a:ext cx="97" cy="16"/>
            </a:xfrm>
            <a:custGeom>
              <a:avLst/>
              <a:gdLst/>
              <a:ahLst/>
              <a:cxnLst>
                <a:cxn ang="0">
                  <a:pos x="0" y="16"/>
                </a:cxn>
                <a:cxn ang="0">
                  <a:pos x="6" y="13"/>
                </a:cxn>
                <a:cxn ang="0">
                  <a:pos x="17" y="13"/>
                </a:cxn>
                <a:cxn ang="0">
                  <a:pos x="21" y="12"/>
                </a:cxn>
                <a:cxn ang="0">
                  <a:pos x="27" y="12"/>
                </a:cxn>
                <a:cxn ang="0">
                  <a:pos x="33" y="10"/>
                </a:cxn>
                <a:cxn ang="0">
                  <a:pos x="39" y="10"/>
                </a:cxn>
                <a:cxn ang="0">
                  <a:pos x="46" y="10"/>
                </a:cxn>
                <a:cxn ang="0">
                  <a:pos x="53" y="9"/>
                </a:cxn>
                <a:cxn ang="0">
                  <a:pos x="59" y="7"/>
                </a:cxn>
                <a:cxn ang="0">
                  <a:pos x="65" y="7"/>
                </a:cxn>
                <a:cxn ang="0">
                  <a:pos x="73" y="7"/>
                </a:cxn>
                <a:cxn ang="0">
                  <a:pos x="79" y="6"/>
                </a:cxn>
                <a:cxn ang="0">
                  <a:pos x="85" y="6"/>
                </a:cxn>
                <a:cxn ang="0">
                  <a:pos x="91" y="6"/>
                </a:cxn>
                <a:cxn ang="0">
                  <a:pos x="92" y="3"/>
                </a:cxn>
                <a:cxn ang="0">
                  <a:pos x="94" y="1"/>
                </a:cxn>
                <a:cxn ang="0">
                  <a:pos x="95" y="0"/>
                </a:cxn>
                <a:cxn ang="0">
                  <a:pos x="97" y="0"/>
                </a:cxn>
                <a:cxn ang="0">
                  <a:pos x="89" y="0"/>
                </a:cxn>
                <a:cxn ang="0">
                  <a:pos x="83" y="0"/>
                </a:cxn>
                <a:cxn ang="0">
                  <a:pos x="76" y="0"/>
                </a:cxn>
                <a:cxn ang="0">
                  <a:pos x="70" y="0"/>
                </a:cxn>
                <a:cxn ang="0">
                  <a:pos x="62" y="0"/>
                </a:cxn>
                <a:cxn ang="0">
                  <a:pos x="55" y="1"/>
                </a:cxn>
                <a:cxn ang="0">
                  <a:pos x="47" y="1"/>
                </a:cxn>
                <a:cxn ang="0">
                  <a:pos x="42" y="3"/>
                </a:cxn>
                <a:cxn ang="0">
                  <a:pos x="35" y="3"/>
                </a:cxn>
                <a:cxn ang="0">
                  <a:pos x="27" y="3"/>
                </a:cxn>
                <a:cxn ang="0">
                  <a:pos x="21" y="3"/>
                </a:cxn>
                <a:cxn ang="0">
                  <a:pos x="17" y="3"/>
                </a:cxn>
                <a:cxn ang="0">
                  <a:pos x="8" y="3"/>
                </a:cxn>
                <a:cxn ang="0">
                  <a:pos x="2" y="4"/>
                </a:cxn>
                <a:cxn ang="0">
                  <a:pos x="0" y="16"/>
                </a:cxn>
                <a:cxn ang="0">
                  <a:pos x="0" y="16"/>
                </a:cxn>
              </a:cxnLst>
              <a:rect l="0" t="0" r="r" b="b"/>
              <a:pathLst>
                <a:path w="97" h="16">
                  <a:moveTo>
                    <a:pt x="0" y="16"/>
                  </a:moveTo>
                  <a:lnTo>
                    <a:pt x="6" y="13"/>
                  </a:lnTo>
                  <a:lnTo>
                    <a:pt x="17" y="13"/>
                  </a:lnTo>
                  <a:lnTo>
                    <a:pt x="21" y="12"/>
                  </a:lnTo>
                  <a:lnTo>
                    <a:pt x="27" y="12"/>
                  </a:lnTo>
                  <a:lnTo>
                    <a:pt x="33" y="10"/>
                  </a:lnTo>
                  <a:lnTo>
                    <a:pt x="39" y="10"/>
                  </a:lnTo>
                  <a:lnTo>
                    <a:pt x="46" y="10"/>
                  </a:lnTo>
                  <a:lnTo>
                    <a:pt x="53" y="9"/>
                  </a:lnTo>
                  <a:lnTo>
                    <a:pt x="59" y="7"/>
                  </a:lnTo>
                  <a:lnTo>
                    <a:pt x="65" y="7"/>
                  </a:lnTo>
                  <a:lnTo>
                    <a:pt x="73" y="7"/>
                  </a:lnTo>
                  <a:lnTo>
                    <a:pt x="79" y="6"/>
                  </a:lnTo>
                  <a:lnTo>
                    <a:pt x="85" y="6"/>
                  </a:lnTo>
                  <a:lnTo>
                    <a:pt x="91" y="6"/>
                  </a:lnTo>
                  <a:lnTo>
                    <a:pt x="92" y="3"/>
                  </a:lnTo>
                  <a:lnTo>
                    <a:pt x="94" y="1"/>
                  </a:lnTo>
                  <a:lnTo>
                    <a:pt x="95" y="0"/>
                  </a:lnTo>
                  <a:lnTo>
                    <a:pt x="97" y="0"/>
                  </a:lnTo>
                  <a:lnTo>
                    <a:pt x="89" y="0"/>
                  </a:lnTo>
                  <a:lnTo>
                    <a:pt x="83" y="0"/>
                  </a:lnTo>
                  <a:lnTo>
                    <a:pt x="76" y="0"/>
                  </a:lnTo>
                  <a:lnTo>
                    <a:pt x="70" y="0"/>
                  </a:lnTo>
                  <a:lnTo>
                    <a:pt x="62" y="0"/>
                  </a:lnTo>
                  <a:lnTo>
                    <a:pt x="55" y="1"/>
                  </a:lnTo>
                  <a:lnTo>
                    <a:pt x="47" y="1"/>
                  </a:lnTo>
                  <a:lnTo>
                    <a:pt x="42" y="3"/>
                  </a:lnTo>
                  <a:lnTo>
                    <a:pt x="35" y="3"/>
                  </a:lnTo>
                  <a:lnTo>
                    <a:pt x="27" y="3"/>
                  </a:lnTo>
                  <a:lnTo>
                    <a:pt x="21" y="3"/>
                  </a:lnTo>
                  <a:lnTo>
                    <a:pt x="17" y="3"/>
                  </a:lnTo>
                  <a:lnTo>
                    <a:pt x="8" y="3"/>
                  </a:lnTo>
                  <a:lnTo>
                    <a:pt x="2" y="4"/>
                  </a:lnTo>
                  <a:lnTo>
                    <a:pt x="0" y="16"/>
                  </a:lnTo>
                  <a:lnTo>
                    <a:pt x="0" y="16"/>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85" name="Freeform 73"/>
            <p:cNvSpPr>
              <a:spLocks/>
            </p:cNvSpPr>
            <p:nvPr/>
          </p:nvSpPr>
          <p:spPr bwMode="auto">
            <a:xfrm>
              <a:off x="2515" y="1371"/>
              <a:ext cx="69" cy="25"/>
            </a:xfrm>
            <a:custGeom>
              <a:avLst/>
              <a:gdLst/>
              <a:ahLst/>
              <a:cxnLst>
                <a:cxn ang="0">
                  <a:pos x="65" y="2"/>
                </a:cxn>
                <a:cxn ang="0">
                  <a:pos x="66" y="0"/>
                </a:cxn>
                <a:cxn ang="0">
                  <a:pos x="68" y="5"/>
                </a:cxn>
                <a:cxn ang="0">
                  <a:pos x="68" y="8"/>
                </a:cxn>
                <a:cxn ang="0">
                  <a:pos x="69" y="11"/>
                </a:cxn>
                <a:cxn ang="0">
                  <a:pos x="62" y="9"/>
                </a:cxn>
                <a:cxn ang="0">
                  <a:pos x="54" y="11"/>
                </a:cxn>
                <a:cxn ang="0">
                  <a:pos x="47" y="12"/>
                </a:cxn>
                <a:cxn ang="0">
                  <a:pos x="39" y="15"/>
                </a:cxn>
                <a:cxn ang="0">
                  <a:pos x="29" y="17"/>
                </a:cxn>
                <a:cxn ang="0">
                  <a:pos x="19" y="20"/>
                </a:cxn>
                <a:cxn ang="0">
                  <a:pos x="10" y="22"/>
                </a:cxn>
                <a:cxn ang="0">
                  <a:pos x="4" y="25"/>
                </a:cxn>
                <a:cxn ang="0">
                  <a:pos x="3" y="23"/>
                </a:cxn>
                <a:cxn ang="0">
                  <a:pos x="3" y="20"/>
                </a:cxn>
                <a:cxn ang="0">
                  <a:pos x="1" y="17"/>
                </a:cxn>
                <a:cxn ang="0">
                  <a:pos x="0" y="17"/>
                </a:cxn>
                <a:cxn ang="0">
                  <a:pos x="65" y="2"/>
                </a:cxn>
                <a:cxn ang="0">
                  <a:pos x="65" y="2"/>
                </a:cxn>
              </a:cxnLst>
              <a:rect l="0" t="0" r="r" b="b"/>
              <a:pathLst>
                <a:path w="69" h="25">
                  <a:moveTo>
                    <a:pt x="65" y="2"/>
                  </a:moveTo>
                  <a:lnTo>
                    <a:pt x="66" y="0"/>
                  </a:lnTo>
                  <a:lnTo>
                    <a:pt x="68" y="5"/>
                  </a:lnTo>
                  <a:lnTo>
                    <a:pt x="68" y="8"/>
                  </a:lnTo>
                  <a:lnTo>
                    <a:pt x="69" y="11"/>
                  </a:lnTo>
                  <a:lnTo>
                    <a:pt x="62" y="9"/>
                  </a:lnTo>
                  <a:lnTo>
                    <a:pt x="54" y="11"/>
                  </a:lnTo>
                  <a:lnTo>
                    <a:pt x="47" y="12"/>
                  </a:lnTo>
                  <a:lnTo>
                    <a:pt x="39" y="15"/>
                  </a:lnTo>
                  <a:lnTo>
                    <a:pt x="29" y="17"/>
                  </a:lnTo>
                  <a:lnTo>
                    <a:pt x="19" y="20"/>
                  </a:lnTo>
                  <a:lnTo>
                    <a:pt x="10" y="22"/>
                  </a:lnTo>
                  <a:lnTo>
                    <a:pt x="4" y="25"/>
                  </a:lnTo>
                  <a:lnTo>
                    <a:pt x="3" y="23"/>
                  </a:lnTo>
                  <a:lnTo>
                    <a:pt x="3" y="20"/>
                  </a:lnTo>
                  <a:lnTo>
                    <a:pt x="1" y="17"/>
                  </a:lnTo>
                  <a:lnTo>
                    <a:pt x="0" y="17"/>
                  </a:lnTo>
                  <a:lnTo>
                    <a:pt x="65" y="2"/>
                  </a:lnTo>
                  <a:lnTo>
                    <a:pt x="65" y="2"/>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86" name="Freeform 74"/>
            <p:cNvSpPr>
              <a:spLocks/>
            </p:cNvSpPr>
            <p:nvPr/>
          </p:nvSpPr>
          <p:spPr bwMode="auto">
            <a:xfrm>
              <a:off x="2627" y="1420"/>
              <a:ext cx="142" cy="104"/>
            </a:xfrm>
            <a:custGeom>
              <a:avLst/>
              <a:gdLst/>
              <a:ahLst/>
              <a:cxnLst>
                <a:cxn ang="0">
                  <a:pos x="0" y="80"/>
                </a:cxn>
                <a:cxn ang="0">
                  <a:pos x="1" y="80"/>
                </a:cxn>
                <a:cxn ang="0">
                  <a:pos x="6" y="84"/>
                </a:cxn>
                <a:cxn ang="0">
                  <a:pos x="9" y="86"/>
                </a:cxn>
                <a:cxn ang="0">
                  <a:pos x="13" y="87"/>
                </a:cxn>
                <a:cxn ang="0">
                  <a:pos x="18" y="90"/>
                </a:cxn>
                <a:cxn ang="0">
                  <a:pos x="25" y="93"/>
                </a:cxn>
                <a:cxn ang="0">
                  <a:pos x="31" y="95"/>
                </a:cxn>
                <a:cxn ang="0">
                  <a:pos x="36" y="98"/>
                </a:cxn>
                <a:cxn ang="0">
                  <a:pos x="43" y="99"/>
                </a:cxn>
                <a:cxn ang="0">
                  <a:pos x="51" y="101"/>
                </a:cxn>
                <a:cxn ang="0">
                  <a:pos x="60" y="102"/>
                </a:cxn>
                <a:cxn ang="0">
                  <a:pos x="68" y="104"/>
                </a:cxn>
                <a:cxn ang="0">
                  <a:pos x="77" y="104"/>
                </a:cxn>
                <a:cxn ang="0">
                  <a:pos x="86" y="104"/>
                </a:cxn>
                <a:cxn ang="0">
                  <a:pos x="93" y="101"/>
                </a:cxn>
                <a:cxn ang="0">
                  <a:pos x="101" y="99"/>
                </a:cxn>
                <a:cxn ang="0">
                  <a:pos x="107" y="95"/>
                </a:cxn>
                <a:cxn ang="0">
                  <a:pos x="113" y="90"/>
                </a:cxn>
                <a:cxn ang="0">
                  <a:pos x="117" y="84"/>
                </a:cxn>
                <a:cxn ang="0">
                  <a:pos x="123" y="78"/>
                </a:cxn>
                <a:cxn ang="0">
                  <a:pos x="126" y="72"/>
                </a:cxn>
                <a:cxn ang="0">
                  <a:pos x="131" y="66"/>
                </a:cxn>
                <a:cxn ang="0">
                  <a:pos x="132" y="59"/>
                </a:cxn>
                <a:cxn ang="0">
                  <a:pos x="135" y="53"/>
                </a:cxn>
                <a:cxn ang="0">
                  <a:pos x="137" y="47"/>
                </a:cxn>
                <a:cxn ang="0">
                  <a:pos x="138" y="42"/>
                </a:cxn>
                <a:cxn ang="0">
                  <a:pos x="142" y="31"/>
                </a:cxn>
                <a:cxn ang="0">
                  <a:pos x="142" y="28"/>
                </a:cxn>
                <a:cxn ang="0">
                  <a:pos x="140" y="21"/>
                </a:cxn>
                <a:cxn ang="0">
                  <a:pos x="138" y="12"/>
                </a:cxn>
                <a:cxn ang="0">
                  <a:pos x="135" y="3"/>
                </a:cxn>
                <a:cxn ang="0">
                  <a:pos x="135" y="0"/>
                </a:cxn>
                <a:cxn ang="0">
                  <a:pos x="28" y="48"/>
                </a:cxn>
                <a:cxn ang="0">
                  <a:pos x="0" y="80"/>
                </a:cxn>
                <a:cxn ang="0">
                  <a:pos x="0" y="80"/>
                </a:cxn>
              </a:cxnLst>
              <a:rect l="0" t="0" r="r" b="b"/>
              <a:pathLst>
                <a:path w="142" h="104">
                  <a:moveTo>
                    <a:pt x="0" y="80"/>
                  </a:moveTo>
                  <a:lnTo>
                    <a:pt x="1" y="80"/>
                  </a:lnTo>
                  <a:lnTo>
                    <a:pt x="6" y="84"/>
                  </a:lnTo>
                  <a:lnTo>
                    <a:pt x="9" y="86"/>
                  </a:lnTo>
                  <a:lnTo>
                    <a:pt x="13" y="87"/>
                  </a:lnTo>
                  <a:lnTo>
                    <a:pt x="18" y="90"/>
                  </a:lnTo>
                  <a:lnTo>
                    <a:pt x="25" y="93"/>
                  </a:lnTo>
                  <a:lnTo>
                    <a:pt x="31" y="95"/>
                  </a:lnTo>
                  <a:lnTo>
                    <a:pt x="36" y="98"/>
                  </a:lnTo>
                  <a:lnTo>
                    <a:pt x="43" y="99"/>
                  </a:lnTo>
                  <a:lnTo>
                    <a:pt x="51" y="101"/>
                  </a:lnTo>
                  <a:lnTo>
                    <a:pt x="60" y="102"/>
                  </a:lnTo>
                  <a:lnTo>
                    <a:pt x="68" y="104"/>
                  </a:lnTo>
                  <a:lnTo>
                    <a:pt x="77" y="104"/>
                  </a:lnTo>
                  <a:lnTo>
                    <a:pt x="86" y="104"/>
                  </a:lnTo>
                  <a:lnTo>
                    <a:pt x="93" y="101"/>
                  </a:lnTo>
                  <a:lnTo>
                    <a:pt x="101" y="99"/>
                  </a:lnTo>
                  <a:lnTo>
                    <a:pt x="107" y="95"/>
                  </a:lnTo>
                  <a:lnTo>
                    <a:pt x="113" y="90"/>
                  </a:lnTo>
                  <a:lnTo>
                    <a:pt x="117" y="84"/>
                  </a:lnTo>
                  <a:lnTo>
                    <a:pt x="123" y="78"/>
                  </a:lnTo>
                  <a:lnTo>
                    <a:pt x="126" y="72"/>
                  </a:lnTo>
                  <a:lnTo>
                    <a:pt x="131" y="66"/>
                  </a:lnTo>
                  <a:lnTo>
                    <a:pt x="132" y="59"/>
                  </a:lnTo>
                  <a:lnTo>
                    <a:pt x="135" y="53"/>
                  </a:lnTo>
                  <a:lnTo>
                    <a:pt x="137" y="47"/>
                  </a:lnTo>
                  <a:lnTo>
                    <a:pt x="138" y="42"/>
                  </a:lnTo>
                  <a:lnTo>
                    <a:pt x="142" y="31"/>
                  </a:lnTo>
                  <a:lnTo>
                    <a:pt x="142" y="28"/>
                  </a:lnTo>
                  <a:lnTo>
                    <a:pt x="140" y="21"/>
                  </a:lnTo>
                  <a:lnTo>
                    <a:pt x="138" y="12"/>
                  </a:lnTo>
                  <a:lnTo>
                    <a:pt x="135" y="3"/>
                  </a:lnTo>
                  <a:lnTo>
                    <a:pt x="135" y="0"/>
                  </a:lnTo>
                  <a:lnTo>
                    <a:pt x="28" y="48"/>
                  </a:lnTo>
                  <a:lnTo>
                    <a:pt x="0" y="80"/>
                  </a:lnTo>
                  <a:lnTo>
                    <a:pt x="0" y="8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87" name="Freeform 75"/>
            <p:cNvSpPr>
              <a:spLocks/>
            </p:cNvSpPr>
            <p:nvPr/>
          </p:nvSpPr>
          <p:spPr bwMode="auto">
            <a:xfrm>
              <a:off x="2587" y="1439"/>
              <a:ext cx="230" cy="150"/>
            </a:xfrm>
            <a:custGeom>
              <a:avLst/>
              <a:gdLst/>
              <a:ahLst/>
              <a:cxnLst>
                <a:cxn ang="0">
                  <a:pos x="0" y="102"/>
                </a:cxn>
                <a:cxn ang="0">
                  <a:pos x="41" y="59"/>
                </a:cxn>
                <a:cxn ang="0">
                  <a:pos x="43" y="59"/>
                </a:cxn>
                <a:cxn ang="0">
                  <a:pos x="49" y="64"/>
                </a:cxn>
                <a:cxn ang="0">
                  <a:pos x="50" y="64"/>
                </a:cxn>
                <a:cxn ang="0">
                  <a:pos x="56" y="67"/>
                </a:cxn>
                <a:cxn ang="0">
                  <a:pos x="61" y="68"/>
                </a:cxn>
                <a:cxn ang="0">
                  <a:pos x="67" y="71"/>
                </a:cxn>
                <a:cxn ang="0">
                  <a:pos x="73" y="74"/>
                </a:cxn>
                <a:cxn ang="0">
                  <a:pos x="79" y="76"/>
                </a:cxn>
                <a:cxn ang="0">
                  <a:pos x="85" y="77"/>
                </a:cxn>
                <a:cxn ang="0">
                  <a:pos x="92" y="80"/>
                </a:cxn>
                <a:cxn ang="0">
                  <a:pos x="100" y="82"/>
                </a:cxn>
                <a:cxn ang="0">
                  <a:pos x="108" y="82"/>
                </a:cxn>
                <a:cxn ang="0">
                  <a:pos x="114" y="82"/>
                </a:cxn>
                <a:cxn ang="0">
                  <a:pos x="123" y="83"/>
                </a:cxn>
                <a:cxn ang="0">
                  <a:pos x="129" y="82"/>
                </a:cxn>
                <a:cxn ang="0">
                  <a:pos x="135" y="79"/>
                </a:cxn>
                <a:cxn ang="0">
                  <a:pos x="139" y="76"/>
                </a:cxn>
                <a:cxn ang="0">
                  <a:pos x="145" y="74"/>
                </a:cxn>
                <a:cxn ang="0">
                  <a:pos x="154" y="65"/>
                </a:cxn>
                <a:cxn ang="0">
                  <a:pos x="162" y="58"/>
                </a:cxn>
                <a:cxn ang="0">
                  <a:pos x="165" y="50"/>
                </a:cxn>
                <a:cxn ang="0">
                  <a:pos x="169" y="43"/>
                </a:cxn>
                <a:cxn ang="0">
                  <a:pos x="171" y="38"/>
                </a:cxn>
                <a:cxn ang="0">
                  <a:pos x="172" y="37"/>
                </a:cxn>
                <a:cxn ang="0">
                  <a:pos x="182" y="0"/>
                </a:cxn>
                <a:cxn ang="0">
                  <a:pos x="230" y="56"/>
                </a:cxn>
                <a:cxn ang="0">
                  <a:pos x="49" y="150"/>
                </a:cxn>
                <a:cxn ang="0">
                  <a:pos x="0" y="102"/>
                </a:cxn>
                <a:cxn ang="0">
                  <a:pos x="0" y="102"/>
                </a:cxn>
              </a:cxnLst>
              <a:rect l="0" t="0" r="r" b="b"/>
              <a:pathLst>
                <a:path w="230" h="150">
                  <a:moveTo>
                    <a:pt x="0" y="102"/>
                  </a:moveTo>
                  <a:lnTo>
                    <a:pt x="41" y="59"/>
                  </a:lnTo>
                  <a:lnTo>
                    <a:pt x="43" y="59"/>
                  </a:lnTo>
                  <a:lnTo>
                    <a:pt x="49" y="64"/>
                  </a:lnTo>
                  <a:lnTo>
                    <a:pt x="50" y="64"/>
                  </a:lnTo>
                  <a:lnTo>
                    <a:pt x="56" y="67"/>
                  </a:lnTo>
                  <a:lnTo>
                    <a:pt x="61" y="68"/>
                  </a:lnTo>
                  <a:lnTo>
                    <a:pt x="67" y="71"/>
                  </a:lnTo>
                  <a:lnTo>
                    <a:pt x="73" y="74"/>
                  </a:lnTo>
                  <a:lnTo>
                    <a:pt x="79" y="76"/>
                  </a:lnTo>
                  <a:lnTo>
                    <a:pt x="85" y="77"/>
                  </a:lnTo>
                  <a:lnTo>
                    <a:pt x="92" y="80"/>
                  </a:lnTo>
                  <a:lnTo>
                    <a:pt x="100" y="82"/>
                  </a:lnTo>
                  <a:lnTo>
                    <a:pt x="108" y="82"/>
                  </a:lnTo>
                  <a:lnTo>
                    <a:pt x="114" y="82"/>
                  </a:lnTo>
                  <a:lnTo>
                    <a:pt x="123" y="83"/>
                  </a:lnTo>
                  <a:lnTo>
                    <a:pt x="129" y="82"/>
                  </a:lnTo>
                  <a:lnTo>
                    <a:pt x="135" y="79"/>
                  </a:lnTo>
                  <a:lnTo>
                    <a:pt x="139" y="76"/>
                  </a:lnTo>
                  <a:lnTo>
                    <a:pt x="145" y="74"/>
                  </a:lnTo>
                  <a:lnTo>
                    <a:pt x="154" y="65"/>
                  </a:lnTo>
                  <a:lnTo>
                    <a:pt x="162" y="58"/>
                  </a:lnTo>
                  <a:lnTo>
                    <a:pt x="165" y="50"/>
                  </a:lnTo>
                  <a:lnTo>
                    <a:pt x="169" y="43"/>
                  </a:lnTo>
                  <a:lnTo>
                    <a:pt x="171" y="38"/>
                  </a:lnTo>
                  <a:lnTo>
                    <a:pt x="172" y="37"/>
                  </a:lnTo>
                  <a:lnTo>
                    <a:pt x="182" y="0"/>
                  </a:lnTo>
                  <a:lnTo>
                    <a:pt x="230" y="56"/>
                  </a:lnTo>
                  <a:lnTo>
                    <a:pt x="49" y="150"/>
                  </a:lnTo>
                  <a:lnTo>
                    <a:pt x="0" y="102"/>
                  </a:lnTo>
                  <a:lnTo>
                    <a:pt x="0" y="102"/>
                  </a:lnTo>
                  <a:close/>
                </a:path>
              </a:pathLst>
            </a:custGeom>
            <a:solidFill>
              <a:srgbClr val="FFE600"/>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88" name="Freeform 76"/>
            <p:cNvSpPr>
              <a:spLocks/>
            </p:cNvSpPr>
            <p:nvPr/>
          </p:nvSpPr>
          <p:spPr bwMode="auto">
            <a:xfrm>
              <a:off x="2613" y="1319"/>
              <a:ext cx="156" cy="208"/>
            </a:xfrm>
            <a:custGeom>
              <a:avLst/>
              <a:gdLst/>
              <a:ahLst/>
              <a:cxnLst>
                <a:cxn ang="0">
                  <a:pos x="8" y="6"/>
                </a:cxn>
                <a:cxn ang="0">
                  <a:pos x="27" y="0"/>
                </a:cxn>
                <a:cxn ang="0">
                  <a:pos x="48" y="0"/>
                </a:cxn>
                <a:cxn ang="0">
                  <a:pos x="66" y="4"/>
                </a:cxn>
                <a:cxn ang="0">
                  <a:pos x="86" y="12"/>
                </a:cxn>
                <a:cxn ang="0">
                  <a:pos x="103" y="24"/>
                </a:cxn>
                <a:cxn ang="0">
                  <a:pos x="118" y="37"/>
                </a:cxn>
                <a:cxn ang="0">
                  <a:pos x="131" y="55"/>
                </a:cxn>
                <a:cxn ang="0">
                  <a:pos x="142" y="74"/>
                </a:cxn>
                <a:cxn ang="0">
                  <a:pos x="149" y="93"/>
                </a:cxn>
                <a:cxn ang="0">
                  <a:pos x="156" y="113"/>
                </a:cxn>
                <a:cxn ang="0">
                  <a:pos x="156" y="128"/>
                </a:cxn>
                <a:cxn ang="0">
                  <a:pos x="156" y="138"/>
                </a:cxn>
                <a:cxn ang="0">
                  <a:pos x="152" y="154"/>
                </a:cxn>
                <a:cxn ang="0">
                  <a:pos x="148" y="172"/>
                </a:cxn>
                <a:cxn ang="0">
                  <a:pos x="136" y="187"/>
                </a:cxn>
                <a:cxn ang="0">
                  <a:pos x="119" y="200"/>
                </a:cxn>
                <a:cxn ang="0">
                  <a:pos x="103" y="206"/>
                </a:cxn>
                <a:cxn ang="0">
                  <a:pos x="86" y="206"/>
                </a:cxn>
                <a:cxn ang="0">
                  <a:pos x="72" y="206"/>
                </a:cxn>
                <a:cxn ang="0">
                  <a:pos x="62" y="205"/>
                </a:cxn>
                <a:cxn ang="0">
                  <a:pos x="47" y="202"/>
                </a:cxn>
                <a:cxn ang="0">
                  <a:pos x="30" y="194"/>
                </a:cxn>
                <a:cxn ang="0">
                  <a:pos x="12" y="182"/>
                </a:cxn>
                <a:cxn ang="0">
                  <a:pos x="8" y="173"/>
                </a:cxn>
                <a:cxn ang="0">
                  <a:pos x="15" y="176"/>
                </a:cxn>
                <a:cxn ang="0">
                  <a:pos x="32" y="185"/>
                </a:cxn>
                <a:cxn ang="0">
                  <a:pos x="48" y="193"/>
                </a:cxn>
                <a:cxn ang="0">
                  <a:pos x="66" y="197"/>
                </a:cxn>
                <a:cxn ang="0">
                  <a:pos x="86" y="199"/>
                </a:cxn>
                <a:cxn ang="0">
                  <a:pos x="103" y="197"/>
                </a:cxn>
                <a:cxn ang="0">
                  <a:pos x="119" y="191"/>
                </a:cxn>
                <a:cxn ang="0">
                  <a:pos x="133" y="178"/>
                </a:cxn>
                <a:cxn ang="0">
                  <a:pos x="142" y="164"/>
                </a:cxn>
                <a:cxn ang="0">
                  <a:pos x="146" y="152"/>
                </a:cxn>
                <a:cxn ang="0">
                  <a:pos x="148" y="140"/>
                </a:cxn>
                <a:cxn ang="0">
                  <a:pos x="149" y="128"/>
                </a:cxn>
                <a:cxn ang="0">
                  <a:pos x="148" y="114"/>
                </a:cxn>
                <a:cxn ang="0">
                  <a:pos x="145" y="101"/>
                </a:cxn>
                <a:cxn ang="0">
                  <a:pos x="142" y="89"/>
                </a:cxn>
                <a:cxn ang="0">
                  <a:pos x="136" y="77"/>
                </a:cxn>
                <a:cxn ang="0">
                  <a:pos x="128" y="60"/>
                </a:cxn>
                <a:cxn ang="0">
                  <a:pos x="116" y="45"/>
                </a:cxn>
                <a:cxn ang="0">
                  <a:pos x="101" y="30"/>
                </a:cxn>
                <a:cxn ang="0">
                  <a:pos x="85" y="19"/>
                </a:cxn>
                <a:cxn ang="0">
                  <a:pos x="68" y="12"/>
                </a:cxn>
                <a:cxn ang="0">
                  <a:pos x="50" y="9"/>
                </a:cxn>
                <a:cxn ang="0">
                  <a:pos x="30" y="9"/>
                </a:cxn>
                <a:cxn ang="0">
                  <a:pos x="11" y="15"/>
                </a:cxn>
                <a:cxn ang="0">
                  <a:pos x="0" y="12"/>
                </a:cxn>
              </a:cxnLst>
              <a:rect l="0" t="0" r="r" b="b"/>
              <a:pathLst>
                <a:path w="156" h="208">
                  <a:moveTo>
                    <a:pt x="0" y="12"/>
                  </a:moveTo>
                  <a:lnTo>
                    <a:pt x="8" y="6"/>
                  </a:lnTo>
                  <a:lnTo>
                    <a:pt x="18" y="3"/>
                  </a:lnTo>
                  <a:lnTo>
                    <a:pt x="27" y="0"/>
                  </a:lnTo>
                  <a:lnTo>
                    <a:pt x="38" y="0"/>
                  </a:lnTo>
                  <a:lnTo>
                    <a:pt x="48" y="0"/>
                  </a:lnTo>
                  <a:lnTo>
                    <a:pt x="57" y="1"/>
                  </a:lnTo>
                  <a:lnTo>
                    <a:pt x="66" y="4"/>
                  </a:lnTo>
                  <a:lnTo>
                    <a:pt x="77" y="9"/>
                  </a:lnTo>
                  <a:lnTo>
                    <a:pt x="86" y="12"/>
                  </a:lnTo>
                  <a:lnTo>
                    <a:pt x="95" y="18"/>
                  </a:lnTo>
                  <a:lnTo>
                    <a:pt x="103" y="24"/>
                  </a:lnTo>
                  <a:lnTo>
                    <a:pt x="112" y="31"/>
                  </a:lnTo>
                  <a:lnTo>
                    <a:pt x="118" y="37"/>
                  </a:lnTo>
                  <a:lnTo>
                    <a:pt x="125" y="46"/>
                  </a:lnTo>
                  <a:lnTo>
                    <a:pt x="131" y="55"/>
                  </a:lnTo>
                  <a:lnTo>
                    <a:pt x="137" y="64"/>
                  </a:lnTo>
                  <a:lnTo>
                    <a:pt x="142" y="74"/>
                  </a:lnTo>
                  <a:lnTo>
                    <a:pt x="148" y="84"/>
                  </a:lnTo>
                  <a:lnTo>
                    <a:pt x="149" y="93"/>
                  </a:lnTo>
                  <a:lnTo>
                    <a:pt x="154" y="104"/>
                  </a:lnTo>
                  <a:lnTo>
                    <a:pt x="156" y="113"/>
                  </a:lnTo>
                  <a:lnTo>
                    <a:pt x="156" y="123"/>
                  </a:lnTo>
                  <a:lnTo>
                    <a:pt x="156" y="128"/>
                  </a:lnTo>
                  <a:lnTo>
                    <a:pt x="156" y="134"/>
                  </a:lnTo>
                  <a:lnTo>
                    <a:pt x="156" y="138"/>
                  </a:lnTo>
                  <a:lnTo>
                    <a:pt x="156" y="145"/>
                  </a:lnTo>
                  <a:lnTo>
                    <a:pt x="152" y="154"/>
                  </a:lnTo>
                  <a:lnTo>
                    <a:pt x="151" y="163"/>
                  </a:lnTo>
                  <a:lnTo>
                    <a:pt x="148" y="172"/>
                  </a:lnTo>
                  <a:lnTo>
                    <a:pt x="142" y="181"/>
                  </a:lnTo>
                  <a:lnTo>
                    <a:pt x="136" y="187"/>
                  </a:lnTo>
                  <a:lnTo>
                    <a:pt x="128" y="194"/>
                  </a:lnTo>
                  <a:lnTo>
                    <a:pt x="119" y="200"/>
                  </a:lnTo>
                  <a:lnTo>
                    <a:pt x="112" y="206"/>
                  </a:lnTo>
                  <a:lnTo>
                    <a:pt x="103" y="206"/>
                  </a:lnTo>
                  <a:lnTo>
                    <a:pt x="95" y="206"/>
                  </a:lnTo>
                  <a:lnTo>
                    <a:pt x="86" y="206"/>
                  </a:lnTo>
                  <a:lnTo>
                    <a:pt x="78" y="208"/>
                  </a:lnTo>
                  <a:lnTo>
                    <a:pt x="72" y="206"/>
                  </a:lnTo>
                  <a:lnTo>
                    <a:pt x="66" y="206"/>
                  </a:lnTo>
                  <a:lnTo>
                    <a:pt x="62" y="205"/>
                  </a:lnTo>
                  <a:lnTo>
                    <a:pt x="57" y="203"/>
                  </a:lnTo>
                  <a:lnTo>
                    <a:pt x="47" y="202"/>
                  </a:lnTo>
                  <a:lnTo>
                    <a:pt x="38" y="199"/>
                  </a:lnTo>
                  <a:lnTo>
                    <a:pt x="30" y="194"/>
                  </a:lnTo>
                  <a:lnTo>
                    <a:pt x="21" y="188"/>
                  </a:lnTo>
                  <a:lnTo>
                    <a:pt x="12" y="182"/>
                  </a:lnTo>
                  <a:lnTo>
                    <a:pt x="4" y="176"/>
                  </a:lnTo>
                  <a:lnTo>
                    <a:pt x="8" y="173"/>
                  </a:lnTo>
                  <a:lnTo>
                    <a:pt x="9" y="173"/>
                  </a:lnTo>
                  <a:lnTo>
                    <a:pt x="15" y="176"/>
                  </a:lnTo>
                  <a:lnTo>
                    <a:pt x="23" y="181"/>
                  </a:lnTo>
                  <a:lnTo>
                    <a:pt x="32" y="185"/>
                  </a:lnTo>
                  <a:lnTo>
                    <a:pt x="39" y="190"/>
                  </a:lnTo>
                  <a:lnTo>
                    <a:pt x="48" y="193"/>
                  </a:lnTo>
                  <a:lnTo>
                    <a:pt x="57" y="196"/>
                  </a:lnTo>
                  <a:lnTo>
                    <a:pt x="66" y="197"/>
                  </a:lnTo>
                  <a:lnTo>
                    <a:pt x="77" y="200"/>
                  </a:lnTo>
                  <a:lnTo>
                    <a:pt x="86" y="199"/>
                  </a:lnTo>
                  <a:lnTo>
                    <a:pt x="94" y="199"/>
                  </a:lnTo>
                  <a:lnTo>
                    <a:pt x="103" y="197"/>
                  </a:lnTo>
                  <a:lnTo>
                    <a:pt x="112" y="196"/>
                  </a:lnTo>
                  <a:lnTo>
                    <a:pt x="119" y="191"/>
                  </a:lnTo>
                  <a:lnTo>
                    <a:pt x="127" y="185"/>
                  </a:lnTo>
                  <a:lnTo>
                    <a:pt x="133" y="178"/>
                  </a:lnTo>
                  <a:lnTo>
                    <a:pt x="139" y="170"/>
                  </a:lnTo>
                  <a:lnTo>
                    <a:pt x="142" y="164"/>
                  </a:lnTo>
                  <a:lnTo>
                    <a:pt x="145" y="158"/>
                  </a:lnTo>
                  <a:lnTo>
                    <a:pt x="146" y="152"/>
                  </a:lnTo>
                  <a:lnTo>
                    <a:pt x="148" y="148"/>
                  </a:lnTo>
                  <a:lnTo>
                    <a:pt x="148" y="140"/>
                  </a:lnTo>
                  <a:lnTo>
                    <a:pt x="149" y="134"/>
                  </a:lnTo>
                  <a:lnTo>
                    <a:pt x="149" y="128"/>
                  </a:lnTo>
                  <a:lnTo>
                    <a:pt x="149" y="122"/>
                  </a:lnTo>
                  <a:lnTo>
                    <a:pt x="148" y="114"/>
                  </a:lnTo>
                  <a:lnTo>
                    <a:pt x="148" y="108"/>
                  </a:lnTo>
                  <a:lnTo>
                    <a:pt x="145" y="101"/>
                  </a:lnTo>
                  <a:lnTo>
                    <a:pt x="145" y="95"/>
                  </a:lnTo>
                  <a:lnTo>
                    <a:pt x="142" y="89"/>
                  </a:lnTo>
                  <a:lnTo>
                    <a:pt x="139" y="81"/>
                  </a:lnTo>
                  <a:lnTo>
                    <a:pt x="136" y="77"/>
                  </a:lnTo>
                  <a:lnTo>
                    <a:pt x="134" y="71"/>
                  </a:lnTo>
                  <a:lnTo>
                    <a:pt x="128" y="60"/>
                  </a:lnTo>
                  <a:lnTo>
                    <a:pt x="122" y="52"/>
                  </a:lnTo>
                  <a:lnTo>
                    <a:pt x="116" y="45"/>
                  </a:lnTo>
                  <a:lnTo>
                    <a:pt x="109" y="37"/>
                  </a:lnTo>
                  <a:lnTo>
                    <a:pt x="101" y="30"/>
                  </a:lnTo>
                  <a:lnTo>
                    <a:pt x="94" y="25"/>
                  </a:lnTo>
                  <a:lnTo>
                    <a:pt x="85" y="19"/>
                  </a:lnTo>
                  <a:lnTo>
                    <a:pt x="77" y="16"/>
                  </a:lnTo>
                  <a:lnTo>
                    <a:pt x="68" y="12"/>
                  </a:lnTo>
                  <a:lnTo>
                    <a:pt x="59" y="10"/>
                  </a:lnTo>
                  <a:lnTo>
                    <a:pt x="50" y="9"/>
                  </a:lnTo>
                  <a:lnTo>
                    <a:pt x="39" y="9"/>
                  </a:lnTo>
                  <a:lnTo>
                    <a:pt x="30" y="9"/>
                  </a:lnTo>
                  <a:lnTo>
                    <a:pt x="20" y="12"/>
                  </a:lnTo>
                  <a:lnTo>
                    <a:pt x="11" y="15"/>
                  </a:lnTo>
                  <a:lnTo>
                    <a:pt x="1" y="19"/>
                  </a:lnTo>
                  <a:lnTo>
                    <a:pt x="0" y="12"/>
                  </a:lnTo>
                  <a:lnTo>
                    <a:pt x="0" y="12"/>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89" name="Freeform 77"/>
            <p:cNvSpPr>
              <a:spLocks/>
            </p:cNvSpPr>
            <p:nvPr/>
          </p:nvSpPr>
          <p:spPr bwMode="auto">
            <a:xfrm>
              <a:off x="1724" y="1288"/>
              <a:ext cx="881" cy="562"/>
            </a:xfrm>
            <a:custGeom>
              <a:avLst/>
              <a:gdLst/>
              <a:ahLst/>
              <a:cxnLst>
                <a:cxn ang="0">
                  <a:pos x="821" y="0"/>
                </a:cxn>
                <a:cxn ang="0">
                  <a:pos x="809" y="5"/>
                </a:cxn>
                <a:cxn ang="0">
                  <a:pos x="797" y="11"/>
                </a:cxn>
                <a:cxn ang="0">
                  <a:pos x="780" y="17"/>
                </a:cxn>
                <a:cxn ang="0">
                  <a:pos x="761" y="24"/>
                </a:cxn>
                <a:cxn ang="0">
                  <a:pos x="739" y="35"/>
                </a:cxn>
                <a:cxn ang="0">
                  <a:pos x="715" y="46"/>
                </a:cxn>
                <a:cxn ang="0">
                  <a:pos x="688" y="58"/>
                </a:cxn>
                <a:cxn ang="0">
                  <a:pos x="659" y="71"/>
                </a:cxn>
                <a:cxn ang="0">
                  <a:pos x="628" y="83"/>
                </a:cxn>
                <a:cxn ang="0">
                  <a:pos x="595" y="98"/>
                </a:cxn>
                <a:cxn ang="0">
                  <a:pos x="560" y="114"/>
                </a:cxn>
                <a:cxn ang="0">
                  <a:pos x="527" y="129"/>
                </a:cxn>
                <a:cxn ang="0">
                  <a:pos x="490" y="145"/>
                </a:cxn>
                <a:cxn ang="0">
                  <a:pos x="454" y="160"/>
                </a:cxn>
                <a:cxn ang="0">
                  <a:pos x="419" y="177"/>
                </a:cxn>
                <a:cxn ang="0">
                  <a:pos x="383" y="192"/>
                </a:cxn>
                <a:cxn ang="0">
                  <a:pos x="347" y="209"/>
                </a:cxn>
                <a:cxn ang="0">
                  <a:pos x="312" y="224"/>
                </a:cxn>
                <a:cxn ang="0">
                  <a:pos x="279" y="239"/>
                </a:cxn>
                <a:cxn ang="0">
                  <a:pos x="244" y="253"/>
                </a:cxn>
                <a:cxn ang="0">
                  <a:pos x="212" y="268"/>
                </a:cxn>
                <a:cxn ang="0">
                  <a:pos x="184" y="281"/>
                </a:cxn>
                <a:cxn ang="0">
                  <a:pos x="157" y="293"/>
                </a:cxn>
                <a:cxn ang="0">
                  <a:pos x="131" y="304"/>
                </a:cxn>
                <a:cxn ang="0">
                  <a:pos x="110" y="314"/>
                </a:cxn>
                <a:cxn ang="0">
                  <a:pos x="90" y="325"/>
                </a:cxn>
                <a:cxn ang="0">
                  <a:pos x="75" y="333"/>
                </a:cxn>
                <a:cxn ang="0">
                  <a:pos x="61" y="337"/>
                </a:cxn>
                <a:cxn ang="0">
                  <a:pos x="51" y="345"/>
                </a:cxn>
                <a:cxn ang="0">
                  <a:pos x="46" y="349"/>
                </a:cxn>
                <a:cxn ang="0">
                  <a:pos x="43" y="363"/>
                </a:cxn>
                <a:cxn ang="0">
                  <a:pos x="40" y="375"/>
                </a:cxn>
                <a:cxn ang="0">
                  <a:pos x="36" y="390"/>
                </a:cxn>
                <a:cxn ang="0">
                  <a:pos x="33" y="408"/>
                </a:cxn>
                <a:cxn ang="0">
                  <a:pos x="28" y="426"/>
                </a:cxn>
                <a:cxn ang="0">
                  <a:pos x="24" y="441"/>
                </a:cxn>
                <a:cxn ang="0">
                  <a:pos x="22" y="452"/>
                </a:cxn>
                <a:cxn ang="0">
                  <a:pos x="19" y="467"/>
                </a:cxn>
                <a:cxn ang="0">
                  <a:pos x="16" y="487"/>
                </a:cxn>
                <a:cxn ang="0">
                  <a:pos x="12" y="503"/>
                </a:cxn>
                <a:cxn ang="0">
                  <a:pos x="7" y="521"/>
                </a:cxn>
                <a:cxn ang="0">
                  <a:pos x="4" y="537"/>
                </a:cxn>
                <a:cxn ang="0">
                  <a:pos x="1" y="547"/>
                </a:cxn>
                <a:cxn ang="0">
                  <a:pos x="0" y="561"/>
                </a:cxn>
                <a:cxn ang="0">
                  <a:pos x="881" y="302"/>
                </a:cxn>
                <a:cxn ang="0">
                  <a:pos x="860" y="228"/>
                </a:cxn>
                <a:cxn ang="0">
                  <a:pos x="12" y="547"/>
                </a:cxn>
                <a:cxn ang="0">
                  <a:pos x="820" y="18"/>
                </a:cxn>
                <a:cxn ang="0">
                  <a:pos x="824" y="0"/>
                </a:cxn>
              </a:cxnLst>
              <a:rect l="0" t="0" r="r" b="b"/>
              <a:pathLst>
                <a:path w="881" h="562">
                  <a:moveTo>
                    <a:pt x="824" y="0"/>
                  </a:moveTo>
                  <a:lnTo>
                    <a:pt x="821" y="0"/>
                  </a:lnTo>
                  <a:lnTo>
                    <a:pt x="815" y="3"/>
                  </a:lnTo>
                  <a:lnTo>
                    <a:pt x="809" y="5"/>
                  </a:lnTo>
                  <a:lnTo>
                    <a:pt x="803" y="8"/>
                  </a:lnTo>
                  <a:lnTo>
                    <a:pt x="797" y="11"/>
                  </a:lnTo>
                  <a:lnTo>
                    <a:pt x="789" y="15"/>
                  </a:lnTo>
                  <a:lnTo>
                    <a:pt x="780" y="17"/>
                  </a:lnTo>
                  <a:lnTo>
                    <a:pt x="771" y="21"/>
                  </a:lnTo>
                  <a:lnTo>
                    <a:pt x="761" y="24"/>
                  </a:lnTo>
                  <a:lnTo>
                    <a:pt x="752" y="31"/>
                  </a:lnTo>
                  <a:lnTo>
                    <a:pt x="739" y="35"/>
                  </a:lnTo>
                  <a:lnTo>
                    <a:pt x="727" y="41"/>
                  </a:lnTo>
                  <a:lnTo>
                    <a:pt x="715" y="46"/>
                  </a:lnTo>
                  <a:lnTo>
                    <a:pt x="702" y="53"/>
                  </a:lnTo>
                  <a:lnTo>
                    <a:pt x="688" y="58"/>
                  </a:lnTo>
                  <a:lnTo>
                    <a:pt x="675" y="64"/>
                  </a:lnTo>
                  <a:lnTo>
                    <a:pt x="659" y="71"/>
                  </a:lnTo>
                  <a:lnTo>
                    <a:pt x="643" y="77"/>
                  </a:lnTo>
                  <a:lnTo>
                    <a:pt x="628" y="83"/>
                  </a:lnTo>
                  <a:lnTo>
                    <a:pt x="611" y="91"/>
                  </a:lnTo>
                  <a:lnTo>
                    <a:pt x="595" y="98"/>
                  </a:lnTo>
                  <a:lnTo>
                    <a:pt x="578" y="108"/>
                  </a:lnTo>
                  <a:lnTo>
                    <a:pt x="560" y="114"/>
                  </a:lnTo>
                  <a:lnTo>
                    <a:pt x="543" y="121"/>
                  </a:lnTo>
                  <a:lnTo>
                    <a:pt x="527" y="129"/>
                  </a:lnTo>
                  <a:lnTo>
                    <a:pt x="508" y="138"/>
                  </a:lnTo>
                  <a:lnTo>
                    <a:pt x="490" y="145"/>
                  </a:lnTo>
                  <a:lnTo>
                    <a:pt x="472" y="153"/>
                  </a:lnTo>
                  <a:lnTo>
                    <a:pt x="454" y="160"/>
                  </a:lnTo>
                  <a:lnTo>
                    <a:pt x="437" y="169"/>
                  </a:lnTo>
                  <a:lnTo>
                    <a:pt x="419" y="177"/>
                  </a:lnTo>
                  <a:lnTo>
                    <a:pt x="401" y="185"/>
                  </a:lnTo>
                  <a:lnTo>
                    <a:pt x="383" y="192"/>
                  </a:lnTo>
                  <a:lnTo>
                    <a:pt x="365" y="201"/>
                  </a:lnTo>
                  <a:lnTo>
                    <a:pt x="347" y="209"/>
                  </a:lnTo>
                  <a:lnTo>
                    <a:pt x="330" y="216"/>
                  </a:lnTo>
                  <a:lnTo>
                    <a:pt x="312" y="224"/>
                  </a:lnTo>
                  <a:lnTo>
                    <a:pt x="296" y="233"/>
                  </a:lnTo>
                  <a:lnTo>
                    <a:pt x="279" y="239"/>
                  </a:lnTo>
                  <a:lnTo>
                    <a:pt x="261" y="247"/>
                  </a:lnTo>
                  <a:lnTo>
                    <a:pt x="244" y="253"/>
                  </a:lnTo>
                  <a:lnTo>
                    <a:pt x="229" y="260"/>
                  </a:lnTo>
                  <a:lnTo>
                    <a:pt x="212" y="268"/>
                  </a:lnTo>
                  <a:lnTo>
                    <a:pt x="199" y="274"/>
                  </a:lnTo>
                  <a:lnTo>
                    <a:pt x="184" y="281"/>
                  </a:lnTo>
                  <a:lnTo>
                    <a:pt x="172" y="289"/>
                  </a:lnTo>
                  <a:lnTo>
                    <a:pt x="157" y="293"/>
                  </a:lnTo>
                  <a:lnTo>
                    <a:pt x="143" y="299"/>
                  </a:lnTo>
                  <a:lnTo>
                    <a:pt x="131" y="304"/>
                  </a:lnTo>
                  <a:lnTo>
                    <a:pt x="120" y="310"/>
                  </a:lnTo>
                  <a:lnTo>
                    <a:pt x="110" y="314"/>
                  </a:lnTo>
                  <a:lnTo>
                    <a:pt x="101" y="319"/>
                  </a:lnTo>
                  <a:lnTo>
                    <a:pt x="90" y="325"/>
                  </a:lnTo>
                  <a:lnTo>
                    <a:pt x="83" y="330"/>
                  </a:lnTo>
                  <a:lnTo>
                    <a:pt x="75" y="333"/>
                  </a:lnTo>
                  <a:lnTo>
                    <a:pt x="68" y="334"/>
                  </a:lnTo>
                  <a:lnTo>
                    <a:pt x="61" y="337"/>
                  </a:lnTo>
                  <a:lnTo>
                    <a:pt x="57" y="340"/>
                  </a:lnTo>
                  <a:lnTo>
                    <a:pt x="51" y="345"/>
                  </a:lnTo>
                  <a:lnTo>
                    <a:pt x="49" y="348"/>
                  </a:lnTo>
                  <a:lnTo>
                    <a:pt x="46" y="349"/>
                  </a:lnTo>
                  <a:lnTo>
                    <a:pt x="45" y="358"/>
                  </a:lnTo>
                  <a:lnTo>
                    <a:pt x="43" y="363"/>
                  </a:lnTo>
                  <a:lnTo>
                    <a:pt x="42" y="369"/>
                  </a:lnTo>
                  <a:lnTo>
                    <a:pt x="40" y="375"/>
                  </a:lnTo>
                  <a:lnTo>
                    <a:pt x="39" y="384"/>
                  </a:lnTo>
                  <a:lnTo>
                    <a:pt x="36" y="390"/>
                  </a:lnTo>
                  <a:lnTo>
                    <a:pt x="34" y="399"/>
                  </a:lnTo>
                  <a:lnTo>
                    <a:pt x="33" y="408"/>
                  </a:lnTo>
                  <a:lnTo>
                    <a:pt x="31" y="417"/>
                  </a:lnTo>
                  <a:lnTo>
                    <a:pt x="28" y="426"/>
                  </a:lnTo>
                  <a:lnTo>
                    <a:pt x="27" y="437"/>
                  </a:lnTo>
                  <a:lnTo>
                    <a:pt x="24" y="441"/>
                  </a:lnTo>
                  <a:lnTo>
                    <a:pt x="24" y="447"/>
                  </a:lnTo>
                  <a:lnTo>
                    <a:pt x="22" y="452"/>
                  </a:lnTo>
                  <a:lnTo>
                    <a:pt x="22" y="458"/>
                  </a:lnTo>
                  <a:lnTo>
                    <a:pt x="19" y="467"/>
                  </a:lnTo>
                  <a:lnTo>
                    <a:pt x="18" y="476"/>
                  </a:lnTo>
                  <a:lnTo>
                    <a:pt x="16" y="487"/>
                  </a:lnTo>
                  <a:lnTo>
                    <a:pt x="13" y="496"/>
                  </a:lnTo>
                  <a:lnTo>
                    <a:pt x="12" y="503"/>
                  </a:lnTo>
                  <a:lnTo>
                    <a:pt x="9" y="512"/>
                  </a:lnTo>
                  <a:lnTo>
                    <a:pt x="7" y="521"/>
                  </a:lnTo>
                  <a:lnTo>
                    <a:pt x="6" y="529"/>
                  </a:lnTo>
                  <a:lnTo>
                    <a:pt x="4" y="537"/>
                  </a:lnTo>
                  <a:lnTo>
                    <a:pt x="3" y="543"/>
                  </a:lnTo>
                  <a:lnTo>
                    <a:pt x="1" y="547"/>
                  </a:lnTo>
                  <a:lnTo>
                    <a:pt x="1" y="553"/>
                  </a:lnTo>
                  <a:lnTo>
                    <a:pt x="0" y="561"/>
                  </a:lnTo>
                  <a:lnTo>
                    <a:pt x="0" y="562"/>
                  </a:lnTo>
                  <a:lnTo>
                    <a:pt x="881" y="302"/>
                  </a:lnTo>
                  <a:lnTo>
                    <a:pt x="871" y="230"/>
                  </a:lnTo>
                  <a:lnTo>
                    <a:pt x="860" y="228"/>
                  </a:lnTo>
                  <a:lnTo>
                    <a:pt x="868" y="292"/>
                  </a:lnTo>
                  <a:lnTo>
                    <a:pt x="12" y="547"/>
                  </a:lnTo>
                  <a:lnTo>
                    <a:pt x="57" y="352"/>
                  </a:lnTo>
                  <a:lnTo>
                    <a:pt x="820" y="18"/>
                  </a:lnTo>
                  <a:lnTo>
                    <a:pt x="824" y="0"/>
                  </a:lnTo>
                  <a:lnTo>
                    <a:pt x="824"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90" name="Freeform 78"/>
            <p:cNvSpPr>
              <a:spLocks/>
            </p:cNvSpPr>
            <p:nvPr/>
          </p:nvSpPr>
          <p:spPr bwMode="auto">
            <a:xfrm>
              <a:off x="2640" y="1633"/>
              <a:ext cx="51" cy="40"/>
            </a:xfrm>
            <a:custGeom>
              <a:avLst/>
              <a:gdLst/>
              <a:ahLst/>
              <a:cxnLst>
                <a:cxn ang="0">
                  <a:pos x="38" y="40"/>
                </a:cxn>
                <a:cxn ang="0">
                  <a:pos x="51" y="4"/>
                </a:cxn>
                <a:cxn ang="0">
                  <a:pos x="0" y="0"/>
                </a:cxn>
                <a:cxn ang="0">
                  <a:pos x="6" y="40"/>
                </a:cxn>
                <a:cxn ang="0">
                  <a:pos x="38" y="40"/>
                </a:cxn>
                <a:cxn ang="0">
                  <a:pos x="38" y="40"/>
                </a:cxn>
              </a:cxnLst>
              <a:rect l="0" t="0" r="r" b="b"/>
              <a:pathLst>
                <a:path w="51" h="40">
                  <a:moveTo>
                    <a:pt x="38" y="40"/>
                  </a:moveTo>
                  <a:lnTo>
                    <a:pt x="51" y="4"/>
                  </a:lnTo>
                  <a:lnTo>
                    <a:pt x="0" y="0"/>
                  </a:lnTo>
                  <a:lnTo>
                    <a:pt x="6" y="40"/>
                  </a:lnTo>
                  <a:lnTo>
                    <a:pt x="38" y="40"/>
                  </a:lnTo>
                  <a:lnTo>
                    <a:pt x="38" y="40"/>
                  </a:lnTo>
                  <a:close/>
                </a:path>
              </a:pathLst>
            </a:custGeom>
            <a:solidFill>
              <a:srgbClr val="FF9900"/>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91" name="Freeform 79"/>
            <p:cNvSpPr>
              <a:spLocks/>
            </p:cNvSpPr>
            <p:nvPr/>
          </p:nvSpPr>
          <p:spPr bwMode="auto">
            <a:xfrm>
              <a:off x="2640" y="1542"/>
              <a:ext cx="85" cy="95"/>
            </a:xfrm>
            <a:custGeom>
              <a:avLst/>
              <a:gdLst/>
              <a:ahLst/>
              <a:cxnLst>
                <a:cxn ang="0">
                  <a:pos x="5" y="41"/>
                </a:cxn>
                <a:cxn ang="0">
                  <a:pos x="0" y="95"/>
                </a:cxn>
                <a:cxn ang="0">
                  <a:pos x="51" y="95"/>
                </a:cxn>
                <a:cxn ang="0">
                  <a:pos x="85" y="0"/>
                </a:cxn>
                <a:cxn ang="0">
                  <a:pos x="5" y="41"/>
                </a:cxn>
                <a:cxn ang="0">
                  <a:pos x="5" y="41"/>
                </a:cxn>
              </a:cxnLst>
              <a:rect l="0" t="0" r="r" b="b"/>
              <a:pathLst>
                <a:path w="85" h="95">
                  <a:moveTo>
                    <a:pt x="5" y="41"/>
                  </a:moveTo>
                  <a:lnTo>
                    <a:pt x="0" y="95"/>
                  </a:lnTo>
                  <a:lnTo>
                    <a:pt x="51" y="95"/>
                  </a:lnTo>
                  <a:lnTo>
                    <a:pt x="85" y="0"/>
                  </a:lnTo>
                  <a:lnTo>
                    <a:pt x="5" y="41"/>
                  </a:lnTo>
                  <a:lnTo>
                    <a:pt x="5" y="41"/>
                  </a:lnTo>
                  <a:close/>
                </a:path>
              </a:pathLst>
            </a:custGeom>
            <a:solidFill>
              <a:srgbClr val="FFB300"/>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92" name="Freeform 80"/>
            <p:cNvSpPr>
              <a:spLocks/>
            </p:cNvSpPr>
            <p:nvPr/>
          </p:nvSpPr>
          <p:spPr bwMode="auto">
            <a:xfrm>
              <a:off x="2510" y="1388"/>
              <a:ext cx="293" cy="296"/>
            </a:xfrm>
            <a:custGeom>
              <a:avLst/>
              <a:gdLst/>
              <a:ahLst/>
              <a:cxnLst>
                <a:cxn ang="0">
                  <a:pos x="230" y="296"/>
                </a:cxn>
                <a:cxn ang="0">
                  <a:pos x="124" y="204"/>
                </a:cxn>
                <a:cxn ang="0">
                  <a:pos x="115" y="189"/>
                </a:cxn>
                <a:cxn ang="0">
                  <a:pos x="107" y="178"/>
                </a:cxn>
                <a:cxn ang="0">
                  <a:pos x="100" y="166"/>
                </a:cxn>
                <a:cxn ang="0">
                  <a:pos x="91" y="151"/>
                </a:cxn>
                <a:cxn ang="0">
                  <a:pos x="82" y="134"/>
                </a:cxn>
                <a:cxn ang="0">
                  <a:pos x="71" y="118"/>
                </a:cxn>
                <a:cxn ang="0">
                  <a:pos x="62" y="101"/>
                </a:cxn>
                <a:cxn ang="0">
                  <a:pos x="52" y="83"/>
                </a:cxn>
                <a:cxn ang="0">
                  <a:pos x="41" y="66"/>
                </a:cxn>
                <a:cxn ang="0">
                  <a:pos x="32" y="50"/>
                </a:cxn>
                <a:cxn ang="0">
                  <a:pos x="23" y="38"/>
                </a:cxn>
                <a:cxn ang="0">
                  <a:pos x="15" y="24"/>
                </a:cxn>
                <a:cxn ang="0">
                  <a:pos x="8" y="14"/>
                </a:cxn>
                <a:cxn ang="0">
                  <a:pos x="0" y="2"/>
                </a:cxn>
                <a:cxn ang="0">
                  <a:pos x="9" y="2"/>
                </a:cxn>
                <a:cxn ang="0">
                  <a:pos x="15" y="11"/>
                </a:cxn>
                <a:cxn ang="0">
                  <a:pos x="21" y="20"/>
                </a:cxn>
                <a:cxn ang="0">
                  <a:pos x="29" y="33"/>
                </a:cxn>
                <a:cxn ang="0">
                  <a:pos x="37" y="45"/>
                </a:cxn>
                <a:cxn ang="0">
                  <a:pos x="46" y="60"/>
                </a:cxn>
                <a:cxn ang="0">
                  <a:pos x="56" y="76"/>
                </a:cxn>
                <a:cxn ang="0">
                  <a:pos x="67" y="92"/>
                </a:cxn>
                <a:cxn ang="0">
                  <a:pos x="76" y="109"/>
                </a:cxn>
                <a:cxn ang="0">
                  <a:pos x="85" y="125"/>
                </a:cxn>
                <a:cxn ang="0">
                  <a:pos x="95" y="140"/>
                </a:cxn>
                <a:cxn ang="0">
                  <a:pos x="104" y="156"/>
                </a:cxn>
                <a:cxn ang="0">
                  <a:pos x="112" y="168"/>
                </a:cxn>
                <a:cxn ang="0">
                  <a:pos x="120" y="181"/>
                </a:cxn>
                <a:cxn ang="0">
                  <a:pos x="126" y="190"/>
                </a:cxn>
                <a:cxn ang="0">
                  <a:pos x="132" y="199"/>
                </a:cxn>
                <a:cxn ang="0">
                  <a:pos x="222" y="290"/>
                </a:cxn>
                <a:cxn ang="0">
                  <a:pos x="225" y="278"/>
                </a:cxn>
                <a:cxn ang="0">
                  <a:pos x="230" y="267"/>
                </a:cxn>
                <a:cxn ang="0">
                  <a:pos x="233" y="257"/>
                </a:cxn>
                <a:cxn ang="0">
                  <a:pos x="237" y="246"/>
                </a:cxn>
                <a:cxn ang="0">
                  <a:pos x="240" y="234"/>
                </a:cxn>
                <a:cxn ang="0">
                  <a:pos x="245" y="225"/>
                </a:cxn>
                <a:cxn ang="0">
                  <a:pos x="252" y="204"/>
                </a:cxn>
                <a:cxn ang="0">
                  <a:pos x="255" y="193"/>
                </a:cxn>
                <a:cxn ang="0">
                  <a:pos x="260" y="183"/>
                </a:cxn>
                <a:cxn ang="0">
                  <a:pos x="263" y="172"/>
                </a:cxn>
                <a:cxn ang="0">
                  <a:pos x="266" y="162"/>
                </a:cxn>
                <a:cxn ang="0">
                  <a:pos x="269" y="151"/>
                </a:cxn>
                <a:cxn ang="0">
                  <a:pos x="272" y="140"/>
                </a:cxn>
                <a:cxn ang="0">
                  <a:pos x="275" y="128"/>
                </a:cxn>
                <a:cxn ang="0">
                  <a:pos x="278" y="118"/>
                </a:cxn>
                <a:cxn ang="0">
                  <a:pos x="286" y="115"/>
                </a:cxn>
                <a:cxn ang="0">
                  <a:pos x="293" y="110"/>
                </a:cxn>
              </a:cxnLst>
              <a:rect l="0" t="0" r="r" b="b"/>
              <a:pathLst>
                <a:path w="293" h="296">
                  <a:moveTo>
                    <a:pt x="293" y="110"/>
                  </a:moveTo>
                  <a:lnTo>
                    <a:pt x="230" y="296"/>
                  </a:lnTo>
                  <a:lnTo>
                    <a:pt x="124" y="293"/>
                  </a:lnTo>
                  <a:lnTo>
                    <a:pt x="124" y="204"/>
                  </a:lnTo>
                  <a:lnTo>
                    <a:pt x="120" y="198"/>
                  </a:lnTo>
                  <a:lnTo>
                    <a:pt x="115" y="189"/>
                  </a:lnTo>
                  <a:lnTo>
                    <a:pt x="111" y="184"/>
                  </a:lnTo>
                  <a:lnTo>
                    <a:pt x="107" y="178"/>
                  </a:lnTo>
                  <a:lnTo>
                    <a:pt x="103" y="171"/>
                  </a:lnTo>
                  <a:lnTo>
                    <a:pt x="100" y="166"/>
                  </a:lnTo>
                  <a:lnTo>
                    <a:pt x="95" y="159"/>
                  </a:lnTo>
                  <a:lnTo>
                    <a:pt x="91" y="151"/>
                  </a:lnTo>
                  <a:lnTo>
                    <a:pt x="86" y="143"/>
                  </a:lnTo>
                  <a:lnTo>
                    <a:pt x="82" y="134"/>
                  </a:lnTo>
                  <a:lnTo>
                    <a:pt x="77" y="127"/>
                  </a:lnTo>
                  <a:lnTo>
                    <a:pt x="71" y="118"/>
                  </a:lnTo>
                  <a:lnTo>
                    <a:pt x="67" y="109"/>
                  </a:lnTo>
                  <a:lnTo>
                    <a:pt x="62" y="101"/>
                  </a:lnTo>
                  <a:lnTo>
                    <a:pt x="56" y="92"/>
                  </a:lnTo>
                  <a:lnTo>
                    <a:pt x="52" y="83"/>
                  </a:lnTo>
                  <a:lnTo>
                    <a:pt x="46" y="76"/>
                  </a:lnTo>
                  <a:lnTo>
                    <a:pt x="41" y="66"/>
                  </a:lnTo>
                  <a:lnTo>
                    <a:pt x="37" y="59"/>
                  </a:lnTo>
                  <a:lnTo>
                    <a:pt x="32" y="50"/>
                  </a:lnTo>
                  <a:lnTo>
                    <a:pt x="27" y="42"/>
                  </a:lnTo>
                  <a:lnTo>
                    <a:pt x="23" y="38"/>
                  </a:lnTo>
                  <a:lnTo>
                    <a:pt x="18" y="30"/>
                  </a:lnTo>
                  <a:lnTo>
                    <a:pt x="15" y="24"/>
                  </a:lnTo>
                  <a:lnTo>
                    <a:pt x="11" y="17"/>
                  </a:lnTo>
                  <a:lnTo>
                    <a:pt x="8" y="14"/>
                  </a:lnTo>
                  <a:lnTo>
                    <a:pt x="3" y="5"/>
                  </a:lnTo>
                  <a:lnTo>
                    <a:pt x="0" y="2"/>
                  </a:lnTo>
                  <a:lnTo>
                    <a:pt x="3" y="0"/>
                  </a:lnTo>
                  <a:lnTo>
                    <a:pt x="9" y="2"/>
                  </a:lnTo>
                  <a:lnTo>
                    <a:pt x="11" y="5"/>
                  </a:lnTo>
                  <a:lnTo>
                    <a:pt x="15" y="11"/>
                  </a:lnTo>
                  <a:lnTo>
                    <a:pt x="18" y="15"/>
                  </a:lnTo>
                  <a:lnTo>
                    <a:pt x="21" y="20"/>
                  </a:lnTo>
                  <a:lnTo>
                    <a:pt x="24" y="26"/>
                  </a:lnTo>
                  <a:lnTo>
                    <a:pt x="29" y="33"/>
                  </a:lnTo>
                  <a:lnTo>
                    <a:pt x="32" y="38"/>
                  </a:lnTo>
                  <a:lnTo>
                    <a:pt x="37" y="45"/>
                  </a:lnTo>
                  <a:lnTo>
                    <a:pt x="41" y="51"/>
                  </a:lnTo>
                  <a:lnTo>
                    <a:pt x="46" y="60"/>
                  </a:lnTo>
                  <a:lnTo>
                    <a:pt x="52" y="68"/>
                  </a:lnTo>
                  <a:lnTo>
                    <a:pt x="56" y="76"/>
                  </a:lnTo>
                  <a:lnTo>
                    <a:pt x="61" y="83"/>
                  </a:lnTo>
                  <a:lnTo>
                    <a:pt x="67" y="92"/>
                  </a:lnTo>
                  <a:lnTo>
                    <a:pt x="71" y="100"/>
                  </a:lnTo>
                  <a:lnTo>
                    <a:pt x="76" y="109"/>
                  </a:lnTo>
                  <a:lnTo>
                    <a:pt x="80" y="116"/>
                  </a:lnTo>
                  <a:lnTo>
                    <a:pt x="85" y="125"/>
                  </a:lnTo>
                  <a:lnTo>
                    <a:pt x="89" y="133"/>
                  </a:lnTo>
                  <a:lnTo>
                    <a:pt x="95" y="140"/>
                  </a:lnTo>
                  <a:lnTo>
                    <a:pt x="100" y="148"/>
                  </a:lnTo>
                  <a:lnTo>
                    <a:pt x="104" y="156"/>
                  </a:lnTo>
                  <a:lnTo>
                    <a:pt x="107" y="162"/>
                  </a:lnTo>
                  <a:lnTo>
                    <a:pt x="112" y="168"/>
                  </a:lnTo>
                  <a:lnTo>
                    <a:pt x="115" y="174"/>
                  </a:lnTo>
                  <a:lnTo>
                    <a:pt x="120" y="181"/>
                  </a:lnTo>
                  <a:lnTo>
                    <a:pt x="123" y="186"/>
                  </a:lnTo>
                  <a:lnTo>
                    <a:pt x="126" y="190"/>
                  </a:lnTo>
                  <a:lnTo>
                    <a:pt x="129" y="193"/>
                  </a:lnTo>
                  <a:lnTo>
                    <a:pt x="132" y="199"/>
                  </a:lnTo>
                  <a:lnTo>
                    <a:pt x="132" y="288"/>
                  </a:lnTo>
                  <a:lnTo>
                    <a:pt x="222" y="290"/>
                  </a:lnTo>
                  <a:lnTo>
                    <a:pt x="224" y="284"/>
                  </a:lnTo>
                  <a:lnTo>
                    <a:pt x="225" y="278"/>
                  </a:lnTo>
                  <a:lnTo>
                    <a:pt x="227" y="273"/>
                  </a:lnTo>
                  <a:lnTo>
                    <a:pt x="230" y="267"/>
                  </a:lnTo>
                  <a:lnTo>
                    <a:pt x="230" y="261"/>
                  </a:lnTo>
                  <a:lnTo>
                    <a:pt x="233" y="257"/>
                  </a:lnTo>
                  <a:lnTo>
                    <a:pt x="234" y="251"/>
                  </a:lnTo>
                  <a:lnTo>
                    <a:pt x="237" y="246"/>
                  </a:lnTo>
                  <a:lnTo>
                    <a:pt x="237" y="240"/>
                  </a:lnTo>
                  <a:lnTo>
                    <a:pt x="240" y="234"/>
                  </a:lnTo>
                  <a:lnTo>
                    <a:pt x="242" y="230"/>
                  </a:lnTo>
                  <a:lnTo>
                    <a:pt x="245" y="225"/>
                  </a:lnTo>
                  <a:lnTo>
                    <a:pt x="248" y="214"/>
                  </a:lnTo>
                  <a:lnTo>
                    <a:pt x="252" y="204"/>
                  </a:lnTo>
                  <a:lnTo>
                    <a:pt x="254" y="199"/>
                  </a:lnTo>
                  <a:lnTo>
                    <a:pt x="255" y="193"/>
                  </a:lnTo>
                  <a:lnTo>
                    <a:pt x="259" y="187"/>
                  </a:lnTo>
                  <a:lnTo>
                    <a:pt x="260" y="183"/>
                  </a:lnTo>
                  <a:lnTo>
                    <a:pt x="260" y="177"/>
                  </a:lnTo>
                  <a:lnTo>
                    <a:pt x="263" y="172"/>
                  </a:lnTo>
                  <a:lnTo>
                    <a:pt x="265" y="166"/>
                  </a:lnTo>
                  <a:lnTo>
                    <a:pt x="266" y="162"/>
                  </a:lnTo>
                  <a:lnTo>
                    <a:pt x="268" y="156"/>
                  </a:lnTo>
                  <a:lnTo>
                    <a:pt x="269" y="151"/>
                  </a:lnTo>
                  <a:lnTo>
                    <a:pt x="271" y="145"/>
                  </a:lnTo>
                  <a:lnTo>
                    <a:pt x="272" y="140"/>
                  </a:lnTo>
                  <a:lnTo>
                    <a:pt x="274" y="134"/>
                  </a:lnTo>
                  <a:lnTo>
                    <a:pt x="275" y="128"/>
                  </a:lnTo>
                  <a:lnTo>
                    <a:pt x="277" y="122"/>
                  </a:lnTo>
                  <a:lnTo>
                    <a:pt x="278" y="118"/>
                  </a:lnTo>
                  <a:lnTo>
                    <a:pt x="281" y="116"/>
                  </a:lnTo>
                  <a:lnTo>
                    <a:pt x="286" y="115"/>
                  </a:lnTo>
                  <a:lnTo>
                    <a:pt x="289" y="112"/>
                  </a:lnTo>
                  <a:lnTo>
                    <a:pt x="293" y="110"/>
                  </a:lnTo>
                  <a:lnTo>
                    <a:pt x="293" y="11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93" name="Freeform 81"/>
            <p:cNvSpPr>
              <a:spLocks/>
            </p:cNvSpPr>
            <p:nvPr/>
          </p:nvSpPr>
          <p:spPr bwMode="auto">
            <a:xfrm>
              <a:off x="2633" y="1489"/>
              <a:ext cx="191" cy="101"/>
            </a:xfrm>
            <a:custGeom>
              <a:avLst/>
              <a:gdLst/>
              <a:ahLst/>
              <a:cxnLst>
                <a:cxn ang="0">
                  <a:pos x="182" y="0"/>
                </a:cxn>
                <a:cxn ang="0">
                  <a:pos x="185" y="2"/>
                </a:cxn>
                <a:cxn ang="0">
                  <a:pos x="191" y="3"/>
                </a:cxn>
                <a:cxn ang="0">
                  <a:pos x="185" y="6"/>
                </a:cxn>
                <a:cxn ang="0">
                  <a:pos x="181" y="11"/>
                </a:cxn>
                <a:cxn ang="0">
                  <a:pos x="173" y="14"/>
                </a:cxn>
                <a:cxn ang="0">
                  <a:pos x="166" y="20"/>
                </a:cxn>
                <a:cxn ang="0">
                  <a:pos x="160" y="21"/>
                </a:cxn>
                <a:cxn ang="0">
                  <a:pos x="155" y="24"/>
                </a:cxn>
                <a:cxn ang="0">
                  <a:pos x="149" y="27"/>
                </a:cxn>
                <a:cxn ang="0">
                  <a:pos x="143" y="30"/>
                </a:cxn>
                <a:cxn ang="0">
                  <a:pos x="137" y="33"/>
                </a:cxn>
                <a:cxn ang="0">
                  <a:pos x="131" y="36"/>
                </a:cxn>
                <a:cxn ang="0">
                  <a:pos x="125" y="39"/>
                </a:cxn>
                <a:cxn ang="0">
                  <a:pos x="119" y="42"/>
                </a:cxn>
                <a:cxn ang="0">
                  <a:pos x="111" y="46"/>
                </a:cxn>
                <a:cxn ang="0">
                  <a:pos x="104" y="49"/>
                </a:cxn>
                <a:cxn ang="0">
                  <a:pos x="96" y="52"/>
                </a:cxn>
                <a:cxn ang="0">
                  <a:pos x="90" y="55"/>
                </a:cxn>
                <a:cxn ang="0">
                  <a:pos x="83" y="58"/>
                </a:cxn>
                <a:cxn ang="0">
                  <a:pos x="75" y="62"/>
                </a:cxn>
                <a:cxn ang="0">
                  <a:pos x="68" y="65"/>
                </a:cxn>
                <a:cxn ang="0">
                  <a:pos x="62" y="70"/>
                </a:cxn>
                <a:cxn ang="0">
                  <a:pos x="52" y="73"/>
                </a:cxn>
                <a:cxn ang="0">
                  <a:pos x="45" y="77"/>
                </a:cxn>
                <a:cxn ang="0">
                  <a:pos x="37" y="80"/>
                </a:cxn>
                <a:cxn ang="0">
                  <a:pos x="30" y="85"/>
                </a:cxn>
                <a:cxn ang="0">
                  <a:pos x="22" y="88"/>
                </a:cxn>
                <a:cxn ang="0">
                  <a:pos x="16" y="92"/>
                </a:cxn>
                <a:cxn ang="0">
                  <a:pos x="9" y="97"/>
                </a:cxn>
                <a:cxn ang="0">
                  <a:pos x="3" y="101"/>
                </a:cxn>
                <a:cxn ang="0">
                  <a:pos x="1" y="98"/>
                </a:cxn>
                <a:cxn ang="0">
                  <a:pos x="1" y="95"/>
                </a:cxn>
                <a:cxn ang="0">
                  <a:pos x="0" y="92"/>
                </a:cxn>
                <a:cxn ang="0">
                  <a:pos x="0" y="91"/>
                </a:cxn>
                <a:cxn ang="0">
                  <a:pos x="182" y="0"/>
                </a:cxn>
                <a:cxn ang="0">
                  <a:pos x="182" y="0"/>
                </a:cxn>
              </a:cxnLst>
              <a:rect l="0" t="0" r="r" b="b"/>
              <a:pathLst>
                <a:path w="191" h="101">
                  <a:moveTo>
                    <a:pt x="182" y="0"/>
                  </a:moveTo>
                  <a:lnTo>
                    <a:pt x="185" y="2"/>
                  </a:lnTo>
                  <a:lnTo>
                    <a:pt x="191" y="3"/>
                  </a:lnTo>
                  <a:lnTo>
                    <a:pt x="185" y="6"/>
                  </a:lnTo>
                  <a:lnTo>
                    <a:pt x="181" y="11"/>
                  </a:lnTo>
                  <a:lnTo>
                    <a:pt x="173" y="14"/>
                  </a:lnTo>
                  <a:lnTo>
                    <a:pt x="166" y="20"/>
                  </a:lnTo>
                  <a:lnTo>
                    <a:pt x="160" y="21"/>
                  </a:lnTo>
                  <a:lnTo>
                    <a:pt x="155" y="24"/>
                  </a:lnTo>
                  <a:lnTo>
                    <a:pt x="149" y="27"/>
                  </a:lnTo>
                  <a:lnTo>
                    <a:pt x="143" y="30"/>
                  </a:lnTo>
                  <a:lnTo>
                    <a:pt x="137" y="33"/>
                  </a:lnTo>
                  <a:lnTo>
                    <a:pt x="131" y="36"/>
                  </a:lnTo>
                  <a:lnTo>
                    <a:pt x="125" y="39"/>
                  </a:lnTo>
                  <a:lnTo>
                    <a:pt x="119" y="42"/>
                  </a:lnTo>
                  <a:lnTo>
                    <a:pt x="111" y="46"/>
                  </a:lnTo>
                  <a:lnTo>
                    <a:pt x="104" y="49"/>
                  </a:lnTo>
                  <a:lnTo>
                    <a:pt x="96" y="52"/>
                  </a:lnTo>
                  <a:lnTo>
                    <a:pt x="90" y="55"/>
                  </a:lnTo>
                  <a:lnTo>
                    <a:pt x="83" y="58"/>
                  </a:lnTo>
                  <a:lnTo>
                    <a:pt x="75" y="62"/>
                  </a:lnTo>
                  <a:lnTo>
                    <a:pt x="68" y="65"/>
                  </a:lnTo>
                  <a:lnTo>
                    <a:pt x="62" y="70"/>
                  </a:lnTo>
                  <a:lnTo>
                    <a:pt x="52" y="73"/>
                  </a:lnTo>
                  <a:lnTo>
                    <a:pt x="45" y="77"/>
                  </a:lnTo>
                  <a:lnTo>
                    <a:pt x="37" y="80"/>
                  </a:lnTo>
                  <a:lnTo>
                    <a:pt x="30" y="85"/>
                  </a:lnTo>
                  <a:lnTo>
                    <a:pt x="22" y="88"/>
                  </a:lnTo>
                  <a:lnTo>
                    <a:pt x="16" y="92"/>
                  </a:lnTo>
                  <a:lnTo>
                    <a:pt x="9" y="97"/>
                  </a:lnTo>
                  <a:lnTo>
                    <a:pt x="3" y="101"/>
                  </a:lnTo>
                  <a:lnTo>
                    <a:pt x="1" y="98"/>
                  </a:lnTo>
                  <a:lnTo>
                    <a:pt x="1" y="95"/>
                  </a:lnTo>
                  <a:lnTo>
                    <a:pt x="0" y="92"/>
                  </a:lnTo>
                  <a:lnTo>
                    <a:pt x="0" y="91"/>
                  </a:lnTo>
                  <a:lnTo>
                    <a:pt x="182" y="0"/>
                  </a:lnTo>
                  <a:lnTo>
                    <a:pt x="182"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94" name="Freeform 90"/>
            <p:cNvSpPr>
              <a:spLocks/>
            </p:cNvSpPr>
            <p:nvPr/>
          </p:nvSpPr>
          <p:spPr bwMode="auto">
            <a:xfrm>
              <a:off x="2651" y="1113"/>
              <a:ext cx="188" cy="210"/>
            </a:xfrm>
            <a:custGeom>
              <a:avLst/>
              <a:gdLst/>
              <a:ahLst/>
              <a:cxnLst>
                <a:cxn ang="0">
                  <a:pos x="145" y="42"/>
                </a:cxn>
                <a:cxn ang="0">
                  <a:pos x="90" y="122"/>
                </a:cxn>
                <a:cxn ang="0">
                  <a:pos x="7" y="175"/>
                </a:cxn>
                <a:cxn ang="0">
                  <a:pos x="0" y="195"/>
                </a:cxn>
                <a:cxn ang="0">
                  <a:pos x="37" y="193"/>
                </a:cxn>
                <a:cxn ang="0">
                  <a:pos x="42" y="210"/>
                </a:cxn>
                <a:cxn ang="0">
                  <a:pos x="74" y="144"/>
                </a:cxn>
                <a:cxn ang="0">
                  <a:pos x="111" y="121"/>
                </a:cxn>
                <a:cxn ang="0">
                  <a:pos x="188" y="0"/>
                </a:cxn>
                <a:cxn ang="0">
                  <a:pos x="142" y="21"/>
                </a:cxn>
                <a:cxn ang="0">
                  <a:pos x="145" y="42"/>
                </a:cxn>
                <a:cxn ang="0">
                  <a:pos x="145" y="42"/>
                </a:cxn>
              </a:cxnLst>
              <a:rect l="0" t="0" r="r" b="b"/>
              <a:pathLst>
                <a:path w="188" h="210">
                  <a:moveTo>
                    <a:pt x="145" y="42"/>
                  </a:moveTo>
                  <a:lnTo>
                    <a:pt x="90" y="122"/>
                  </a:lnTo>
                  <a:lnTo>
                    <a:pt x="7" y="175"/>
                  </a:lnTo>
                  <a:lnTo>
                    <a:pt x="0" y="195"/>
                  </a:lnTo>
                  <a:lnTo>
                    <a:pt x="37" y="193"/>
                  </a:lnTo>
                  <a:lnTo>
                    <a:pt x="42" y="210"/>
                  </a:lnTo>
                  <a:lnTo>
                    <a:pt x="74" y="144"/>
                  </a:lnTo>
                  <a:lnTo>
                    <a:pt x="111" y="121"/>
                  </a:lnTo>
                  <a:lnTo>
                    <a:pt x="188" y="0"/>
                  </a:lnTo>
                  <a:lnTo>
                    <a:pt x="142" y="21"/>
                  </a:lnTo>
                  <a:lnTo>
                    <a:pt x="145" y="42"/>
                  </a:lnTo>
                  <a:lnTo>
                    <a:pt x="145" y="42"/>
                  </a:lnTo>
                  <a:close/>
                </a:path>
              </a:pathLst>
            </a:custGeom>
            <a:solidFill>
              <a:srgbClr val="FFB300"/>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95" name="Freeform 91"/>
            <p:cNvSpPr>
              <a:spLocks/>
            </p:cNvSpPr>
            <p:nvPr/>
          </p:nvSpPr>
          <p:spPr bwMode="auto">
            <a:xfrm>
              <a:off x="2367" y="1433"/>
              <a:ext cx="183" cy="150"/>
            </a:xfrm>
            <a:custGeom>
              <a:avLst/>
              <a:gdLst/>
              <a:ahLst/>
              <a:cxnLst>
                <a:cxn ang="0">
                  <a:pos x="183" y="11"/>
                </a:cxn>
                <a:cxn ang="0">
                  <a:pos x="21" y="123"/>
                </a:cxn>
                <a:cxn ang="0">
                  <a:pos x="36" y="132"/>
                </a:cxn>
                <a:cxn ang="0">
                  <a:pos x="177" y="89"/>
                </a:cxn>
                <a:cxn ang="0">
                  <a:pos x="177" y="108"/>
                </a:cxn>
                <a:cxn ang="0">
                  <a:pos x="30" y="150"/>
                </a:cxn>
                <a:cxn ang="0">
                  <a:pos x="0" y="115"/>
                </a:cxn>
                <a:cxn ang="0">
                  <a:pos x="177" y="0"/>
                </a:cxn>
                <a:cxn ang="0">
                  <a:pos x="183" y="11"/>
                </a:cxn>
                <a:cxn ang="0">
                  <a:pos x="183" y="11"/>
                </a:cxn>
              </a:cxnLst>
              <a:rect l="0" t="0" r="r" b="b"/>
              <a:pathLst>
                <a:path w="183" h="150">
                  <a:moveTo>
                    <a:pt x="183" y="11"/>
                  </a:moveTo>
                  <a:lnTo>
                    <a:pt x="21" y="123"/>
                  </a:lnTo>
                  <a:lnTo>
                    <a:pt x="36" y="132"/>
                  </a:lnTo>
                  <a:lnTo>
                    <a:pt x="177" y="89"/>
                  </a:lnTo>
                  <a:lnTo>
                    <a:pt x="177" y="108"/>
                  </a:lnTo>
                  <a:lnTo>
                    <a:pt x="30" y="150"/>
                  </a:lnTo>
                  <a:lnTo>
                    <a:pt x="0" y="115"/>
                  </a:lnTo>
                  <a:lnTo>
                    <a:pt x="177" y="0"/>
                  </a:lnTo>
                  <a:lnTo>
                    <a:pt x="183" y="11"/>
                  </a:lnTo>
                  <a:lnTo>
                    <a:pt x="183" y="11"/>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96" name="Freeform 92"/>
            <p:cNvSpPr>
              <a:spLocks/>
            </p:cNvSpPr>
            <p:nvPr/>
          </p:nvSpPr>
          <p:spPr bwMode="auto">
            <a:xfrm>
              <a:off x="2358" y="1427"/>
              <a:ext cx="234" cy="185"/>
            </a:xfrm>
            <a:custGeom>
              <a:avLst/>
              <a:gdLst/>
              <a:ahLst/>
              <a:cxnLst>
                <a:cxn ang="0">
                  <a:pos x="176" y="11"/>
                </a:cxn>
                <a:cxn ang="0">
                  <a:pos x="163" y="20"/>
                </a:cxn>
                <a:cxn ang="0">
                  <a:pos x="143" y="32"/>
                </a:cxn>
                <a:cxn ang="0">
                  <a:pos x="122" y="47"/>
                </a:cxn>
                <a:cxn ang="0">
                  <a:pos x="99" y="62"/>
                </a:cxn>
                <a:cxn ang="0">
                  <a:pos x="74" y="77"/>
                </a:cxn>
                <a:cxn ang="0">
                  <a:pos x="51" y="94"/>
                </a:cxn>
                <a:cxn ang="0">
                  <a:pos x="33" y="106"/>
                </a:cxn>
                <a:cxn ang="0">
                  <a:pos x="19" y="117"/>
                </a:cxn>
                <a:cxn ang="0">
                  <a:pos x="15" y="127"/>
                </a:cxn>
                <a:cxn ang="0">
                  <a:pos x="38" y="150"/>
                </a:cxn>
                <a:cxn ang="0">
                  <a:pos x="57" y="171"/>
                </a:cxn>
                <a:cxn ang="0">
                  <a:pos x="219" y="121"/>
                </a:cxn>
                <a:cxn ang="0">
                  <a:pos x="205" y="112"/>
                </a:cxn>
                <a:cxn ang="0">
                  <a:pos x="189" y="100"/>
                </a:cxn>
                <a:cxn ang="0">
                  <a:pos x="176" y="101"/>
                </a:cxn>
                <a:cxn ang="0">
                  <a:pos x="154" y="108"/>
                </a:cxn>
                <a:cxn ang="0">
                  <a:pos x="125" y="118"/>
                </a:cxn>
                <a:cxn ang="0">
                  <a:pos x="96" y="127"/>
                </a:cxn>
                <a:cxn ang="0">
                  <a:pos x="77" y="135"/>
                </a:cxn>
                <a:cxn ang="0">
                  <a:pos x="74" y="124"/>
                </a:cxn>
                <a:cxn ang="0">
                  <a:pos x="83" y="114"/>
                </a:cxn>
                <a:cxn ang="0">
                  <a:pos x="101" y="101"/>
                </a:cxn>
                <a:cxn ang="0">
                  <a:pos x="119" y="89"/>
                </a:cxn>
                <a:cxn ang="0">
                  <a:pos x="137" y="77"/>
                </a:cxn>
                <a:cxn ang="0">
                  <a:pos x="154" y="65"/>
                </a:cxn>
                <a:cxn ang="0">
                  <a:pos x="170" y="53"/>
                </a:cxn>
                <a:cxn ang="0">
                  <a:pos x="189" y="43"/>
                </a:cxn>
                <a:cxn ang="0">
                  <a:pos x="99" y="118"/>
                </a:cxn>
                <a:cxn ang="0">
                  <a:pos x="125" y="109"/>
                </a:cxn>
                <a:cxn ang="0">
                  <a:pos x="154" y="100"/>
                </a:cxn>
                <a:cxn ang="0">
                  <a:pos x="178" y="92"/>
                </a:cxn>
                <a:cxn ang="0">
                  <a:pos x="190" y="91"/>
                </a:cxn>
                <a:cxn ang="0">
                  <a:pos x="205" y="101"/>
                </a:cxn>
                <a:cxn ang="0">
                  <a:pos x="226" y="120"/>
                </a:cxn>
                <a:cxn ang="0">
                  <a:pos x="231" y="126"/>
                </a:cxn>
                <a:cxn ang="0">
                  <a:pos x="216" y="129"/>
                </a:cxn>
                <a:cxn ang="0">
                  <a:pos x="198" y="136"/>
                </a:cxn>
                <a:cxn ang="0">
                  <a:pos x="178" y="142"/>
                </a:cxn>
                <a:cxn ang="0">
                  <a:pos x="155" y="151"/>
                </a:cxn>
                <a:cxn ang="0">
                  <a:pos x="130" y="159"/>
                </a:cxn>
                <a:cxn ang="0">
                  <a:pos x="107" y="165"/>
                </a:cxn>
                <a:cxn ang="0">
                  <a:pos x="89" y="174"/>
                </a:cxn>
                <a:cxn ang="0">
                  <a:pos x="71" y="178"/>
                </a:cxn>
                <a:cxn ang="0">
                  <a:pos x="60" y="185"/>
                </a:cxn>
                <a:cxn ang="0">
                  <a:pos x="44" y="169"/>
                </a:cxn>
                <a:cxn ang="0">
                  <a:pos x="28" y="154"/>
                </a:cxn>
                <a:cxn ang="0">
                  <a:pos x="12" y="136"/>
                </a:cxn>
                <a:cxn ang="0">
                  <a:pos x="0" y="124"/>
                </a:cxn>
                <a:cxn ang="0">
                  <a:pos x="186" y="6"/>
                </a:cxn>
              </a:cxnLst>
              <a:rect l="0" t="0" r="r" b="b"/>
              <a:pathLst>
                <a:path w="234" h="185">
                  <a:moveTo>
                    <a:pt x="186" y="6"/>
                  </a:moveTo>
                  <a:lnTo>
                    <a:pt x="182" y="6"/>
                  </a:lnTo>
                  <a:lnTo>
                    <a:pt x="176" y="11"/>
                  </a:lnTo>
                  <a:lnTo>
                    <a:pt x="172" y="14"/>
                  </a:lnTo>
                  <a:lnTo>
                    <a:pt x="167" y="17"/>
                  </a:lnTo>
                  <a:lnTo>
                    <a:pt x="163" y="20"/>
                  </a:lnTo>
                  <a:lnTo>
                    <a:pt x="157" y="24"/>
                  </a:lnTo>
                  <a:lnTo>
                    <a:pt x="149" y="27"/>
                  </a:lnTo>
                  <a:lnTo>
                    <a:pt x="143" y="32"/>
                  </a:lnTo>
                  <a:lnTo>
                    <a:pt x="136" y="37"/>
                  </a:lnTo>
                  <a:lnTo>
                    <a:pt x="130" y="43"/>
                  </a:lnTo>
                  <a:lnTo>
                    <a:pt x="122" y="47"/>
                  </a:lnTo>
                  <a:lnTo>
                    <a:pt x="115" y="52"/>
                  </a:lnTo>
                  <a:lnTo>
                    <a:pt x="107" y="58"/>
                  </a:lnTo>
                  <a:lnTo>
                    <a:pt x="99" y="62"/>
                  </a:lnTo>
                  <a:lnTo>
                    <a:pt x="90" y="68"/>
                  </a:lnTo>
                  <a:lnTo>
                    <a:pt x="81" y="73"/>
                  </a:lnTo>
                  <a:lnTo>
                    <a:pt x="74" y="77"/>
                  </a:lnTo>
                  <a:lnTo>
                    <a:pt x="66" y="83"/>
                  </a:lnTo>
                  <a:lnTo>
                    <a:pt x="57" y="88"/>
                  </a:lnTo>
                  <a:lnTo>
                    <a:pt x="51" y="94"/>
                  </a:lnTo>
                  <a:lnTo>
                    <a:pt x="45" y="98"/>
                  </a:lnTo>
                  <a:lnTo>
                    <a:pt x="39" y="103"/>
                  </a:lnTo>
                  <a:lnTo>
                    <a:pt x="33" y="106"/>
                  </a:lnTo>
                  <a:lnTo>
                    <a:pt x="27" y="111"/>
                  </a:lnTo>
                  <a:lnTo>
                    <a:pt x="22" y="114"/>
                  </a:lnTo>
                  <a:lnTo>
                    <a:pt x="19" y="117"/>
                  </a:lnTo>
                  <a:lnTo>
                    <a:pt x="13" y="121"/>
                  </a:lnTo>
                  <a:lnTo>
                    <a:pt x="12" y="124"/>
                  </a:lnTo>
                  <a:lnTo>
                    <a:pt x="15" y="127"/>
                  </a:lnTo>
                  <a:lnTo>
                    <a:pt x="19" y="133"/>
                  </a:lnTo>
                  <a:lnTo>
                    <a:pt x="27" y="141"/>
                  </a:lnTo>
                  <a:lnTo>
                    <a:pt x="38" y="150"/>
                  </a:lnTo>
                  <a:lnTo>
                    <a:pt x="45" y="157"/>
                  </a:lnTo>
                  <a:lnTo>
                    <a:pt x="53" y="166"/>
                  </a:lnTo>
                  <a:lnTo>
                    <a:pt x="57" y="171"/>
                  </a:lnTo>
                  <a:lnTo>
                    <a:pt x="60" y="174"/>
                  </a:lnTo>
                  <a:lnTo>
                    <a:pt x="220" y="124"/>
                  </a:lnTo>
                  <a:lnTo>
                    <a:pt x="219" y="121"/>
                  </a:lnTo>
                  <a:lnTo>
                    <a:pt x="216" y="120"/>
                  </a:lnTo>
                  <a:lnTo>
                    <a:pt x="210" y="115"/>
                  </a:lnTo>
                  <a:lnTo>
                    <a:pt x="205" y="112"/>
                  </a:lnTo>
                  <a:lnTo>
                    <a:pt x="198" y="106"/>
                  </a:lnTo>
                  <a:lnTo>
                    <a:pt x="193" y="103"/>
                  </a:lnTo>
                  <a:lnTo>
                    <a:pt x="189" y="100"/>
                  </a:lnTo>
                  <a:lnTo>
                    <a:pt x="186" y="100"/>
                  </a:lnTo>
                  <a:lnTo>
                    <a:pt x="181" y="100"/>
                  </a:lnTo>
                  <a:lnTo>
                    <a:pt x="176" y="101"/>
                  </a:lnTo>
                  <a:lnTo>
                    <a:pt x="170" y="101"/>
                  </a:lnTo>
                  <a:lnTo>
                    <a:pt x="163" y="104"/>
                  </a:lnTo>
                  <a:lnTo>
                    <a:pt x="154" y="108"/>
                  </a:lnTo>
                  <a:lnTo>
                    <a:pt x="145" y="111"/>
                  </a:lnTo>
                  <a:lnTo>
                    <a:pt x="134" y="114"/>
                  </a:lnTo>
                  <a:lnTo>
                    <a:pt x="125" y="118"/>
                  </a:lnTo>
                  <a:lnTo>
                    <a:pt x="115" y="121"/>
                  </a:lnTo>
                  <a:lnTo>
                    <a:pt x="105" y="124"/>
                  </a:lnTo>
                  <a:lnTo>
                    <a:pt x="96" y="127"/>
                  </a:lnTo>
                  <a:lnTo>
                    <a:pt x="89" y="129"/>
                  </a:lnTo>
                  <a:lnTo>
                    <a:pt x="81" y="132"/>
                  </a:lnTo>
                  <a:lnTo>
                    <a:pt x="77" y="135"/>
                  </a:lnTo>
                  <a:lnTo>
                    <a:pt x="74" y="135"/>
                  </a:lnTo>
                  <a:lnTo>
                    <a:pt x="74" y="136"/>
                  </a:lnTo>
                  <a:lnTo>
                    <a:pt x="74" y="124"/>
                  </a:lnTo>
                  <a:lnTo>
                    <a:pt x="74" y="121"/>
                  </a:lnTo>
                  <a:lnTo>
                    <a:pt x="78" y="120"/>
                  </a:lnTo>
                  <a:lnTo>
                    <a:pt x="83" y="114"/>
                  </a:lnTo>
                  <a:lnTo>
                    <a:pt x="92" y="109"/>
                  </a:lnTo>
                  <a:lnTo>
                    <a:pt x="96" y="106"/>
                  </a:lnTo>
                  <a:lnTo>
                    <a:pt x="101" y="101"/>
                  </a:lnTo>
                  <a:lnTo>
                    <a:pt x="107" y="98"/>
                  </a:lnTo>
                  <a:lnTo>
                    <a:pt x="113" y="94"/>
                  </a:lnTo>
                  <a:lnTo>
                    <a:pt x="119" y="89"/>
                  </a:lnTo>
                  <a:lnTo>
                    <a:pt x="124" y="86"/>
                  </a:lnTo>
                  <a:lnTo>
                    <a:pt x="130" y="82"/>
                  </a:lnTo>
                  <a:lnTo>
                    <a:pt x="137" y="77"/>
                  </a:lnTo>
                  <a:lnTo>
                    <a:pt x="142" y="73"/>
                  </a:lnTo>
                  <a:lnTo>
                    <a:pt x="148" y="70"/>
                  </a:lnTo>
                  <a:lnTo>
                    <a:pt x="154" y="65"/>
                  </a:lnTo>
                  <a:lnTo>
                    <a:pt x="160" y="61"/>
                  </a:lnTo>
                  <a:lnTo>
                    <a:pt x="164" y="58"/>
                  </a:lnTo>
                  <a:lnTo>
                    <a:pt x="170" y="53"/>
                  </a:lnTo>
                  <a:lnTo>
                    <a:pt x="175" y="50"/>
                  </a:lnTo>
                  <a:lnTo>
                    <a:pt x="181" y="47"/>
                  </a:lnTo>
                  <a:lnTo>
                    <a:pt x="189" y="43"/>
                  </a:lnTo>
                  <a:lnTo>
                    <a:pt x="196" y="38"/>
                  </a:lnTo>
                  <a:lnTo>
                    <a:pt x="205" y="40"/>
                  </a:lnTo>
                  <a:lnTo>
                    <a:pt x="99" y="118"/>
                  </a:lnTo>
                  <a:lnTo>
                    <a:pt x="107" y="115"/>
                  </a:lnTo>
                  <a:lnTo>
                    <a:pt x="116" y="112"/>
                  </a:lnTo>
                  <a:lnTo>
                    <a:pt x="125" y="109"/>
                  </a:lnTo>
                  <a:lnTo>
                    <a:pt x="136" y="106"/>
                  </a:lnTo>
                  <a:lnTo>
                    <a:pt x="145" y="103"/>
                  </a:lnTo>
                  <a:lnTo>
                    <a:pt x="154" y="100"/>
                  </a:lnTo>
                  <a:lnTo>
                    <a:pt x="163" y="97"/>
                  </a:lnTo>
                  <a:lnTo>
                    <a:pt x="170" y="95"/>
                  </a:lnTo>
                  <a:lnTo>
                    <a:pt x="178" y="92"/>
                  </a:lnTo>
                  <a:lnTo>
                    <a:pt x="182" y="91"/>
                  </a:lnTo>
                  <a:lnTo>
                    <a:pt x="187" y="91"/>
                  </a:lnTo>
                  <a:lnTo>
                    <a:pt x="190" y="91"/>
                  </a:lnTo>
                  <a:lnTo>
                    <a:pt x="193" y="92"/>
                  </a:lnTo>
                  <a:lnTo>
                    <a:pt x="198" y="97"/>
                  </a:lnTo>
                  <a:lnTo>
                    <a:pt x="205" y="101"/>
                  </a:lnTo>
                  <a:lnTo>
                    <a:pt x="213" y="109"/>
                  </a:lnTo>
                  <a:lnTo>
                    <a:pt x="220" y="114"/>
                  </a:lnTo>
                  <a:lnTo>
                    <a:pt x="226" y="120"/>
                  </a:lnTo>
                  <a:lnTo>
                    <a:pt x="231" y="124"/>
                  </a:lnTo>
                  <a:lnTo>
                    <a:pt x="234" y="126"/>
                  </a:lnTo>
                  <a:lnTo>
                    <a:pt x="231" y="126"/>
                  </a:lnTo>
                  <a:lnTo>
                    <a:pt x="225" y="127"/>
                  </a:lnTo>
                  <a:lnTo>
                    <a:pt x="220" y="127"/>
                  </a:lnTo>
                  <a:lnTo>
                    <a:pt x="216" y="129"/>
                  </a:lnTo>
                  <a:lnTo>
                    <a:pt x="211" y="132"/>
                  </a:lnTo>
                  <a:lnTo>
                    <a:pt x="205" y="135"/>
                  </a:lnTo>
                  <a:lnTo>
                    <a:pt x="198" y="136"/>
                  </a:lnTo>
                  <a:lnTo>
                    <a:pt x="192" y="138"/>
                  </a:lnTo>
                  <a:lnTo>
                    <a:pt x="186" y="139"/>
                  </a:lnTo>
                  <a:lnTo>
                    <a:pt x="178" y="142"/>
                  </a:lnTo>
                  <a:lnTo>
                    <a:pt x="170" y="145"/>
                  </a:lnTo>
                  <a:lnTo>
                    <a:pt x="163" y="148"/>
                  </a:lnTo>
                  <a:lnTo>
                    <a:pt x="155" y="151"/>
                  </a:lnTo>
                  <a:lnTo>
                    <a:pt x="148" y="154"/>
                  </a:lnTo>
                  <a:lnTo>
                    <a:pt x="139" y="156"/>
                  </a:lnTo>
                  <a:lnTo>
                    <a:pt x="130" y="159"/>
                  </a:lnTo>
                  <a:lnTo>
                    <a:pt x="122" y="160"/>
                  </a:lnTo>
                  <a:lnTo>
                    <a:pt x="115" y="163"/>
                  </a:lnTo>
                  <a:lnTo>
                    <a:pt x="107" y="165"/>
                  </a:lnTo>
                  <a:lnTo>
                    <a:pt x="101" y="168"/>
                  </a:lnTo>
                  <a:lnTo>
                    <a:pt x="93" y="171"/>
                  </a:lnTo>
                  <a:lnTo>
                    <a:pt x="89" y="174"/>
                  </a:lnTo>
                  <a:lnTo>
                    <a:pt x="81" y="175"/>
                  </a:lnTo>
                  <a:lnTo>
                    <a:pt x="77" y="177"/>
                  </a:lnTo>
                  <a:lnTo>
                    <a:pt x="71" y="178"/>
                  </a:lnTo>
                  <a:lnTo>
                    <a:pt x="68" y="180"/>
                  </a:lnTo>
                  <a:lnTo>
                    <a:pt x="63" y="183"/>
                  </a:lnTo>
                  <a:lnTo>
                    <a:pt x="60" y="185"/>
                  </a:lnTo>
                  <a:lnTo>
                    <a:pt x="56" y="182"/>
                  </a:lnTo>
                  <a:lnTo>
                    <a:pt x="50" y="175"/>
                  </a:lnTo>
                  <a:lnTo>
                    <a:pt x="44" y="169"/>
                  </a:lnTo>
                  <a:lnTo>
                    <a:pt x="39" y="165"/>
                  </a:lnTo>
                  <a:lnTo>
                    <a:pt x="33" y="159"/>
                  </a:lnTo>
                  <a:lnTo>
                    <a:pt x="28" y="154"/>
                  </a:lnTo>
                  <a:lnTo>
                    <a:pt x="22" y="148"/>
                  </a:lnTo>
                  <a:lnTo>
                    <a:pt x="16" y="142"/>
                  </a:lnTo>
                  <a:lnTo>
                    <a:pt x="12" y="136"/>
                  </a:lnTo>
                  <a:lnTo>
                    <a:pt x="9" y="133"/>
                  </a:lnTo>
                  <a:lnTo>
                    <a:pt x="1" y="126"/>
                  </a:lnTo>
                  <a:lnTo>
                    <a:pt x="0" y="124"/>
                  </a:lnTo>
                  <a:lnTo>
                    <a:pt x="181" y="0"/>
                  </a:lnTo>
                  <a:lnTo>
                    <a:pt x="186" y="6"/>
                  </a:lnTo>
                  <a:lnTo>
                    <a:pt x="186" y="6"/>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97" name="Freeform 93"/>
            <p:cNvSpPr>
              <a:spLocks/>
            </p:cNvSpPr>
            <p:nvPr/>
          </p:nvSpPr>
          <p:spPr bwMode="auto">
            <a:xfrm>
              <a:off x="2554" y="1497"/>
              <a:ext cx="56" cy="47"/>
            </a:xfrm>
            <a:custGeom>
              <a:avLst/>
              <a:gdLst/>
              <a:ahLst/>
              <a:cxnLst>
                <a:cxn ang="0">
                  <a:pos x="24" y="1"/>
                </a:cxn>
                <a:cxn ang="0">
                  <a:pos x="29" y="0"/>
                </a:cxn>
                <a:cxn ang="0">
                  <a:pos x="35" y="0"/>
                </a:cxn>
                <a:cxn ang="0">
                  <a:pos x="39" y="1"/>
                </a:cxn>
                <a:cxn ang="0">
                  <a:pos x="45" y="3"/>
                </a:cxn>
                <a:cxn ang="0">
                  <a:pos x="51" y="7"/>
                </a:cxn>
                <a:cxn ang="0">
                  <a:pos x="56" y="13"/>
                </a:cxn>
                <a:cxn ang="0">
                  <a:pos x="53" y="22"/>
                </a:cxn>
                <a:cxn ang="0">
                  <a:pos x="45" y="31"/>
                </a:cxn>
                <a:cxn ang="0">
                  <a:pos x="41" y="36"/>
                </a:cxn>
                <a:cxn ang="0">
                  <a:pos x="35" y="39"/>
                </a:cxn>
                <a:cxn ang="0">
                  <a:pos x="29" y="42"/>
                </a:cxn>
                <a:cxn ang="0">
                  <a:pos x="24" y="45"/>
                </a:cxn>
                <a:cxn ang="0">
                  <a:pos x="15" y="47"/>
                </a:cxn>
                <a:cxn ang="0">
                  <a:pos x="9" y="47"/>
                </a:cxn>
                <a:cxn ang="0">
                  <a:pos x="5" y="47"/>
                </a:cxn>
                <a:cxn ang="0">
                  <a:pos x="2" y="44"/>
                </a:cxn>
                <a:cxn ang="0">
                  <a:pos x="0" y="36"/>
                </a:cxn>
                <a:cxn ang="0">
                  <a:pos x="5" y="28"/>
                </a:cxn>
                <a:cxn ang="0">
                  <a:pos x="9" y="22"/>
                </a:cxn>
                <a:cxn ang="0">
                  <a:pos x="15" y="16"/>
                </a:cxn>
                <a:cxn ang="0">
                  <a:pos x="17" y="12"/>
                </a:cxn>
                <a:cxn ang="0">
                  <a:pos x="20" y="7"/>
                </a:cxn>
                <a:cxn ang="0">
                  <a:pos x="23" y="3"/>
                </a:cxn>
                <a:cxn ang="0">
                  <a:pos x="24" y="1"/>
                </a:cxn>
                <a:cxn ang="0">
                  <a:pos x="24" y="1"/>
                </a:cxn>
              </a:cxnLst>
              <a:rect l="0" t="0" r="r" b="b"/>
              <a:pathLst>
                <a:path w="56" h="47">
                  <a:moveTo>
                    <a:pt x="24" y="1"/>
                  </a:moveTo>
                  <a:lnTo>
                    <a:pt x="29" y="0"/>
                  </a:lnTo>
                  <a:lnTo>
                    <a:pt x="35" y="0"/>
                  </a:lnTo>
                  <a:lnTo>
                    <a:pt x="39" y="1"/>
                  </a:lnTo>
                  <a:lnTo>
                    <a:pt x="45" y="3"/>
                  </a:lnTo>
                  <a:lnTo>
                    <a:pt x="51" y="7"/>
                  </a:lnTo>
                  <a:lnTo>
                    <a:pt x="56" y="13"/>
                  </a:lnTo>
                  <a:lnTo>
                    <a:pt x="53" y="22"/>
                  </a:lnTo>
                  <a:lnTo>
                    <a:pt x="45" y="31"/>
                  </a:lnTo>
                  <a:lnTo>
                    <a:pt x="41" y="36"/>
                  </a:lnTo>
                  <a:lnTo>
                    <a:pt x="35" y="39"/>
                  </a:lnTo>
                  <a:lnTo>
                    <a:pt x="29" y="42"/>
                  </a:lnTo>
                  <a:lnTo>
                    <a:pt x="24" y="45"/>
                  </a:lnTo>
                  <a:lnTo>
                    <a:pt x="15" y="47"/>
                  </a:lnTo>
                  <a:lnTo>
                    <a:pt x="9" y="47"/>
                  </a:lnTo>
                  <a:lnTo>
                    <a:pt x="5" y="47"/>
                  </a:lnTo>
                  <a:lnTo>
                    <a:pt x="2" y="44"/>
                  </a:lnTo>
                  <a:lnTo>
                    <a:pt x="0" y="36"/>
                  </a:lnTo>
                  <a:lnTo>
                    <a:pt x="5" y="28"/>
                  </a:lnTo>
                  <a:lnTo>
                    <a:pt x="9" y="22"/>
                  </a:lnTo>
                  <a:lnTo>
                    <a:pt x="15" y="16"/>
                  </a:lnTo>
                  <a:lnTo>
                    <a:pt x="17" y="12"/>
                  </a:lnTo>
                  <a:lnTo>
                    <a:pt x="20" y="7"/>
                  </a:lnTo>
                  <a:lnTo>
                    <a:pt x="23" y="3"/>
                  </a:lnTo>
                  <a:lnTo>
                    <a:pt x="24" y="1"/>
                  </a:lnTo>
                  <a:lnTo>
                    <a:pt x="24" y="1"/>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98" name="Freeform 109"/>
            <p:cNvSpPr>
              <a:spLocks/>
            </p:cNvSpPr>
            <p:nvPr/>
          </p:nvSpPr>
          <p:spPr bwMode="auto">
            <a:xfrm>
              <a:off x="3120" y="1275"/>
              <a:ext cx="46" cy="98"/>
            </a:xfrm>
            <a:custGeom>
              <a:avLst/>
              <a:gdLst/>
              <a:ahLst/>
              <a:cxnLst>
                <a:cxn ang="0">
                  <a:pos x="3" y="13"/>
                </a:cxn>
                <a:cxn ang="0">
                  <a:pos x="0" y="98"/>
                </a:cxn>
                <a:cxn ang="0">
                  <a:pos x="46" y="84"/>
                </a:cxn>
                <a:cxn ang="0">
                  <a:pos x="43" y="0"/>
                </a:cxn>
                <a:cxn ang="0">
                  <a:pos x="3" y="13"/>
                </a:cxn>
                <a:cxn ang="0">
                  <a:pos x="3" y="13"/>
                </a:cxn>
              </a:cxnLst>
              <a:rect l="0" t="0" r="r" b="b"/>
              <a:pathLst>
                <a:path w="46" h="98">
                  <a:moveTo>
                    <a:pt x="3" y="13"/>
                  </a:moveTo>
                  <a:lnTo>
                    <a:pt x="0" y="98"/>
                  </a:lnTo>
                  <a:lnTo>
                    <a:pt x="46" y="84"/>
                  </a:lnTo>
                  <a:lnTo>
                    <a:pt x="43" y="0"/>
                  </a:lnTo>
                  <a:lnTo>
                    <a:pt x="3" y="13"/>
                  </a:lnTo>
                  <a:lnTo>
                    <a:pt x="3" y="13"/>
                  </a:lnTo>
                  <a:close/>
                </a:path>
              </a:pathLst>
            </a:custGeom>
            <a:solidFill>
              <a:srgbClr val="667DD1"/>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99" name="Freeform 110"/>
            <p:cNvSpPr>
              <a:spLocks/>
            </p:cNvSpPr>
            <p:nvPr/>
          </p:nvSpPr>
          <p:spPr bwMode="auto">
            <a:xfrm>
              <a:off x="3163" y="1180"/>
              <a:ext cx="55" cy="96"/>
            </a:xfrm>
            <a:custGeom>
              <a:avLst/>
              <a:gdLst/>
              <a:ahLst/>
              <a:cxnLst>
                <a:cxn ang="0">
                  <a:pos x="0" y="18"/>
                </a:cxn>
                <a:cxn ang="0">
                  <a:pos x="3" y="96"/>
                </a:cxn>
                <a:cxn ang="0">
                  <a:pos x="55" y="78"/>
                </a:cxn>
                <a:cxn ang="0">
                  <a:pos x="49" y="0"/>
                </a:cxn>
                <a:cxn ang="0">
                  <a:pos x="0" y="18"/>
                </a:cxn>
                <a:cxn ang="0">
                  <a:pos x="0" y="18"/>
                </a:cxn>
              </a:cxnLst>
              <a:rect l="0" t="0" r="r" b="b"/>
              <a:pathLst>
                <a:path w="55" h="96">
                  <a:moveTo>
                    <a:pt x="0" y="18"/>
                  </a:moveTo>
                  <a:lnTo>
                    <a:pt x="3" y="96"/>
                  </a:lnTo>
                  <a:lnTo>
                    <a:pt x="55" y="78"/>
                  </a:lnTo>
                  <a:lnTo>
                    <a:pt x="49" y="0"/>
                  </a:lnTo>
                  <a:lnTo>
                    <a:pt x="0" y="18"/>
                  </a:lnTo>
                  <a:lnTo>
                    <a:pt x="0" y="18"/>
                  </a:lnTo>
                  <a:close/>
                </a:path>
              </a:pathLst>
            </a:custGeom>
            <a:solidFill>
              <a:srgbClr val="5C73C7"/>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100" name="Freeform 111"/>
            <p:cNvSpPr>
              <a:spLocks/>
            </p:cNvSpPr>
            <p:nvPr/>
          </p:nvSpPr>
          <p:spPr bwMode="auto">
            <a:xfrm>
              <a:off x="3009" y="1170"/>
              <a:ext cx="42" cy="90"/>
            </a:xfrm>
            <a:custGeom>
              <a:avLst/>
              <a:gdLst/>
              <a:ahLst/>
              <a:cxnLst>
                <a:cxn ang="0">
                  <a:pos x="6" y="14"/>
                </a:cxn>
                <a:cxn ang="0">
                  <a:pos x="0" y="90"/>
                </a:cxn>
                <a:cxn ang="0">
                  <a:pos x="37" y="74"/>
                </a:cxn>
                <a:cxn ang="0">
                  <a:pos x="42" y="0"/>
                </a:cxn>
                <a:cxn ang="0">
                  <a:pos x="6" y="14"/>
                </a:cxn>
                <a:cxn ang="0">
                  <a:pos x="6" y="14"/>
                </a:cxn>
              </a:cxnLst>
              <a:rect l="0" t="0" r="r" b="b"/>
              <a:pathLst>
                <a:path w="42" h="90">
                  <a:moveTo>
                    <a:pt x="6" y="14"/>
                  </a:moveTo>
                  <a:lnTo>
                    <a:pt x="0" y="90"/>
                  </a:lnTo>
                  <a:lnTo>
                    <a:pt x="37" y="74"/>
                  </a:lnTo>
                  <a:lnTo>
                    <a:pt x="42" y="0"/>
                  </a:lnTo>
                  <a:lnTo>
                    <a:pt x="6" y="14"/>
                  </a:lnTo>
                  <a:lnTo>
                    <a:pt x="6" y="14"/>
                  </a:lnTo>
                  <a:close/>
                </a:path>
              </a:pathLst>
            </a:custGeom>
            <a:solidFill>
              <a:srgbClr val="667DD1"/>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101" name="Freeform 112"/>
            <p:cNvSpPr>
              <a:spLocks/>
            </p:cNvSpPr>
            <p:nvPr/>
          </p:nvSpPr>
          <p:spPr bwMode="auto">
            <a:xfrm>
              <a:off x="3092" y="1078"/>
              <a:ext cx="33" cy="79"/>
            </a:xfrm>
            <a:custGeom>
              <a:avLst/>
              <a:gdLst/>
              <a:ahLst/>
              <a:cxnLst>
                <a:cxn ang="0">
                  <a:pos x="1" y="12"/>
                </a:cxn>
                <a:cxn ang="0">
                  <a:pos x="0" y="79"/>
                </a:cxn>
                <a:cxn ang="0">
                  <a:pos x="33" y="67"/>
                </a:cxn>
                <a:cxn ang="0">
                  <a:pos x="30" y="0"/>
                </a:cxn>
                <a:cxn ang="0">
                  <a:pos x="1" y="12"/>
                </a:cxn>
                <a:cxn ang="0">
                  <a:pos x="1" y="12"/>
                </a:cxn>
              </a:cxnLst>
              <a:rect l="0" t="0" r="r" b="b"/>
              <a:pathLst>
                <a:path w="33" h="79">
                  <a:moveTo>
                    <a:pt x="1" y="12"/>
                  </a:moveTo>
                  <a:lnTo>
                    <a:pt x="0" y="79"/>
                  </a:lnTo>
                  <a:lnTo>
                    <a:pt x="33" y="67"/>
                  </a:lnTo>
                  <a:lnTo>
                    <a:pt x="30" y="0"/>
                  </a:lnTo>
                  <a:lnTo>
                    <a:pt x="1" y="12"/>
                  </a:lnTo>
                  <a:lnTo>
                    <a:pt x="1" y="12"/>
                  </a:lnTo>
                  <a:close/>
                </a:path>
              </a:pathLst>
            </a:custGeom>
            <a:solidFill>
              <a:srgbClr val="667DD1"/>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grpSp>
      <p:grpSp>
        <p:nvGrpSpPr>
          <p:cNvPr id="4" name="Group 49"/>
          <p:cNvGrpSpPr>
            <a:grpSpLocks/>
          </p:cNvGrpSpPr>
          <p:nvPr/>
        </p:nvGrpSpPr>
        <p:grpSpPr bwMode="auto">
          <a:xfrm>
            <a:off x="3491880" y="1563638"/>
            <a:ext cx="489942" cy="648072"/>
            <a:chOff x="2643174" y="285728"/>
            <a:chExt cx="2643206" cy="3214710"/>
          </a:xfrm>
        </p:grpSpPr>
        <p:sp>
          <p:nvSpPr>
            <p:cNvPr id="103" name="Arc 50"/>
            <p:cNvSpPr/>
            <p:nvPr/>
          </p:nvSpPr>
          <p:spPr>
            <a:xfrm flipV="1">
              <a:off x="2643174" y="285728"/>
              <a:ext cx="2643206" cy="3214710"/>
            </a:xfrm>
            <a:prstGeom prst="arc">
              <a:avLst/>
            </a:prstGeom>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p>
          </p:txBody>
        </p:sp>
        <p:sp>
          <p:nvSpPr>
            <p:cNvPr id="104" name="Arc 51"/>
            <p:cNvSpPr/>
            <p:nvPr/>
          </p:nvSpPr>
          <p:spPr>
            <a:xfrm flipV="1">
              <a:off x="2643174" y="500041"/>
              <a:ext cx="2114565" cy="2571769"/>
            </a:xfrm>
            <a:prstGeom prst="arc">
              <a:avLst/>
            </a:prstGeom>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p>
          </p:txBody>
        </p:sp>
        <p:sp>
          <p:nvSpPr>
            <p:cNvPr id="105" name="Arc 52"/>
            <p:cNvSpPr/>
            <p:nvPr/>
          </p:nvSpPr>
          <p:spPr>
            <a:xfrm flipV="1">
              <a:off x="2715261" y="714356"/>
              <a:ext cx="1585924" cy="1928826"/>
            </a:xfrm>
            <a:prstGeom prst="arc">
              <a:avLst/>
            </a:prstGeom>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p>
          </p:txBody>
        </p:sp>
        <p:sp>
          <p:nvSpPr>
            <p:cNvPr id="106" name="Arc 53"/>
            <p:cNvSpPr/>
            <p:nvPr/>
          </p:nvSpPr>
          <p:spPr>
            <a:xfrm flipV="1">
              <a:off x="2856766" y="1142984"/>
              <a:ext cx="528641" cy="642941"/>
            </a:xfrm>
            <a:prstGeom prst="arc">
              <a:avLst/>
            </a:prstGeom>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p>
          </p:txBody>
        </p:sp>
        <p:sp>
          <p:nvSpPr>
            <p:cNvPr id="107" name="Arc 54"/>
            <p:cNvSpPr/>
            <p:nvPr/>
          </p:nvSpPr>
          <p:spPr>
            <a:xfrm flipV="1">
              <a:off x="2787349" y="928669"/>
              <a:ext cx="1057282" cy="1285884"/>
            </a:xfrm>
            <a:prstGeom prst="arc">
              <a:avLst/>
            </a:prstGeom>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p>
          </p:txBody>
        </p:sp>
      </p:grpSp>
      <p:grpSp>
        <p:nvGrpSpPr>
          <p:cNvPr id="6" name="Group 49"/>
          <p:cNvGrpSpPr>
            <a:grpSpLocks/>
          </p:cNvGrpSpPr>
          <p:nvPr/>
        </p:nvGrpSpPr>
        <p:grpSpPr bwMode="auto">
          <a:xfrm flipV="1">
            <a:off x="2627784" y="1707654"/>
            <a:ext cx="470174" cy="576064"/>
            <a:chOff x="2643174" y="285728"/>
            <a:chExt cx="2643206" cy="3214710"/>
          </a:xfrm>
        </p:grpSpPr>
        <p:sp>
          <p:nvSpPr>
            <p:cNvPr id="109" name="Arc 50"/>
            <p:cNvSpPr/>
            <p:nvPr/>
          </p:nvSpPr>
          <p:spPr>
            <a:xfrm flipV="1">
              <a:off x="2643174" y="285728"/>
              <a:ext cx="2643206" cy="3214710"/>
            </a:xfrm>
            <a:prstGeom prst="arc">
              <a:avLst/>
            </a:prstGeom>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p>
          </p:txBody>
        </p:sp>
        <p:sp>
          <p:nvSpPr>
            <p:cNvPr id="110" name="Arc 51"/>
            <p:cNvSpPr/>
            <p:nvPr/>
          </p:nvSpPr>
          <p:spPr>
            <a:xfrm flipV="1">
              <a:off x="2643174" y="500041"/>
              <a:ext cx="2114565" cy="2571769"/>
            </a:xfrm>
            <a:prstGeom prst="arc">
              <a:avLst/>
            </a:prstGeom>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p>
          </p:txBody>
        </p:sp>
        <p:sp>
          <p:nvSpPr>
            <p:cNvPr id="111" name="Arc 52"/>
            <p:cNvSpPr/>
            <p:nvPr/>
          </p:nvSpPr>
          <p:spPr>
            <a:xfrm flipV="1">
              <a:off x="2715261" y="714356"/>
              <a:ext cx="1585924" cy="1928826"/>
            </a:xfrm>
            <a:prstGeom prst="arc">
              <a:avLst/>
            </a:prstGeom>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p>
          </p:txBody>
        </p:sp>
        <p:sp>
          <p:nvSpPr>
            <p:cNvPr id="112" name="Arc 53"/>
            <p:cNvSpPr/>
            <p:nvPr/>
          </p:nvSpPr>
          <p:spPr>
            <a:xfrm flipV="1">
              <a:off x="2856766" y="1142984"/>
              <a:ext cx="528641" cy="642941"/>
            </a:xfrm>
            <a:prstGeom prst="arc">
              <a:avLst/>
            </a:prstGeom>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p>
          </p:txBody>
        </p:sp>
        <p:sp>
          <p:nvSpPr>
            <p:cNvPr id="113" name="Arc 54"/>
            <p:cNvSpPr/>
            <p:nvPr/>
          </p:nvSpPr>
          <p:spPr>
            <a:xfrm flipV="1">
              <a:off x="2787349" y="928669"/>
              <a:ext cx="1057282" cy="1285884"/>
            </a:xfrm>
            <a:prstGeom prst="arc">
              <a:avLst/>
            </a:prstGeom>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p>
          </p:txBody>
        </p:sp>
      </p:grpSp>
      <p:cxnSp>
        <p:nvCxnSpPr>
          <p:cNvPr id="115" name="AutoShape 3"/>
          <p:cNvCxnSpPr>
            <a:cxnSpLocks noChangeShapeType="1"/>
          </p:cNvCxnSpPr>
          <p:nvPr/>
        </p:nvCxnSpPr>
        <p:spPr bwMode="auto">
          <a:xfrm flipV="1">
            <a:off x="1763688" y="2715766"/>
            <a:ext cx="432048" cy="144016"/>
          </a:xfrm>
          <a:prstGeom prst="straightConnector1">
            <a:avLst/>
          </a:prstGeom>
          <a:noFill/>
          <a:ln w="9360" cap="sq">
            <a:solidFill>
              <a:srgbClr val="4A7EBB"/>
            </a:solidFill>
            <a:miter lim="800000"/>
            <a:headEnd/>
            <a:tailEnd type="arrow" w="med" len="med"/>
          </a:ln>
        </p:spPr>
      </p:cxnSp>
      <p:cxnSp>
        <p:nvCxnSpPr>
          <p:cNvPr id="117" name="AutoShape 3"/>
          <p:cNvCxnSpPr>
            <a:cxnSpLocks noChangeShapeType="1"/>
          </p:cNvCxnSpPr>
          <p:nvPr/>
        </p:nvCxnSpPr>
        <p:spPr bwMode="auto">
          <a:xfrm>
            <a:off x="1763688" y="3003798"/>
            <a:ext cx="864096" cy="360040"/>
          </a:xfrm>
          <a:prstGeom prst="straightConnector1">
            <a:avLst/>
          </a:prstGeom>
          <a:noFill/>
          <a:ln w="9360" cap="sq">
            <a:solidFill>
              <a:srgbClr val="4A7EBB"/>
            </a:solidFill>
            <a:miter lim="800000"/>
            <a:headEnd/>
            <a:tailEnd type="arrow" w="med" len="med"/>
          </a:ln>
        </p:spPr>
      </p:cxnSp>
      <p:cxnSp>
        <p:nvCxnSpPr>
          <p:cNvPr id="120" name="AutoShape 3"/>
          <p:cNvCxnSpPr>
            <a:cxnSpLocks noChangeShapeType="1"/>
          </p:cNvCxnSpPr>
          <p:nvPr/>
        </p:nvCxnSpPr>
        <p:spPr bwMode="auto">
          <a:xfrm flipV="1">
            <a:off x="3995936" y="2283718"/>
            <a:ext cx="1224136" cy="1152128"/>
          </a:xfrm>
          <a:prstGeom prst="straightConnector1">
            <a:avLst/>
          </a:prstGeom>
          <a:noFill/>
          <a:ln w="9360" cap="sq">
            <a:solidFill>
              <a:srgbClr val="4A7EBB"/>
            </a:solidFill>
            <a:miter lim="800000"/>
            <a:headEnd/>
            <a:tailEnd type="arrow" w="med" len="med"/>
          </a:ln>
        </p:spPr>
      </p:cxnSp>
      <p:sp>
        <p:nvSpPr>
          <p:cNvPr id="125" name="Прямоугольник 124"/>
          <p:cNvSpPr/>
          <p:nvPr/>
        </p:nvSpPr>
        <p:spPr>
          <a:xfrm>
            <a:off x="5292080" y="1779662"/>
            <a:ext cx="936104" cy="79208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dirty="0" smtClean="0"/>
              <a:t>Forward Switcher</a:t>
            </a:r>
            <a:endParaRPr lang="ru-RU" sz="1600" dirty="0"/>
          </a:p>
        </p:txBody>
      </p:sp>
      <p:sp>
        <p:nvSpPr>
          <p:cNvPr id="126" name="Облако 125"/>
          <p:cNvSpPr/>
          <p:nvPr/>
        </p:nvSpPr>
        <p:spPr>
          <a:xfrm>
            <a:off x="5148064" y="3003798"/>
            <a:ext cx="1296144" cy="72008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ru-RU" sz="1400" dirty="0" smtClean="0"/>
              <a:t>Наземная сеть №2</a:t>
            </a:r>
            <a:endParaRPr lang="ru-RU" sz="1400" dirty="0"/>
          </a:p>
        </p:txBody>
      </p:sp>
      <p:cxnSp>
        <p:nvCxnSpPr>
          <p:cNvPr id="127" name="AutoShape 3"/>
          <p:cNvCxnSpPr>
            <a:cxnSpLocks noChangeShapeType="1"/>
          </p:cNvCxnSpPr>
          <p:nvPr/>
        </p:nvCxnSpPr>
        <p:spPr bwMode="auto">
          <a:xfrm flipV="1">
            <a:off x="5508104" y="2643758"/>
            <a:ext cx="0" cy="360040"/>
          </a:xfrm>
          <a:prstGeom prst="straightConnector1">
            <a:avLst/>
          </a:prstGeom>
          <a:noFill/>
          <a:ln w="9360" cap="sq">
            <a:solidFill>
              <a:srgbClr val="4A7EBB"/>
            </a:solidFill>
            <a:miter lim="800000"/>
            <a:headEnd/>
            <a:tailEnd type="arrow" w="med" len="med"/>
          </a:ln>
        </p:spPr>
      </p:cxnSp>
      <p:cxnSp>
        <p:nvCxnSpPr>
          <p:cNvPr id="131" name="AutoShape 3"/>
          <p:cNvCxnSpPr>
            <a:cxnSpLocks noChangeShapeType="1"/>
          </p:cNvCxnSpPr>
          <p:nvPr/>
        </p:nvCxnSpPr>
        <p:spPr bwMode="auto">
          <a:xfrm flipV="1">
            <a:off x="6048048" y="2643758"/>
            <a:ext cx="0" cy="360040"/>
          </a:xfrm>
          <a:prstGeom prst="straightConnector1">
            <a:avLst/>
          </a:prstGeom>
          <a:noFill/>
          <a:ln w="9360" cap="sq">
            <a:solidFill>
              <a:srgbClr val="4A7EBB"/>
            </a:solidFill>
            <a:miter lim="800000"/>
            <a:headEnd/>
            <a:tailEnd type="arrow" w="med" len="med"/>
          </a:ln>
        </p:spPr>
      </p:cxnSp>
      <p:sp>
        <p:nvSpPr>
          <p:cNvPr id="134" name="Прямоугольник 133"/>
          <p:cNvSpPr/>
          <p:nvPr/>
        </p:nvSpPr>
        <p:spPr>
          <a:xfrm>
            <a:off x="5076056" y="4011910"/>
            <a:ext cx="1584176" cy="720080"/>
          </a:xfrm>
          <a:prstGeom prst="rect">
            <a:avLst/>
          </a:prstGeom>
          <a:solidFill>
            <a:srgbClr val="A6BFD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solidFill>
                  <a:schemeClr val="tx1"/>
                </a:solidFill>
              </a:rPr>
              <a:t>Региональная телекомпания</a:t>
            </a:r>
            <a:endParaRPr lang="ru-RU" sz="1600" dirty="0">
              <a:solidFill>
                <a:schemeClr val="tx1"/>
              </a:solidFill>
            </a:endParaRPr>
          </a:p>
        </p:txBody>
      </p:sp>
      <p:cxnSp>
        <p:nvCxnSpPr>
          <p:cNvPr id="135" name="AutoShape 3"/>
          <p:cNvCxnSpPr>
            <a:cxnSpLocks noChangeShapeType="1"/>
          </p:cNvCxnSpPr>
          <p:nvPr/>
        </p:nvCxnSpPr>
        <p:spPr bwMode="auto">
          <a:xfrm flipV="1">
            <a:off x="5508104" y="3723878"/>
            <a:ext cx="0" cy="216024"/>
          </a:xfrm>
          <a:prstGeom prst="straightConnector1">
            <a:avLst/>
          </a:prstGeom>
          <a:noFill/>
          <a:ln w="9360" cap="sq">
            <a:solidFill>
              <a:srgbClr val="4A7EBB"/>
            </a:solidFill>
            <a:miter lim="800000"/>
            <a:headEnd/>
            <a:tailEnd type="arrow" w="med" len="med"/>
          </a:ln>
        </p:spPr>
      </p:cxnSp>
      <p:cxnSp>
        <p:nvCxnSpPr>
          <p:cNvPr id="136" name="AutoShape 3"/>
          <p:cNvCxnSpPr>
            <a:cxnSpLocks noChangeShapeType="1"/>
          </p:cNvCxnSpPr>
          <p:nvPr/>
        </p:nvCxnSpPr>
        <p:spPr bwMode="auto">
          <a:xfrm flipV="1">
            <a:off x="6048048" y="3723878"/>
            <a:ext cx="0" cy="216024"/>
          </a:xfrm>
          <a:prstGeom prst="straightConnector1">
            <a:avLst/>
          </a:prstGeom>
          <a:noFill/>
          <a:ln w="9360" cap="sq">
            <a:solidFill>
              <a:srgbClr val="4A7EBB"/>
            </a:solidFill>
            <a:miter lim="800000"/>
            <a:headEnd type="arrow" w="med" len="med"/>
            <a:tailEnd type="none" w="med" len="med"/>
          </a:ln>
        </p:spPr>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b="1" dirty="0" smtClean="0">
                <a:solidFill>
                  <a:schemeClr val="tx2"/>
                </a:solidFill>
                <a:ea typeface="Roboto Condensed" pitchFamily="2" charset="0"/>
                <a:cs typeface="Roboto Condensed" pitchFamily="2" charset="0"/>
              </a:rPr>
              <a:t>Solutions for MPTS/SPTS</a:t>
            </a:r>
            <a:endParaRPr lang="ru-RU" b="1" dirty="0">
              <a:solidFill>
                <a:schemeClr val="tx2"/>
              </a:solidFill>
              <a:ea typeface="Roboto Condensed" pitchFamily="2" charset="0"/>
              <a:cs typeface="Roboto Condensed" pitchFamily="2" charset="0"/>
            </a:endParaRPr>
          </a:p>
        </p:txBody>
      </p:sp>
      <p:sp>
        <p:nvSpPr>
          <p:cNvPr id="3" name="Содержимое 2"/>
          <p:cNvSpPr>
            <a:spLocks noGrp="1"/>
          </p:cNvSpPr>
          <p:nvPr>
            <p:ph idx="1"/>
          </p:nvPr>
        </p:nvSpPr>
        <p:spPr>
          <a:xfrm>
            <a:off x="457200" y="1571617"/>
            <a:ext cx="6347048" cy="3023005"/>
          </a:xfrm>
        </p:spPr>
        <p:txBody>
          <a:bodyPr/>
          <a:lstStyle/>
          <a:p>
            <a:r>
              <a:rPr lang="en-US" dirty="0" smtClean="0"/>
              <a:t>Splicing – Digital Program Insertion into transport streams (without </a:t>
            </a:r>
            <a:r>
              <a:rPr lang="en-US" dirty="0" err="1" smtClean="0"/>
              <a:t>transcoding</a:t>
            </a:r>
            <a:r>
              <a:rPr lang="en-US" dirty="0" smtClean="0"/>
              <a:t>) by SCTE-35 marks</a:t>
            </a:r>
          </a:p>
          <a:p>
            <a:r>
              <a:rPr lang="en-US" dirty="0" smtClean="0"/>
              <a:t>Coding/Decoding from/to SDI</a:t>
            </a:r>
          </a:p>
          <a:p>
            <a:r>
              <a:rPr lang="en-US" dirty="0" err="1" smtClean="0"/>
              <a:t>Remuxing</a:t>
            </a:r>
            <a:r>
              <a:rPr lang="en-US" dirty="0" smtClean="0"/>
              <a:t> with EPG insertion</a:t>
            </a:r>
            <a:endParaRPr lang="ru-RU" dirty="0"/>
          </a:p>
        </p:txBody>
      </p:sp>
      <p:pic>
        <p:nvPicPr>
          <p:cNvPr id="4" name="Picture 7"/>
          <p:cNvPicPr>
            <a:picLocks noChangeAspect="1" noChangeArrowheads="1"/>
          </p:cNvPicPr>
          <p:nvPr/>
        </p:nvPicPr>
        <p:blipFill>
          <a:blip r:embed="rId2" cstate="print"/>
          <a:srcRect t="25197" b="25197"/>
          <a:stretch>
            <a:fillRect/>
          </a:stretch>
        </p:blipFill>
        <p:spPr bwMode="auto">
          <a:xfrm>
            <a:off x="7236296" y="2715766"/>
            <a:ext cx="1224137" cy="607016"/>
          </a:xfrm>
          <a:prstGeom prst="rect">
            <a:avLst/>
          </a:prstGeom>
          <a:noFill/>
          <a:ln w="9525">
            <a:noFill/>
            <a:round/>
            <a:headEnd/>
            <a:tailEnd/>
          </a:ln>
        </p:spPr>
      </p:pic>
      <p:pic>
        <p:nvPicPr>
          <p:cNvPr id="5" name="Picture 2"/>
          <p:cNvPicPr>
            <a:picLocks noChangeAspect="1" noChangeArrowheads="1"/>
          </p:cNvPicPr>
          <p:nvPr/>
        </p:nvPicPr>
        <p:blipFill>
          <a:blip r:embed="rId3" cstate="print"/>
          <a:srcRect/>
          <a:stretch>
            <a:fillRect/>
          </a:stretch>
        </p:blipFill>
        <p:spPr bwMode="auto">
          <a:xfrm>
            <a:off x="7380312" y="1857209"/>
            <a:ext cx="432048" cy="498517"/>
          </a:xfrm>
          <a:prstGeom prst="rect">
            <a:avLst/>
          </a:prstGeom>
          <a:noFill/>
          <a:ln w="9525">
            <a:noFill/>
            <a:round/>
            <a:headEnd/>
            <a:tailEnd/>
          </a:ln>
        </p:spPr>
      </p:pic>
      <p:cxnSp>
        <p:nvCxnSpPr>
          <p:cNvPr id="6" name="AutoShape 3"/>
          <p:cNvCxnSpPr>
            <a:cxnSpLocks noChangeShapeType="1"/>
          </p:cNvCxnSpPr>
          <p:nvPr/>
        </p:nvCxnSpPr>
        <p:spPr bwMode="auto">
          <a:xfrm>
            <a:off x="7740352" y="2427734"/>
            <a:ext cx="216024" cy="288032"/>
          </a:xfrm>
          <a:prstGeom prst="straightConnector1">
            <a:avLst/>
          </a:prstGeom>
          <a:noFill/>
          <a:ln w="9360" cap="sq">
            <a:solidFill>
              <a:srgbClr val="4A7EBB"/>
            </a:solidFill>
            <a:miter lim="800000"/>
            <a:headEnd/>
            <a:tailEnd type="arrow" w="med" len="med"/>
          </a:ln>
        </p:spPr>
      </p:cxnSp>
      <p:cxnSp>
        <p:nvCxnSpPr>
          <p:cNvPr id="7" name="AutoShape 4"/>
          <p:cNvCxnSpPr>
            <a:cxnSpLocks noChangeShapeType="1"/>
          </p:cNvCxnSpPr>
          <p:nvPr/>
        </p:nvCxnSpPr>
        <p:spPr bwMode="auto">
          <a:xfrm flipH="1">
            <a:off x="7812360" y="3281572"/>
            <a:ext cx="216024" cy="360040"/>
          </a:xfrm>
          <a:prstGeom prst="straightConnector1">
            <a:avLst/>
          </a:prstGeom>
          <a:noFill/>
          <a:ln w="9360" cap="sq">
            <a:solidFill>
              <a:srgbClr val="4A7EBB"/>
            </a:solidFill>
            <a:miter lim="800000"/>
            <a:headEnd/>
            <a:tailEnd type="arrow" w="med" len="med"/>
          </a:ln>
        </p:spPr>
      </p:cxnSp>
      <p:sp>
        <p:nvSpPr>
          <p:cNvPr id="8" name="Text Box 8"/>
          <p:cNvSpPr txBox="1">
            <a:spLocks noChangeArrowheads="1"/>
          </p:cNvSpPr>
          <p:nvPr/>
        </p:nvSpPr>
        <p:spPr bwMode="auto">
          <a:xfrm>
            <a:off x="8388424" y="2715766"/>
            <a:ext cx="699061" cy="433068"/>
          </a:xfrm>
          <a:prstGeom prst="rect">
            <a:avLst/>
          </a:prstGeom>
          <a:noFill/>
          <a:ln w="9525">
            <a:noFill/>
            <a:round/>
            <a:headEnd/>
            <a:tailEnd/>
          </a:ln>
        </p:spPr>
        <p:txBody>
          <a:bodyPr wrap="square"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100" dirty="0" smtClean="0"/>
              <a:t>Forward Splicer</a:t>
            </a:r>
            <a:endParaRPr lang="ru-RU" sz="1100" dirty="0"/>
          </a:p>
        </p:txBody>
      </p:sp>
      <p:pic>
        <p:nvPicPr>
          <p:cNvPr id="9" name="Picture 9"/>
          <p:cNvPicPr>
            <a:picLocks noChangeAspect="1" noChangeArrowheads="1"/>
          </p:cNvPicPr>
          <p:nvPr/>
        </p:nvPicPr>
        <p:blipFill>
          <a:blip r:embed="rId4" cstate="print"/>
          <a:srcRect/>
          <a:stretch>
            <a:fillRect/>
          </a:stretch>
        </p:blipFill>
        <p:spPr bwMode="auto">
          <a:xfrm>
            <a:off x="8460432" y="3353580"/>
            <a:ext cx="288032" cy="1018370"/>
          </a:xfrm>
          <a:prstGeom prst="rect">
            <a:avLst/>
          </a:prstGeom>
          <a:noFill/>
          <a:ln w="9525">
            <a:noFill/>
            <a:round/>
            <a:headEnd/>
            <a:tailEnd/>
          </a:ln>
        </p:spPr>
      </p:pic>
      <p:cxnSp>
        <p:nvCxnSpPr>
          <p:cNvPr id="10" name="AutoShape 10"/>
          <p:cNvCxnSpPr>
            <a:cxnSpLocks noChangeShapeType="1"/>
            <a:endCxn id="9" idx="1"/>
          </p:cNvCxnSpPr>
          <p:nvPr/>
        </p:nvCxnSpPr>
        <p:spPr bwMode="auto">
          <a:xfrm>
            <a:off x="8028384" y="3281572"/>
            <a:ext cx="432048" cy="581193"/>
          </a:xfrm>
          <a:prstGeom prst="straightConnector1">
            <a:avLst/>
          </a:prstGeom>
          <a:noFill/>
          <a:ln w="9360" cap="sq">
            <a:solidFill>
              <a:srgbClr val="4A7EBB"/>
            </a:solidFill>
            <a:miter lim="800000"/>
            <a:headEnd/>
            <a:tailEnd type="arrow" w="med" len="med"/>
          </a:ln>
        </p:spPr>
      </p:cxnSp>
      <p:sp>
        <p:nvSpPr>
          <p:cNvPr id="11" name="Облако 10"/>
          <p:cNvSpPr/>
          <p:nvPr/>
        </p:nvSpPr>
        <p:spPr>
          <a:xfrm>
            <a:off x="7308304" y="3713620"/>
            <a:ext cx="792088" cy="43204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dirty="0" smtClean="0"/>
              <a:t>Network</a:t>
            </a:r>
            <a:endParaRPr lang="ru-RU" sz="1000" dirty="0"/>
          </a:p>
        </p:txBody>
      </p:sp>
      <p:sp>
        <p:nvSpPr>
          <p:cNvPr id="12" name="Облако 11"/>
          <p:cNvSpPr/>
          <p:nvPr/>
        </p:nvSpPr>
        <p:spPr>
          <a:xfrm>
            <a:off x="8100392" y="1923678"/>
            <a:ext cx="720080" cy="43204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dirty="0" smtClean="0"/>
              <a:t>Network</a:t>
            </a:r>
            <a:endParaRPr lang="ru-RU" sz="1000" dirty="0"/>
          </a:p>
        </p:txBody>
      </p:sp>
      <p:cxnSp>
        <p:nvCxnSpPr>
          <p:cNvPr id="13" name="AutoShape 3"/>
          <p:cNvCxnSpPr>
            <a:cxnSpLocks noChangeShapeType="1"/>
          </p:cNvCxnSpPr>
          <p:nvPr/>
        </p:nvCxnSpPr>
        <p:spPr bwMode="auto">
          <a:xfrm flipH="1">
            <a:off x="8172400" y="2427734"/>
            <a:ext cx="144016" cy="288032"/>
          </a:xfrm>
          <a:prstGeom prst="straightConnector1">
            <a:avLst/>
          </a:prstGeom>
          <a:noFill/>
          <a:ln w="9360" cap="sq">
            <a:solidFill>
              <a:srgbClr val="4A7EBB"/>
            </a:solidFill>
            <a:miter lim="800000"/>
            <a:headEnd/>
            <a:tailEnd type="arrow" w="med" len="med"/>
          </a:ln>
        </p:spPr>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b="1" dirty="0" smtClean="0">
                <a:solidFill>
                  <a:schemeClr val="tx2"/>
                </a:solidFill>
                <a:ea typeface="Roboto Condensed" pitchFamily="2" charset="0"/>
                <a:cs typeface="Roboto Condensed" pitchFamily="2" charset="0"/>
              </a:rPr>
              <a:t>Forward Splicer</a:t>
            </a:r>
            <a:endParaRPr lang="ru-RU" b="1" dirty="0">
              <a:solidFill>
                <a:schemeClr val="tx2"/>
              </a:solidFill>
              <a:ea typeface="Roboto Condensed" pitchFamily="2" charset="0"/>
              <a:cs typeface="Roboto Condensed" pitchFamily="2" charset="0"/>
            </a:endParaRPr>
          </a:p>
        </p:txBody>
      </p:sp>
      <p:pic>
        <p:nvPicPr>
          <p:cNvPr id="4" name="Picture 2"/>
          <p:cNvPicPr>
            <a:picLocks noGrp="1" noChangeAspect="1" noChangeArrowheads="1"/>
          </p:cNvPicPr>
          <p:nvPr>
            <p:ph idx="1"/>
          </p:nvPr>
        </p:nvPicPr>
        <p:blipFill>
          <a:blip r:embed="rId2" cstate="print"/>
          <a:srcRect/>
          <a:stretch>
            <a:fillRect/>
          </a:stretch>
        </p:blipFill>
        <p:spPr bwMode="auto">
          <a:xfrm>
            <a:off x="658409" y="1571625"/>
            <a:ext cx="7827181" cy="3022600"/>
          </a:xfrm>
          <a:prstGeom prst="rect">
            <a:avLst/>
          </a:prstGeom>
          <a:noFill/>
          <a:ln w="9525">
            <a:noFill/>
            <a:miter lim="800000"/>
            <a:headEnd/>
            <a:tailEnd/>
          </a:ln>
        </p:spPr>
      </p:pic>
      <p:sp>
        <p:nvSpPr>
          <p:cNvPr id="5" name="Скругленный прямоугольник 4"/>
          <p:cNvSpPr/>
          <p:nvPr/>
        </p:nvSpPr>
        <p:spPr>
          <a:xfrm>
            <a:off x="6516216" y="3003798"/>
            <a:ext cx="792000" cy="594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dirty="0" smtClean="0">
                <a:latin typeface="Arial Black" pitchFamily="34" charset="0"/>
              </a:rPr>
              <a:t>Forward Splicer</a:t>
            </a:r>
            <a:endParaRPr lang="ru-RU" sz="1100" dirty="0">
              <a:latin typeface="Arial Black"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b="1" dirty="0" smtClean="0">
                <a:solidFill>
                  <a:schemeClr val="tx2"/>
                </a:solidFill>
                <a:ea typeface="Roboto Condensed" pitchFamily="2" charset="0"/>
                <a:cs typeface="Roboto Condensed" pitchFamily="2" charset="0"/>
              </a:rPr>
              <a:t>Forward Splicer</a:t>
            </a:r>
            <a:endParaRPr lang="ru-RU" b="1" dirty="0" smtClean="0">
              <a:solidFill>
                <a:schemeClr val="tx2"/>
              </a:solidFill>
              <a:ea typeface="Roboto Condensed" pitchFamily="2" charset="0"/>
              <a:cs typeface="Roboto Condensed" pitchFamily="2" charset="0"/>
            </a:endParaRPr>
          </a:p>
        </p:txBody>
      </p:sp>
      <p:sp>
        <p:nvSpPr>
          <p:cNvPr id="16" name="Содержимое 15"/>
          <p:cNvSpPr>
            <a:spLocks noGrp="1"/>
          </p:cNvSpPr>
          <p:nvPr>
            <p:ph idx="1"/>
          </p:nvPr>
        </p:nvSpPr>
        <p:spPr>
          <a:xfrm>
            <a:off x="457200" y="1571617"/>
            <a:ext cx="4906888" cy="3023005"/>
          </a:xfrm>
        </p:spPr>
        <p:txBody>
          <a:bodyPr/>
          <a:lstStyle/>
          <a:p>
            <a:r>
              <a:rPr lang="en-US" dirty="0" smtClean="0"/>
              <a:t>Local file insertion</a:t>
            </a:r>
            <a:endParaRPr lang="ru-RU" dirty="0" smtClean="0"/>
          </a:p>
          <a:p>
            <a:r>
              <a:rPr lang="en-US" dirty="0" smtClean="0"/>
              <a:t>Local live insertion</a:t>
            </a:r>
            <a:endParaRPr lang="ru-RU" dirty="0" smtClean="0"/>
          </a:p>
          <a:p>
            <a:r>
              <a:rPr lang="en-US" dirty="0" smtClean="0"/>
              <a:t>Notifications from Ministry of Emergency Situations</a:t>
            </a:r>
            <a:endParaRPr lang="ru-RU" dirty="0"/>
          </a:p>
        </p:txBody>
      </p:sp>
      <p:grpSp>
        <p:nvGrpSpPr>
          <p:cNvPr id="3" name="Группа 32"/>
          <p:cNvGrpSpPr/>
          <p:nvPr/>
        </p:nvGrpSpPr>
        <p:grpSpPr>
          <a:xfrm>
            <a:off x="5580112" y="1635646"/>
            <a:ext cx="3168352" cy="2952328"/>
            <a:chOff x="5580112" y="1635646"/>
            <a:chExt cx="3168352" cy="2952328"/>
          </a:xfrm>
        </p:grpSpPr>
        <p:sp>
          <p:nvSpPr>
            <p:cNvPr id="17" name="Прямоугольник 16"/>
            <p:cNvSpPr/>
            <p:nvPr/>
          </p:nvSpPr>
          <p:spPr>
            <a:xfrm>
              <a:off x="6300192" y="1635646"/>
              <a:ext cx="1728192" cy="1800200"/>
            </a:xfrm>
            <a:prstGeom prst="rect">
              <a:avLst/>
            </a:prstGeom>
            <a:solidFill>
              <a:schemeClr val="bg1">
                <a:lumMod val="95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Text Box 2"/>
            <p:cNvSpPr txBox="1">
              <a:spLocks noChangeArrowheads="1"/>
            </p:cNvSpPr>
            <p:nvPr/>
          </p:nvSpPr>
          <p:spPr bwMode="auto">
            <a:xfrm>
              <a:off x="6444208" y="2823778"/>
              <a:ext cx="1440160" cy="468052"/>
            </a:xfrm>
            <a:prstGeom prst="rect">
              <a:avLst/>
            </a:prstGeom>
            <a:solidFill>
              <a:schemeClr val="bg1">
                <a:lumMod val="75000"/>
              </a:schemeClr>
            </a:solidFill>
            <a:ln w="25560">
              <a:solidFill>
                <a:srgbClr val="000000"/>
              </a:solidFill>
              <a:miter lim="800000"/>
              <a:headEnd/>
              <a:tailEnd/>
            </a:ln>
          </p:spPr>
          <p:txBody>
            <a:bodyPr lIns="90000" tIns="46800" rIns="90000" bIns="46800" anchor="ctr" anchorCtr="1"/>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200" dirty="0" smtClean="0">
                  <a:solidFill>
                    <a:srgbClr val="000000"/>
                  </a:solidFill>
                </a:rPr>
                <a:t>Local storage </a:t>
              </a:r>
              <a:br>
                <a:rPr lang="en-US" sz="1200" dirty="0" smtClean="0">
                  <a:solidFill>
                    <a:srgbClr val="000000"/>
                  </a:solidFill>
                </a:rPr>
              </a:br>
              <a:r>
                <a:rPr lang="en-US" sz="1200" dirty="0" smtClean="0">
                  <a:solidFill>
                    <a:srgbClr val="000000"/>
                  </a:solidFill>
                </a:rPr>
                <a:t>with movies</a:t>
              </a:r>
              <a:endParaRPr lang="en-US" sz="1200" dirty="0">
                <a:solidFill>
                  <a:srgbClr val="000000"/>
                </a:solidFill>
              </a:endParaRPr>
            </a:p>
          </p:txBody>
        </p:sp>
        <p:sp>
          <p:nvSpPr>
            <p:cNvPr id="5" name="Text Box 3"/>
            <p:cNvSpPr txBox="1">
              <a:spLocks noChangeArrowheads="1"/>
            </p:cNvSpPr>
            <p:nvPr/>
          </p:nvSpPr>
          <p:spPr bwMode="auto">
            <a:xfrm>
              <a:off x="5580112" y="2206483"/>
              <a:ext cx="720080" cy="463846"/>
            </a:xfrm>
            <a:prstGeom prst="rect">
              <a:avLst/>
            </a:prstGeom>
            <a:noFill/>
            <a:ln w="9525">
              <a:noFill/>
              <a:round/>
              <a:headEnd/>
              <a:tailEnd/>
            </a:ln>
          </p:spPr>
          <p:txBody>
            <a:bodyPr wrap="square" lIns="90000" tIns="46800" rIns="90000" bIns="46800" anchor="ctr">
              <a:sp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200" dirty="0" smtClean="0">
                  <a:solidFill>
                    <a:srgbClr val="000000"/>
                  </a:solidFill>
                </a:rPr>
                <a:t>MPTS</a:t>
              </a: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200" dirty="0" smtClean="0">
                  <a:solidFill>
                    <a:srgbClr val="000000"/>
                  </a:solidFill>
                </a:rPr>
                <a:t>SPTS</a:t>
              </a:r>
              <a:endParaRPr lang="en-US" sz="1200" dirty="0">
                <a:solidFill>
                  <a:srgbClr val="000000"/>
                </a:solidFill>
              </a:endParaRPr>
            </a:p>
          </p:txBody>
        </p:sp>
        <p:cxnSp>
          <p:nvCxnSpPr>
            <p:cNvPr id="6" name="AutoShape 4"/>
            <p:cNvCxnSpPr>
              <a:cxnSpLocks noChangeShapeType="1"/>
            </p:cNvCxnSpPr>
            <p:nvPr/>
          </p:nvCxnSpPr>
          <p:spPr bwMode="auto">
            <a:xfrm>
              <a:off x="7740352" y="2427734"/>
              <a:ext cx="1008112" cy="0"/>
            </a:xfrm>
            <a:prstGeom prst="straightConnector1">
              <a:avLst/>
            </a:prstGeom>
            <a:noFill/>
            <a:ln w="12600">
              <a:solidFill>
                <a:srgbClr val="000000"/>
              </a:solidFill>
              <a:miter lim="800000"/>
              <a:headEnd/>
              <a:tailEnd type="triangle" w="med" len="med"/>
            </a:ln>
          </p:spPr>
        </p:cxnSp>
        <p:sp>
          <p:nvSpPr>
            <p:cNvPr id="7" name="Text Box 6"/>
            <p:cNvSpPr txBox="1">
              <a:spLocks noChangeArrowheads="1"/>
            </p:cNvSpPr>
            <p:nvPr/>
          </p:nvSpPr>
          <p:spPr bwMode="auto">
            <a:xfrm>
              <a:off x="6588224" y="2211710"/>
              <a:ext cx="1152128" cy="432048"/>
            </a:xfrm>
            <a:prstGeom prst="rect">
              <a:avLst/>
            </a:prstGeom>
            <a:solidFill>
              <a:schemeClr val="bg1">
                <a:lumMod val="75000"/>
              </a:schemeClr>
            </a:solidFill>
            <a:ln w="25560">
              <a:solidFill>
                <a:srgbClr val="000000"/>
              </a:solidFill>
              <a:miter lim="800000"/>
              <a:headEnd/>
              <a:tailEnd/>
            </a:ln>
          </p:spPr>
          <p:txBody>
            <a:bodyPr lIns="90000" tIns="46800" rIns="90000" bIns="46800" anchor="ctr" anchorCtr="1"/>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b="1" dirty="0" smtClean="0">
                  <a:solidFill>
                    <a:srgbClr val="000000"/>
                  </a:solidFill>
                </a:rPr>
                <a:t>Splicer</a:t>
              </a:r>
              <a:endParaRPr lang="en-US" sz="1400" b="1" dirty="0">
                <a:solidFill>
                  <a:srgbClr val="000000"/>
                </a:solidFill>
              </a:endParaRPr>
            </a:p>
          </p:txBody>
        </p:sp>
        <p:cxnSp>
          <p:nvCxnSpPr>
            <p:cNvPr id="8" name="AutoShape 8"/>
            <p:cNvCxnSpPr>
              <a:cxnSpLocks noChangeShapeType="1"/>
              <a:endCxn id="7" idx="1"/>
            </p:cNvCxnSpPr>
            <p:nvPr/>
          </p:nvCxnSpPr>
          <p:spPr bwMode="auto">
            <a:xfrm>
              <a:off x="5652120" y="2427734"/>
              <a:ext cx="936104" cy="0"/>
            </a:xfrm>
            <a:prstGeom prst="straightConnector1">
              <a:avLst/>
            </a:prstGeom>
            <a:noFill/>
            <a:ln w="12600">
              <a:solidFill>
                <a:srgbClr val="000000"/>
              </a:solidFill>
              <a:miter lim="800000"/>
              <a:headEnd/>
              <a:tailEnd type="triangle" w="med" len="med"/>
            </a:ln>
          </p:spPr>
        </p:cxnSp>
        <p:sp>
          <p:nvSpPr>
            <p:cNvPr id="12" name="Text Box 3"/>
            <p:cNvSpPr txBox="1">
              <a:spLocks noChangeArrowheads="1"/>
            </p:cNvSpPr>
            <p:nvPr/>
          </p:nvSpPr>
          <p:spPr bwMode="auto">
            <a:xfrm>
              <a:off x="8028384" y="2206483"/>
              <a:ext cx="720080" cy="463846"/>
            </a:xfrm>
            <a:prstGeom prst="rect">
              <a:avLst/>
            </a:prstGeom>
            <a:noFill/>
            <a:ln w="9525">
              <a:noFill/>
              <a:round/>
              <a:headEnd/>
              <a:tailEnd/>
            </a:ln>
          </p:spPr>
          <p:txBody>
            <a:bodyPr wrap="square" lIns="90000" tIns="46800" rIns="90000" bIns="46800" anchor="ctr">
              <a:sp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200" dirty="0" smtClean="0">
                  <a:solidFill>
                    <a:srgbClr val="000000"/>
                  </a:solidFill>
                </a:rPr>
                <a:t>MPTS</a:t>
              </a: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200" dirty="0" smtClean="0">
                  <a:solidFill>
                    <a:srgbClr val="000000"/>
                  </a:solidFill>
                </a:rPr>
                <a:t>SPTS</a:t>
              </a:r>
              <a:endParaRPr lang="en-US" sz="1200" dirty="0">
                <a:solidFill>
                  <a:srgbClr val="000000"/>
                </a:solidFill>
              </a:endParaRPr>
            </a:p>
          </p:txBody>
        </p:sp>
        <p:cxnSp>
          <p:nvCxnSpPr>
            <p:cNvPr id="14" name="Прямая со стрелкой 13"/>
            <p:cNvCxnSpPr/>
            <p:nvPr/>
          </p:nvCxnSpPr>
          <p:spPr>
            <a:xfrm>
              <a:off x="7164288" y="2643758"/>
              <a:ext cx="0" cy="180020"/>
            </a:xfrm>
            <a:prstGeom prst="straightConnector1">
              <a:avLst/>
            </a:prstGeom>
            <a:ln w="31750" cmpd="sng">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372200" y="1635646"/>
              <a:ext cx="1584176" cy="307777"/>
            </a:xfrm>
            <a:prstGeom prst="rect">
              <a:avLst/>
            </a:prstGeom>
            <a:noFill/>
          </p:spPr>
          <p:txBody>
            <a:bodyPr wrap="square" rtlCol="0">
              <a:spAutoFit/>
            </a:bodyPr>
            <a:lstStyle/>
            <a:p>
              <a:pPr algn="ctr"/>
              <a:r>
                <a:rPr lang="en-US" sz="1400" dirty="0" smtClean="0"/>
                <a:t>Virtual PC</a:t>
              </a:r>
              <a:endParaRPr lang="ru-RU" sz="1400" dirty="0"/>
            </a:p>
          </p:txBody>
        </p:sp>
        <p:sp>
          <p:nvSpPr>
            <p:cNvPr id="26" name="Text Box 3"/>
            <p:cNvSpPr txBox="1">
              <a:spLocks noChangeArrowheads="1"/>
            </p:cNvSpPr>
            <p:nvPr/>
          </p:nvSpPr>
          <p:spPr bwMode="auto">
            <a:xfrm>
              <a:off x="7092280" y="3435846"/>
              <a:ext cx="936104" cy="279180"/>
            </a:xfrm>
            <a:prstGeom prst="rect">
              <a:avLst/>
            </a:prstGeom>
            <a:noFill/>
            <a:ln w="9525">
              <a:noFill/>
              <a:round/>
              <a:headEnd/>
              <a:tailEnd/>
            </a:ln>
          </p:spPr>
          <p:txBody>
            <a:bodyPr wrap="square" lIns="90000" tIns="46800" rIns="90000" bIns="46800" anchor="ctr">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200" dirty="0" smtClean="0">
                  <a:solidFill>
                    <a:srgbClr val="000000"/>
                  </a:solidFill>
                </a:rPr>
                <a:t>FTP/HTTP</a:t>
              </a:r>
              <a:endParaRPr lang="en-US" sz="1200" dirty="0">
                <a:solidFill>
                  <a:srgbClr val="000000"/>
                </a:solidFill>
              </a:endParaRPr>
            </a:p>
          </p:txBody>
        </p:sp>
        <p:cxnSp>
          <p:nvCxnSpPr>
            <p:cNvPr id="27" name="AutoShape 8"/>
            <p:cNvCxnSpPr>
              <a:cxnSpLocks noChangeShapeType="1"/>
            </p:cNvCxnSpPr>
            <p:nvPr/>
          </p:nvCxnSpPr>
          <p:spPr bwMode="auto">
            <a:xfrm flipV="1">
              <a:off x="7164288" y="3291830"/>
              <a:ext cx="0" cy="576064"/>
            </a:xfrm>
            <a:prstGeom prst="straightConnector1">
              <a:avLst/>
            </a:prstGeom>
            <a:noFill/>
            <a:ln w="19050">
              <a:solidFill>
                <a:srgbClr val="000000"/>
              </a:solidFill>
              <a:miter lim="800000"/>
              <a:headEnd type="triangle" w="sm" len="sm"/>
              <a:tailEnd type="triangle" w="med" len="med"/>
            </a:ln>
          </p:spPr>
        </p:cxnSp>
        <p:sp>
          <p:nvSpPr>
            <p:cNvPr id="32" name="Овал 31"/>
            <p:cNvSpPr/>
            <p:nvPr/>
          </p:nvSpPr>
          <p:spPr>
            <a:xfrm>
              <a:off x="6084168" y="3867894"/>
              <a:ext cx="2160240" cy="7200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Server with</a:t>
              </a:r>
            </a:p>
            <a:p>
              <a:pPr algn="ctr"/>
              <a:r>
                <a:rPr lang="en-US" dirty="0" smtClean="0"/>
                <a:t>SCTE 118-3</a:t>
              </a:r>
              <a:endParaRPr lang="ru-RU" dirty="0"/>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b="1" dirty="0" smtClean="0">
                <a:solidFill>
                  <a:schemeClr val="tx2"/>
                </a:solidFill>
                <a:ea typeface="Roboto Condensed" pitchFamily="2" charset="0"/>
                <a:cs typeface="Roboto Condensed" pitchFamily="2" charset="0"/>
              </a:rPr>
              <a:t>Forward Splicer</a:t>
            </a:r>
            <a:endParaRPr lang="ru-RU" dirty="0"/>
          </a:p>
        </p:txBody>
      </p:sp>
      <p:pic>
        <p:nvPicPr>
          <p:cNvPr id="67586" name="Picture 2"/>
          <p:cNvPicPr>
            <a:picLocks noGrp="1" noChangeAspect="1" noChangeArrowheads="1"/>
          </p:cNvPicPr>
          <p:nvPr>
            <p:ph idx="1"/>
          </p:nvPr>
        </p:nvPicPr>
        <p:blipFill>
          <a:blip r:embed="rId2" cstate="print"/>
          <a:srcRect/>
          <a:stretch>
            <a:fillRect/>
          </a:stretch>
        </p:blipFill>
        <p:spPr bwMode="auto">
          <a:xfrm>
            <a:off x="1285875" y="1911350"/>
            <a:ext cx="6572250" cy="2343150"/>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b="1" dirty="0" smtClean="0">
                <a:solidFill>
                  <a:schemeClr val="tx2"/>
                </a:solidFill>
                <a:ea typeface="Roboto Condensed" pitchFamily="2" charset="0"/>
                <a:cs typeface="Roboto Condensed" pitchFamily="2" charset="0"/>
              </a:rPr>
              <a:t>Solutions for Sport &amp; Show</a:t>
            </a:r>
            <a:endParaRPr lang="ru-RU" b="1" dirty="0">
              <a:solidFill>
                <a:schemeClr val="tx2"/>
              </a:solidFill>
              <a:ea typeface="Roboto Condensed" pitchFamily="2" charset="0"/>
              <a:cs typeface="Roboto Condensed" pitchFamily="2" charset="0"/>
            </a:endParaRPr>
          </a:p>
        </p:txBody>
      </p:sp>
      <p:sp>
        <p:nvSpPr>
          <p:cNvPr id="12" name="Содержимое 11"/>
          <p:cNvSpPr>
            <a:spLocks noGrp="1"/>
          </p:cNvSpPr>
          <p:nvPr>
            <p:ph idx="1"/>
          </p:nvPr>
        </p:nvSpPr>
        <p:spPr/>
        <p:txBody>
          <a:bodyPr/>
          <a:lstStyle/>
          <a:p>
            <a:r>
              <a:rPr lang="en-US" dirty="0" smtClean="0"/>
              <a:t>Interactive sport graphics</a:t>
            </a:r>
          </a:p>
          <a:p>
            <a:r>
              <a:rPr lang="en-US" dirty="0" smtClean="0"/>
              <a:t>Multichannel recording</a:t>
            </a:r>
          </a:p>
          <a:p>
            <a:r>
              <a:rPr lang="en-US" dirty="0" smtClean="0"/>
              <a:t>Slow-motion instant replay</a:t>
            </a:r>
          </a:p>
          <a:p>
            <a:r>
              <a:rPr lang="en-US" dirty="0" smtClean="0"/>
              <a:t>Video Goal for referee</a:t>
            </a:r>
            <a:endParaRPr lang="ru-RU" dirty="0"/>
          </a:p>
        </p:txBody>
      </p:sp>
      <p:pic>
        <p:nvPicPr>
          <p:cNvPr id="14" name="Рисунок 13" descr="PC REFEREE3.png"/>
          <p:cNvPicPr>
            <a:picLocks noChangeAspect="1"/>
          </p:cNvPicPr>
          <p:nvPr/>
        </p:nvPicPr>
        <p:blipFill>
          <a:blip r:embed="rId3" cstate="print"/>
          <a:stretch>
            <a:fillRect/>
          </a:stretch>
        </p:blipFill>
        <p:spPr>
          <a:xfrm>
            <a:off x="6084168" y="2211710"/>
            <a:ext cx="2664296" cy="1600547"/>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b="1" dirty="0" err="1" smtClean="0">
                <a:solidFill>
                  <a:schemeClr val="tx2"/>
                </a:solidFill>
                <a:ea typeface="Roboto Condensed" pitchFamily="2" charset="0"/>
                <a:cs typeface="Roboto Condensed" pitchFamily="2" charset="0"/>
              </a:rPr>
              <a:t>SoftLab</a:t>
            </a:r>
            <a:r>
              <a:rPr lang="en-US" b="1" dirty="0" smtClean="0">
                <a:solidFill>
                  <a:schemeClr val="tx2"/>
                </a:solidFill>
                <a:ea typeface="Roboto Condensed" pitchFamily="2" charset="0"/>
                <a:cs typeface="Roboto Condensed" pitchFamily="2" charset="0"/>
              </a:rPr>
              <a:t>-NSK: Success story</a:t>
            </a:r>
            <a:endParaRPr lang="ru-RU" b="1" dirty="0">
              <a:solidFill>
                <a:schemeClr val="tx2"/>
              </a:solidFill>
              <a:ea typeface="Roboto Condensed" pitchFamily="2" charset="0"/>
              <a:cs typeface="Roboto Condensed" pitchFamily="2" charset="0"/>
            </a:endParaRPr>
          </a:p>
        </p:txBody>
      </p:sp>
      <p:sp>
        <p:nvSpPr>
          <p:cNvPr id="3" name="Содержимое 2"/>
          <p:cNvSpPr>
            <a:spLocks noGrp="1"/>
          </p:cNvSpPr>
          <p:nvPr>
            <p:ph idx="1"/>
          </p:nvPr>
        </p:nvSpPr>
        <p:spPr>
          <a:xfrm>
            <a:off x="6156176" y="1491629"/>
            <a:ext cx="2880320" cy="2952329"/>
          </a:xfrm>
        </p:spPr>
        <p:txBody>
          <a:bodyPr/>
          <a:lstStyle/>
          <a:p>
            <a:pPr marL="176213" indent="-176213"/>
            <a:r>
              <a:rPr lang="en-US" sz="1400" dirty="0" smtClean="0">
                <a:ea typeface="Roboto Condensed" pitchFamily="2" charset="0"/>
                <a:cs typeface="Roboto Condensed" pitchFamily="2" charset="0"/>
              </a:rPr>
              <a:t>More than </a:t>
            </a:r>
            <a:r>
              <a:rPr lang="en-US" sz="1400" b="1" dirty="0" smtClean="0">
                <a:solidFill>
                  <a:schemeClr val="tx2"/>
                </a:solidFill>
                <a:ea typeface="Roboto Condensed" pitchFamily="2" charset="0"/>
                <a:cs typeface="Roboto Condensed" pitchFamily="2" charset="0"/>
              </a:rPr>
              <a:t>30</a:t>
            </a:r>
            <a:r>
              <a:rPr lang="en-US" sz="1400" dirty="0" smtClean="0">
                <a:ea typeface="Roboto Condensed" pitchFamily="2" charset="0"/>
                <a:cs typeface="Roboto Condensed" pitchFamily="2" charset="0"/>
              </a:rPr>
              <a:t> years on TV market.</a:t>
            </a:r>
          </a:p>
          <a:p>
            <a:pPr marL="176213" indent="-176213"/>
            <a:endParaRPr lang="en-US" sz="1400" dirty="0" smtClean="0">
              <a:ea typeface="Roboto Condensed" pitchFamily="2" charset="0"/>
              <a:cs typeface="Roboto Condensed" pitchFamily="2" charset="0"/>
            </a:endParaRPr>
          </a:p>
          <a:p>
            <a:pPr marL="176213" indent="-176213"/>
            <a:r>
              <a:rPr lang="en-US" sz="1400" dirty="0" smtClean="0">
                <a:ea typeface="Roboto Condensed" pitchFamily="2" charset="0"/>
                <a:cs typeface="Roboto Condensed" pitchFamily="2" charset="0"/>
              </a:rPr>
              <a:t>Our solutions are used by more than a thousand broadcasters </a:t>
            </a:r>
            <a:br>
              <a:rPr lang="en-US" sz="1400" dirty="0" smtClean="0">
                <a:ea typeface="Roboto Condensed" pitchFamily="2" charset="0"/>
                <a:cs typeface="Roboto Condensed" pitchFamily="2" charset="0"/>
              </a:rPr>
            </a:br>
            <a:r>
              <a:rPr lang="en-US" sz="1400" dirty="0" smtClean="0">
                <a:ea typeface="Roboto Condensed" pitchFamily="2" charset="0"/>
                <a:cs typeface="Roboto Condensed" pitchFamily="2" charset="0"/>
              </a:rPr>
              <a:t>in</a:t>
            </a:r>
            <a:r>
              <a:rPr lang="ru-RU" sz="1400" dirty="0" smtClean="0">
                <a:ea typeface="Roboto Condensed" pitchFamily="2" charset="0"/>
                <a:cs typeface="Roboto Condensed" pitchFamily="2" charset="0"/>
              </a:rPr>
              <a:t> </a:t>
            </a:r>
            <a:r>
              <a:rPr lang="ru-RU" sz="1400" b="1" dirty="0" smtClean="0">
                <a:solidFill>
                  <a:schemeClr val="tx2"/>
                </a:solidFill>
                <a:ea typeface="Roboto Condensed" pitchFamily="2" charset="0"/>
                <a:cs typeface="Roboto Condensed" pitchFamily="2" charset="0"/>
              </a:rPr>
              <a:t>65</a:t>
            </a:r>
            <a:r>
              <a:rPr lang="ru-RU" sz="1400" dirty="0" smtClean="0">
                <a:ea typeface="Roboto Condensed" pitchFamily="2" charset="0"/>
                <a:cs typeface="Roboto Condensed" pitchFamily="2" charset="0"/>
              </a:rPr>
              <a:t> </a:t>
            </a:r>
            <a:r>
              <a:rPr lang="en-US" sz="1400" dirty="0" smtClean="0">
                <a:ea typeface="Roboto Condensed" pitchFamily="2" charset="0"/>
                <a:cs typeface="Roboto Condensed" pitchFamily="2" charset="0"/>
              </a:rPr>
              <a:t>countries around the world. </a:t>
            </a:r>
          </a:p>
          <a:p>
            <a:pPr marL="176213" indent="-176213"/>
            <a:endParaRPr lang="en-US" sz="1400" dirty="0" smtClean="0">
              <a:ea typeface="Roboto Condensed" pitchFamily="2" charset="0"/>
              <a:cs typeface="Roboto Condensed" pitchFamily="2" charset="0"/>
            </a:endParaRPr>
          </a:p>
          <a:p>
            <a:pPr marL="176213" indent="-176213"/>
            <a:r>
              <a:rPr lang="en-US" sz="1400" dirty="0" smtClean="0">
                <a:ea typeface="Roboto Condensed" pitchFamily="2" charset="0"/>
                <a:cs typeface="Roboto Condensed" pitchFamily="2" charset="0"/>
              </a:rPr>
              <a:t>More then </a:t>
            </a:r>
            <a:r>
              <a:rPr lang="ru-RU" sz="1400" b="1" dirty="0" smtClean="0">
                <a:solidFill>
                  <a:schemeClr val="tx2"/>
                </a:solidFill>
                <a:ea typeface="Roboto Condensed" pitchFamily="2" charset="0"/>
                <a:cs typeface="Roboto Condensed" pitchFamily="2" charset="0"/>
              </a:rPr>
              <a:t>50</a:t>
            </a:r>
            <a:r>
              <a:rPr lang="ru-RU" sz="1400" dirty="0" smtClean="0">
                <a:ea typeface="Roboto Condensed" pitchFamily="2" charset="0"/>
                <a:cs typeface="Roboto Condensed" pitchFamily="2" charset="0"/>
              </a:rPr>
              <a:t> </a:t>
            </a:r>
            <a:r>
              <a:rPr lang="en-US" sz="1400" dirty="0" smtClean="0">
                <a:ea typeface="Roboto Condensed" pitchFamily="2" charset="0"/>
                <a:cs typeface="Roboto Condensed" pitchFamily="2" charset="0"/>
              </a:rPr>
              <a:t>dealers cooperate with us in many countries</a:t>
            </a:r>
            <a:r>
              <a:rPr lang="ru-RU" sz="1400" dirty="0" smtClean="0">
                <a:ea typeface="Roboto Condensed" pitchFamily="2" charset="0"/>
                <a:cs typeface="Roboto Condensed" pitchFamily="2" charset="0"/>
              </a:rPr>
              <a:t>, </a:t>
            </a:r>
            <a:r>
              <a:rPr lang="en-US" sz="1400" dirty="0" smtClean="0">
                <a:ea typeface="Roboto Condensed" pitchFamily="2" charset="0"/>
                <a:cs typeface="Roboto Condensed" pitchFamily="2" charset="0"/>
              </a:rPr>
              <a:t>including China, Indonesia, Hong Kong, India, Hungary, Czech Republic, Romania, Malaysia, Thailand, Vietnam, etc.</a:t>
            </a:r>
            <a:endParaRPr lang="ru-RU" sz="1400" dirty="0"/>
          </a:p>
        </p:txBody>
      </p:sp>
      <p:pic>
        <p:nvPicPr>
          <p:cNvPr id="5" name="Picture 4" descr="\\SRV1\tmp\For_Natasha_A\From Tatiana\Карта новая на сайт АНГЛ и РУС\2020 Карта клиентов для Шадрина\WorldMapClientsFlagsOK-01.png"/>
          <p:cNvPicPr>
            <a:picLocks noChangeAspect="1" noChangeArrowheads="1"/>
          </p:cNvPicPr>
          <p:nvPr/>
        </p:nvPicPr>
        <p:blipFill>
          <a:blip r:embed="rId5" cstate="print"/>
          <a:srcRect l="14091" t="7889"/>
          <a:stretch>
            <a:fillRect/>
          </a:stretch>
        </p:blipFill>
        <p:spPr bwMode="auto">
          <a:xfrm>
            <a:off x="251520" y="1280998"/>
            <a:ext cx="5799808" cy="3437195"/>
          </a:xfrm>
          <a:prstGeom prst="rect">
            <a:avLst/>
          </a:prstGeom>
          <a:noFill/>
        </p:spPr>
      </p:pic>
    </p:spTree>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b="1" dirty="0" smtClean="0">
                <a:solidFill>
                  <a:schemeClr val="tx2"/>
                </a:solidFill>
                <a:ea typeface="Roboto Condensed" pitchFamily="2" charset="0"/>
                <a:cs typeface="Roboto Condensed" pitchFamily="2" charset="0"/>
              </a:rPr>
              <a:t>Sport Graphics</a:t>
            </a:r>
            <a:endParaRPr lang="ru-RU" b="1" dirty="0">
              <a:solidFill>
                <a:schemeClr val="tx2"/>
              </a:solidFill>
              <a:ea typeface="Roboto Condensed" pitchFamily="2" charset="0"/>
              <a:cs typeface="Roboto Condensed" pitchFamily="2" charset="0"/>
            </a:endParaRPr>
          </a:p>
        </p:txBody>
      </p:sp>
      <p:pic>
        <p:nvPicPr>
          <p:cNvPr id="5" name="Picture 5"/>
          <p:cNvPicPr>
            <a:picLocks noChangeAspect="1" noChangeArrowheads="1"/>
          </p:cNvPicPr>
          <p:nvPr/>
        </p:nvPicPr>
        <p:blipFill>
          <a:blip r:embed="rId3" cstate="print"/>
          <a:srcRect/>
          <a:stretch>
            <a:fillRect/>
          </a:stretch>
        </p:blipFill>
        <p:spPr bwMode="auto">
          <a:xfrm>
            <a:off x="323528" y="1491630"/>
            <a:ext cx="1800200" cy="1012516"/>
          </a:xfrm>
          <a:prstGeom prst="rect">
            <a:avLst/>
          </a:prstGeom>
          <a:noFill/>
          <a:ln w="9525">
            <a:solidFill>
              <a:schemeClr val="tx1"/>
            </a:solidFill>
            <a:miter lim="800000"/>
            <a:headEnd/>
            <a:tailEnd/>
          </a:ln>
        </p:spPr>
      </p:pic>
      <p:pic>
        <p:nvPicPr>
          <p:cNvPr id="6" name="Picture 7"/>
          <p:cNvPicPr>
            <a:picLocks noChangeAspect="1" noChangeArrowheads="1"/>
          </p:cNvPicPr>
          <p:nvPr/>
        </p:nvPicPr>
        <p:blipFill>
          <a:blip r:embed="rId4" cstate="print"/>
          <a:srcRect/>
          <a:stretch>
            <a:fillRect/>
          </a:stretch>
        </p:blipFill>
        <p:spPr bwMode="auto">
          <a:xfrm>
            <a:off x="323528" y="3791914"/>
            <a:ext cx="1800200" cy="1012084"/>
          </a:xfrm>
          <a:prstGeom prst="rect">
            <a:avLst/>
          </a:prstGeom>
          <a:noFill/>
          <a:ln w="9525">
            <a:solidFill>
              <a:schemeClr val="tx1"/>
            </a:solidFill>
            <a:miter lim="800000"/>
            <a:headEnd/>
            <a:tailEnd/>
          </a:ln>
        </p:spPr>
      </p:pic>
      <p:pic>
        <p:nvPicPr>
          <p:cNvPr id="1028" name="Picture 4" descr="D:\Work\SLSportTitler\FIBA_2017\Design\GroupPresentation8\GeoTitle\Group_Presentation_8_Images\Ex. Group Presentation x8.png"/>
          <p:cNvPicPr>
            <a:picLocks noChangeAspect="1" noChangeArrowheads="1"/>
          </p:cNvPicPr>
          <p:nvPr/>
        </p:nvPicPr>
        <p:blipFill>
          <a:blip r:embed="rId5" cstate="print"/>
          <a:srcRect/>
          <a:stretch>
            <a:fillRect/>
          </a:stretch>
        </p:blipFill>
        <p:spPr bwMode="auto">
          <a:xfrm>
            <a:off x="6588224" y="1685150"/>
            <a:ext cx="2088232" cy="1174631"/>
          </a:xfrm>
          <a:prstGeom prst="rect">
            <a:avLst/>
          </a:prstGeom>
          <a:noFill/>
          <a:ln>
            <a:solidFill>
              <a:schemeClr val="tx1"/>
            </a:solidFill>
          </a:ln>
        </p:spPr>
      </p:pic>
      <p:pic>
        <p:nvPicPr>
          <p:cNvPr id="9" name="Picture 5">
            <a:extLst>
              <a:ext uri="{FF2B5EF4-FFF2-40B4-BE49-F238E27FC236}">
                <a16:creationId xmlns:a16="http://schemas.microsoft.com/office/drawing/2014/main" xmlns="" id="{D2608A0C-1A48-48D2-8CD8-2E7E8C21A6B6}"/>
              </a:ext>
            </a:extLst>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2602867" y="1491630"/>
            <a:ext cx="3481301" cy="31683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Рисунок 10" descr="Image00015.jpg"/>
          <p:cNvPicPr>
            <a:picLocks noChangeAspect="1"/>
          </p:cNvPicPr>
          <p:nvPr/>
        </p:nvPicPr>
        <p:blipFill>
          <a:blip r:embed="rId7" cstate="print"/>
          <a:stretch>
            <a:fillRect/>
          </a:stretch>
        </p:blipFill>
        <p:spPr>
          <a:xfrm>
            <a:off x="323528" y="2642633"/>
            <a:ext cx="1800200" cy="1009237"/>
          </a:xfrm>
          <a:prstGeom prst="rect">
            <a:avLst/>
          </a:prstGeom>
          <a:ln>
            <a:solidFill>
              <a:schemeClr val="tx1"/>
            </a:solidFill>
          </a:ln>
        </p:spPr>
      </p:pic>
      <p:pic>
        <p:nvPicPr>
          <p:cNvPr id="1026" name="Picture 2"/>
          <p:cNvPicPr>
            <a:picLocks noChangeAspect="1" noChangeArrowheads="1"/>
          </p:cNvPicPr>
          <p:nvPr/>
        </p:nvPicPr>
        <p:blipFill>
          <a:blip r:embed="rId8" cstate="print"/>
          <a:srcRect/>
          <a:stretch>
            <a:fillRect/>
          </a:stretch>
        </p:blipFill>
        <p:spPr bwMode="auto">
          <a:xfrm>
            <a:off x="6588223" y="3053302"/>
            <a:ext cx="2088233" cy="1174632"/>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b="1" dirty="0" smtClean="0">
                <a:solidFill>
                  <a:schemeClr val="tx2"/>
                </a:solidFill>
                <a:ea typeface="Roboto Condensed" pitchFamily="2" charset="0"/>
                <a:cs typeface="Roboto Condensed" pitchFamily="2" charset="0"/>
              </a:rPr>
              <a:t>Solutions for Sport &amp; Show</a:t>
            </a:r>
            <a:endParaRPr lang="ru-RU" b="1" dirty="0">
              <a:solidFill>
                <a:schemeClr val="tx2"/>
              </a:solidFill>
              <a:ea typeface="Roboto Condensed" pitchFamily="2" charset="0"/>
              <a:cs typeface="Roboto Condensed" pitchFamily="2" charset="0"/>
            </a:endParaRPr>
          </a:p>
        </p:txBody>
      </p:sp>
      <p:sp>
        <p:nvSpPr>
          <p:cNvPr id="9" name="Содержимое 8"/>
          <p:cNvSpPr>
            <a:spLocks noGrp="1"/>
          </p:cNvSpPr>
          <p:nvPr>
            <p:ph idx="1"/>
          </p:nvPr>
        </p:nvSpPr>
        <p:spPr>
          <a:xfrm>
            <a:off x="457200" y="1571617"/>
            <a:ext cx="3970784" cy="2008245"/>
          </a:xfrm>
        </p:spPr>
        <p:txBody>
          <a:bodyPr/>
          <a:lstStyle/>
          <a:p>
            <a:r>
              <a:rPr lang="en-US" sz="2800" dirty="0" smtClean="0"/>
              <a:t>Multichannel recording</a:t>
            </a:r>
          </a:p>
          <a:p>
            <a:r>
              <a:rPr lang="en-US" sz="2800" dirty="0" smtClean="0"/>
              <a:t>Slow-motion replay</a:t>
            </a:r>
          </a:p>
          <a:p>
            <a:r>
              <a:rPr lang="en-US" sz="2800" dirty="0" smtClean="0"/>
              <a:t>Super-slow motion camera support</a:t>
            </a:r>
          </a:p>
        </p:txBody>
      </p:sp>
      <p:pic>
        <p:nvPicPr>
          <p:cNvPr id="11" name="Рисунок 10" descr="XKE64.jpg"/>
          <p:cNvPicPr>
            <a:picLocks noChangeAspect="1"/>
          </p:cNvPicPr>
          <p:nvPr/>
        </p:nvPicPr>
        <p:blipFill>
          <a:blip r:embed="rId5" cstate="print"/>
          <a:stretch>
            <a:fillRect/>
          </a:stretch>
        </p:blipFill>
        <p:spPr>
          <a:xfrm>
            <a:off x="2555776" y="3330771"/>
            <a:ext cx="1773008" cy="1453401"/>
          </a:xfrm>
          <a:prstGeom prst="rect">
            <a:avLst/>
          </a:prstGeom>
        </p:spPr>
      </p:pic>
      <p:pic>
        <p:nvPicPr>
          <p:cNvPr id="4" name="Picture 3"/>
          <p:cNvPicPr>
            <a:picLocks noChangeAspect="1" noChangeArrowheads="1"/>
          </p:cNvPicPr>
          <p:nvPr/>
        </p:nvPicPr>
        <p:blipFill>
          <a:blip r:embed="rId6" cstate="print"/>
          <a:srcRect/>
          <a:stretch>
            <a:fillRect/>
          </a:stretch>
        </p:blipFill>
        <p:spPr bwMode="auto">
          <a:xfrm>
            <a:off x="4427985" y="1491629"/>
            <a:ext cx="4392488" cy="2743861"/>
          </a:xfrm>
          <a:prstGeom prst="rect">
            <a:avLst/>
          </a:prstGeom>
          <a:noFill/>
          <a:ln w="9525">
            <a:noFill/>
            <a:round/>
            <a:headEnd/>
            <a:tailEnd/>
          </a:ln>
        </p:spPr>
      </p:pic>
      <p:pic>
        <p:nvPicPr>
          <p:cNvPr id="12" name="Google Shape;212;p25"/>
          <p:cNvPicPr preferRelativeResize="0"/>
          <p:nvPr/>
        </p:nvPicPr>
        <p:blipFill>
          <a:blip r:embed="rId7" cstate="print">
            <a:alphaModFix/>
          </a:blip>
          <a:stretch>
            <a:fillRect/>
          </a:stretch>
        </p:blipFill>
        <p:spPr>
          <a:xfrm>
            <a:off x="467544" y="3651870"/>
            <a:ext cx="576064" cy="1152128"/>
          </a:xfrm>
          <a:prstGeom prst="rect">
            <a:avLst/>
          </a:prstGeom>
          <a:noFill/>
          <a:ln>
            <a:noFill/>
          </a:ln>
        </p:spPr>
      </p:pic>
      <p:pic>
        <p:nvPicPr>
          <p:cNvPr id="13" name="Google Shape;215;p25"/>
          <p:cNvPicPr preferRelativeResize="0"/>
          <p:nvPr/>
        </p:nvPicPr>
        <p:blipFill>
          <a:blip r:embed="rId8" cstate="print">
            <a:alphaModFix/>
          </a:blip>
          <a:stretch>
            <a:fillRect/>
          </a:stretch>
        </p:blipFill>
        <p:spPr>
          <a:xfrm>
            <a:off x="1403648" y="3579862"/>
            <a:ext cx="858880" cy="1291665"/>
          </a:xfrm>
          <a:prstGeom prst="rect">
            <a:avLst/>
          </a:prstGeom>
          <a:noFill/>
          <a:ln>
            <a:noFill/>
          </a:ln>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b="1" dirty="0" smtClean="0">
                <a:solidFill>
                  <a:schemeClr val="tx2"/>
                </a:solidFill>
                <a:ea typeface="Roboto Condensed" pitchFamily="2" charset="0"/>
                <a:cs typeface="Roboto Condensed" pitchFamily="2" charset="0"/>
              </a:rPr>
              <a:t>Recording &amp; Slow-motion Replay</a:t>
            </a:r>
            <a:endParaRPr lang="ru-RU" b="1" dirty="0">
              <a:solidFill>
                <a:schemeClr val="tx2"/>
              </a:solidFill>
              <a:ea typeface="Roboto Condensed" pitchFamily="2" charset="0"/>
              <a:cs typeface="Roboto Condensed" pitchFamily="2" charset="0"/>
            </a:endParaRPr>
          </a:p>
        </p:txBody>
      </p:sp>
      <p:sp>
        <p:nvSpPr>
          <p:cNvPr id="3" name="Содержимое 2"/>
          <p:cNvSpPr>
            <a:spLocks noGrp="1"/>
          </p:cNvSpPr>
          <p:nvPr>
            <p:ph idx="1"/>
          </p:nvPr>
        </p:nvSpPr>
        <p:spPr>
          <a:xfrm>
            <a:off x="457200" y="1571617"/>
            <a:ext cx="3754760" cy="3232381"/>
          </a:xfrm>
        </p:spPr>
        <p:txBody>
          <a:bodyPr/>
          <a:lstStyle/>
          <a:p>
            <a:pPr>
              <a:lnSpc>
                <a:spcPct val="90000"/>
              </a:lnSpc>
              <a:spcBef>
                <a:spcPts val="750"/>
              </a:spcBef>
              <a:tabLst>
                <a:tab pos="569913" algn="l"/>
                <a:tab pos="1484313" algn="l"/>
                <a:tab pos="2398713" algn="l"/>
                <a:tab pos="3313113" algn="l"/>
                <a:tab pos="4227513" algn="l"/>
                <a:tab pos="5141913" algn="l"/>
                <a:tab pos="6056313" algn="l"/>
                <a:tab pos="6970713" algn="l"/>
                <a:tab pos="7885113" algn="l"/>
                <a:tab pos="8799513" algn="l"/>
                <a:tab pos="9713913" algn="l"/>
              </a:tabLst>
            </a:pPr>
            <a:r>
              <a:rPr lang="en-US" sz="1800" dirty="0" smtClean="0">
                <a:solidFill>
                  <a:srgbClr val="000000"/>
                </a:solidFill>
                <a:latin typeface="Calibri" pitchFamily="34" charset="0"/>
              </a:rPr>
              <a:t>Recorded channels</a:t>
            </a:r>
            <a:r>
              <a:rPr lang="ru-RU" sz="1800" dirty="0" smtClean="0">
                <a:solidFill>
                  <a:srgbClr val="000000"/>
                </a:solidFill>
                <a:latin typeface="Calibri" pitchFamily="34" charset="0"/>
              </a:rPr>
              <a:t>: </a:t>
            </a:r>
          </a:p>
          <a:p>
            <a:pPr marL="457200" lvl="1" indent="0">
              <a:lnSpc>
                <a:spcPct val="90000"/>
              </a:lnSpc>
              <a:spcBef>
                <a:spcPts val="650"/>
              </a:spcBef>
              <a:tabLst>
                <a:tab pos="569913" algn="l"/>
                <a:tab pos="1484313" algn="l"/>
                <a:tab pos="2398713" algn="l"/>
                <a:tab pos="3313113" algn="l"/>
                <a:tab pos="4227513" algn="l"/>
                <a:tab pos="5141913" algn="l"/>
                <a:tab pos="6056313" algn="l"/>
                <a:tab pos="6970713" algn="l"/>
                <a:tab pos="7885113" algn="l"/>
                <a:tab pos="8799513" algn="l"/>
                <a:tab pos="9713913" algn="l"/>
              </a:tabLst>
            </a:pPr>
            <a:r>
              <a:rPr lang="en-US" sz="1600" dirty="0" smtClean="0">
                <a:solidFill>
                  <a:srgbClr val="000000"/>
                </a:solidFill>
                <a:latin typeface="Calibri" pitchFamily="34" charset="0"/>
              </a:rPr>
              <a:t> from 2 up to 32</a:t>
            </a:r>
          </a:p>
          <a:p>
            <a:pPr>
              <a:lnSpc>
                <a:spcPct val="90000"/>
              </a:lnSpc>
              <a:spcBef>
                <a:spcPts val="750"/>
              </a:spcBef>
              <a:tabLst>
                <a:tab pos="569913" algn="l"/>
                <a:tab pos="1484313" algn="l"/>
                <a:tab pos="2398713" algn="l"/>
                <a:tab pos="3313113" algn="l"/>
                <a:tab pos="4227513" algn="l"/>
                <a:tab pos="5141913" algn="l"/>
                <a:tab pos="6056313" algn="l"/>
                <a:tab pos="6970713" algn="l"/>
                <a:tab pos="7885113" algn="l"/>
                <a:tab pos="8799513" algn="l"/>
                <a:tab pos="9713913" algn="l"/>
              </a:tabLst>
            </a:pPr>
            <a:r>
              <a:rPr lang="en-US" sz="1800" dirty="0" smtClean="0">
                <a:solidFill>
                  <a:srgbClr val="000000"/>
                </a:solidFill>
                <a:latin typeface="Calibri" pitchFamily="34" charset="0"/>
              </a:rPr>
              <a:t>Signal types</a:t>
            </a:r>
            <a:r>
              <a:rPr lang="ru-RU" sz="1800" dirty="0" smtClean="0">
                <a:solidFill>
                  <a:srgbClr val="000000"/>
                </a:solidFill>
                <a:latin typeface="Calibri" pitchFamily="34" charset="0"/>
              </a:rPr>
              <a:t>: </a:t>
            </a:r>
          </a:p>
          <a:p>
            <a:pPr marL="457200" lvl="1" indent="0">
              <a:lnSpc>
                <a:spcPct val="90000"/>
              </a:lnSpc>
              <a:spcBef>
                <a:spcPts val="650"/>
              </a:spcBef>
              <a:tabLst>
                <a:tab pos="569913" algn="l"/>
                <a:tab pos="1484313" algn="l"/>
                <a:tab pos="2398713" algn="l"/>
                <a:tab pos="3313113" algn="l"/>
                <a:tab pos="4227513" algn="l"/>
                <a:tab pos="5141913" algn="l"/>
                <a:tab pos="6056313" algn="l"/>
                <a:tab pos="6970713" algn="l"/>
                <a:tab pos="7885113" algn="l"/>
                <a:tab pos="8799513" algn="l"/>
                <a:tab pos="9713913" algn="l"/>
              </a:tabLst>
            </a:pPr>
            <a:r>
              <a:rPr lang="en-US" sz="1600" dirty="0" smtClean="0">
                <a:solidFill>
                  <a:srgbClr val="000000"/>
                </a:solidFill>
                <a:latin typeface="Calibri" pitchFamily="34" charset="0"/>
              </a:rPr>
              <a:t> analog</a:t>
            </a:r>
            <a:r>
              <a:rPr lang="ru-RU" sz="1600" dirty="0" smtClean="0">
                <a:solidFill>
                  <a:srgbClr val="000000"/>
                </a:solidFill>
                <a:latin typeface="Calibri" pitchFamily="34" charset="0"/>
              </a:rPr>
              <a:t> (</a:t>
            </a:r>
            <a:r>
              <a:rPr lang="en-US" sz="1600" dirty="0" smtClean="0">
                <a:solidFill>
                  <a:srgbClr val="000000"/>
                </a:solidFill>
                <a:latin typeface="Calibri" pitchFamily="34" charset="0"/>
              </a:rPr>
              <a:t>CVBS / YUV / RGB)</a:t>
            </a:r>
          </a:p>
          <a:p>
            <a:pPr marL="457200" lvl="1" indent="0">
              <a:lnSpc>
                <a:spcPct val="90000"/>
              </a:lnSpc>
              <a:spcBef>
                <a:spcPts val="650"/>
              </a:spcBef>
              <a:tabLst>
                <a:tab pos="569913" algn="l"/>
                <a:tab pos="1484313" algn="l"/>
                <a:tab pos="2398713" algn="l"/>
                <a:tab pos="3313113" algn="l"/>
                <a:tab pos="4227513" algn="l"/>
                <a:tab pos="5141913" algn="l"/>
                <a:tab pos="6056313" algn="l"/>
                <a:tab pos="6970713" algn="l"/>
                <a:tab pos="7885113" algn="l"/>
                <a:tab pos="8799513" algn="l"/>
                <a:tab pos="9713913" algn="l"/>
              </a:tabLst>
            </a:pPr>
            <a:r>
              <a:rPr lang="en-US" sz="1600" dirty="0" smtClean="0">
                <a:solidFill>
                  <a:srgbClr val="000000"/>
                </a:solidFill>
                <a:latin typeface="Calibri" pitchFamily="34" charset="0"/>
              </a:rPr>
              <a:t> SDI (SD/HD/3G)</a:t>
            </a:r>
          </a:p>
          <a:p>
            <a:pPr marL="457200" lvl="1" indent="0">
              <a:lnSpc>
                <a:spcPct val="90000"/>
              </a:lnSpc>
              <a:spcBef>
                <a:spcPts val="650"/>
              </a:spcBef>
              <a:tabLst>
                <a:tab pos="569913" algn="l"/>
                <a:tab pos="1484313" algn="l"/>
                <a:tab pos="2398713" algn="l"/>
                <a:tab pos="3313113" algn="l"/>
                <a:tab pos="4227513" algn="l"/>
                <a:tab pos="5141913" algn="l"/>
                <a:tab pos="6056313" algn="l"/>
                <a:tab pos="6970713" algn="l"/>
                <a:tab pos="7885113" algn="l"/>
                <a:tab pos="8799513" algn="l"/>
                <a:tab pos="9713913" algn="l"/>
              </a:tabLst>
            </a:pPr>
            <a:r>
              <a:rPr lang="en-US" sz="1600" dirty="0" smtClean="0">
                <a:solidFill>
                  <a:srgbClr val="000000"/>
                </a:solidFill>
                <a:latin typeface="Calibri" pitchFamily="34" charset="0"/>
              </a:rPr>
              <a:t> HDMI</a:t>
            </a:r>
          </a:p>
          <a:p>
            <a:pPr>
              <a:lnSpc>
                <a:spcPct val="90000"/>
              </a:lnSpc>
              <a:spcBef>
                <a:spcPts val="750"/>
              </a:spcBef>
              <a:tabLst>
                <a:tab pos="569913" algn="l"/>
                <a:tab pos="1484313" algn="l"/>
                <a:tab pos="2398713" algn="l"/>
                <a:tab pos="3313113" algn="l"/>
                <a:tab pos="4227513" algn="l"/>
                <a:tab pos="5141913" algn="l"/>
                <a:tab pos="6056313" algn="l"/>
                <a:tab pos="6970713" algn="l"/>
                <a:tab pos="7885113" algn="l"/>
                <a:tab pos="8799513" algn="l"/>
                <a:tab pos="9713913" algn="l"/>
              </a:tabLst>
            </a:pPr>
            <a:r>
              <a:rPr lang="en-US" sz="1800" dirty="0" smtClean="0">
                <a:solidFill>
                  <a:srgbClr val="000000"/>
                </a:solidFill>
                <a:latin typeface="Calibri" pitchFamily="34" charset="0"/>
              </a:rPr>
              <a:t>Formats</a:t>
            </a:r>
          </a:p>
          <a:p>
            <a:pPr marL="457200" lvl="1" indent="0">
              <a:lnSpc>
                <a:spcPct val="90000"/>
              </a:lnSpc>
              <a:spcBef>
                <a:spcPts val="650"/>
              </a:spcBef>
              <a:tabLst>
                <a:tab pos="569913" algn="l"/>
                <a:tab pos="1484313" algn="l"/>
                <a:tab pos="2398713" algn="l"/>
                <a:tab pos="3313113" algn="l"/>
                <a:tab pos="4227513" algn="l"/>
                <a:tab pos="5141913" algn="l"/>
                <a:tab pos="6056313" algn="l"/>
                <a:tab pos="6970713" algn="l"/>
                <a:tab pos="7885113" algn="l"/>
                <a:tab pos="8799513" algn="l"/>
                <a:tab pos="9713913" algn="l"/>
              </a:tabLst>
            </a:pPr>
            <a:r>
              <a:rPr lang="en-US" sz="1600" dirty="0" smtClean="0">
                <a:solidFill>
                  <a:srgbClr val="000000"/>
                </a:solidFill>
                <a:latin typeface="Calibri" pitchFamily="34" charset="0"/>
              </a:rPr>
              <a:t> SD</a:t>
            </a:r>
          </a:p>
          <a:p>
            <a:pPr marL="457200" lvl="1" indent="0">
              <a:lnSpc>
                <a:spcPct val="90000"/>
              </a:lnSpc>
              <a:spcBef>
                <a:spcPts val="650"/>
              </a:spcBef>
              <a:tabLst>
                <a:tab pos="569913" algn="l"/>
                <a:tab pos="1484313" algn="l"/>
                <a:tab pos="2398713" algn="l"/>
                <a:tab pos="3313113" algn="l"/>
                <a:tab pos="4227513" algn="l"/>
                <a:tab pos="5141913" algn="l"/>
                <a:tab pos="6056313" algn="l"/>
                <a:tab pos="6970713" algn="l"/>
                <a:tab pos="7885113" algn="l"/>
                <a:tab pos="8799513" algn="l"/>
                <a:tab pos="9713913" algn="l"/>
              </a:tabLst>
            </a:pPr>
            <a:r>
              <a:rPr lang="en-US" sz="1600" dirty="0" smtClean="0">
                <a:solidFill>
                  <a:srgbClr val="000000"/>
                </a:solidFill>
                <a:latin typeface="Calibri" pitchFamily="34" charset="0"/>
              </a:rPr>
              <a:t> HD/3G</a:t>
            </a:r>
          </a:p>
          <a:p>
            <a:pPr marL="457200" lvl="1" indent="0">
              <a:lnSpc>
                <a:spcPct val="90000"/>
              </a:lnSpc>
              <a:spcBef>
                <a:spcPts val="650"/>
              </a:spcBef>
              <a:tabLst>
                <a:tab pos="569913" algn="l"/>
                <a:tab pos="1484313" algn="l"/>
                <a:tab pos="2398713" algn="l"/>
                <a:tab pos="3313113" algn="l"/>
                <a:tab pos="4227513" algn="l"/>
                <a:tab pos="5141913" algn="l"/>
                <a:tab pos="6056313" algn="l"/>
                <a:tab pos="6970713" algn="l"/>
                <a:tab pos="7885113" algn="l"/>
                <a:tab pos="8799513" algn="l"/>
                <a:tab pos="9713913" algn="l"/>
              </a:tabLst>
            </a:pPr>
            <a:r>
              <a:rPr lang="en-US" sz="1600" dirty="0" smtClean="0">
                <a:solidFill>
                  <a:srgbClr val="000000"/>
                </a:solidFill>
                <a:latin typeface="Calibri" pitchFamily="34" charset="0"/>
              </a:rPr>
              <a:t> UHD</a:t>
            </a:r>
          </a:p>
          <a:p>
            <a:endParaRPr lang="ru-RU" sz="1800" dirty="0"/>
          </a:p>
        </p:txBody>
      </p:sp>
      <p:pic>
        <p:nvPicPr>
          <p:cNvPr id="4" name="Рисунок 7" descr="FD722v3-1.jpg"/>
          <p:cNvPicPr>
            <a:picLocks noChangeAspect="1"/>
          </p:cNvPicPr>
          <p:nvPr/>
        </p:nvPicPr>
        <p:blipFill>
          <a:blip r:embed="rId2" cstate="print"/>
          <a:srcRect/>
          <a:stretch>
            <a:fillRect/>
          </a:stretch>
        </p:blipFill>
        <p:spPr bwMode="auto">
          <a:xfrm>
            <a:off x="6300192" y="1707654"/>
            <a:ext cx="1835747" cy="1185054"/>
          </a:xfrm>
          <a:prstGeom prst="rect">
            <a:avLst/>
          </a:prstGeom>
          <a:noFill/>
          <a:ln w="9525">
            <a:noFill/>
            <a:miter lim="800000"/>
            <a:headEnd/>
            <a:tailEnd/>
          </a:ln>
        </p:spPr>
      </p:pic>
      <p:pic>
        <p:nvPicPr>
          <p:cNvPr id="5" name="Рисунок 8" descr="FD788-2.jpg"/>
          <p:cNvPicPr>
            <a:picLocks noChangeAspect="1"/>
          </p:cNvPicPr>
          <p:nvPr/>
        </p:nvPicPr>
        <p:blipFill>
          <a:blip r:embed="rId3" cstate="print"/>
          <a:srcRect/>
          <a:stretch>
            <a:fillRect/>
          </a:stretch>
        </p:blipFill>
        <p:spPr bwMode="auto">
          <a:xfrm>
            <a:off x="4139952" y="1707654"/>
            <a:ext cx="1728363" cy="1044432"/>
          </a:xfrm>
          <a:prstGeom prst="rect">
            <a:avLst/>
          </a:prstGeom>
          <a:noFill/>
          <a:ln w="9525">
            <a:noFill/>
            <a:miter lim="800000"/>
            <a:headEnd/>
            <a:tailEnd/>
          </a:ln>
        </p:spPr>
      </p:pic>
      <p:pic>
        <p:nvPicPr>
          <p:cNvPr id="6" name="Рисунок 9" descr="FD722.jpg"/>
          <p:cNvPicPr>
            <a:picLocks noChangeAspect="1"/>
          </p:cNvPicPr>
          <p:nvPr/>
        </p:nvPicPr>
        <p:blipFill>
          <a:blip r:embed="rId4" cstate="print"/>
          <a:srcRect/>
          <a:stretch>
            <a:fillRect/>
          </a:stretch>
        </p:blipFill>
        <p:spPr bwMode="auto">
          <a:xfrm>
            <a:off x="6372200" y="3003798"/>
            <a:ext cx="2087587" cy="1390872"/>
          </a:xfrm>
          <a:prstGeom prst="rect">
            <a:avLst/>
          </a:prstGeom>
          <a:noFill/>
          <a:ln w="9525">
            <a:noFill/>
            <a:miter lim="800000"/>
            <a:headEnd/>
            <a:tailEnd/>
          </a:ln>
        </p:spPr>
      </p:pic>
      <p:pic>
        <p:nvPicPr>
          <p:cNvPr id="7" name="Рисунок 6" descr="FD940_big.png"/>
          <p:cNvPicPr>
            <a:picLocks noChangeAspect="1"/>
          </p:cNvPicPr>
          <p:nvPr/>
        </p:nvPicPr>
        <p:blipFill>
          <a:blip r:embed="rId5" cstate="print"/>
          <a:stretch>
            <a:fillRect/>
          </a:stretch>
        </p:blipFill>
        <p:spPr>
          <a:xfrm>
            <a:off x="4189117" y="3219822"/>
            <a:ext cx="1612473" cy="1224136"/>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b="1" dirty="0" smtClean="0">
                <a:solidFill>
                  <a:schemeClr val="tx2"/>
                </a:solidFill>
                <a:ea typeface="Roboto Condensed" pitchFamily="2" charset="0"/>
                <a:cs typeface="Roboto Condensed" pitchFamily="2" charset="0"/>
              </a:rPr>
              <a:t>Video Referee</a:t>
            </a:r>
            <a:endParaRPr lang="ru-RU" b="1" dirty="0">
              <a:solidFill>
                <a:schemeClr val="tx2"/>
              </a:solidFill>
              <a:ea typeface="Roboto Condensed" pitchFamily="2" charset="0"/>
              <a:cs typeface="Roboto Condensed" pitchFamily="2" charset="0"/>
            </a:endParaRPr>
          </a:p>
        </p:txBody>
      </p:sp>
      <p:sp>
        <p:nvSpPr>
          <p:cNvPr id="9" name="Содержимое 8"/>
          <p:cNvSpPr>
            <a:spLocks noGrp="1"/>
          </p:cNvSpPr>
          <p:nvPr>
            <p:ph idx="1"/>
          </p:nvPr>
        </p:nvSpPr>
        <p:spPr>
          <a:xfrm>
            <a:off x="457200" y="1571617"/>
            <a:ext cx="3970784" cy="1360173"/>
          </a:xfrm>
        </p:spPr>
        <p:txBody>
          <a:bodyPr/>
          <a:lstStyle/>
          <a:p>
            <a:pPr>
              <a:buNone/>
            </a:pPr>
            <a:r>
              <a:rPr lang="en-US" sz="2400" dirty="0" smtClean="0"/>
              <a:t>Score board integration</a:t>
            </a:r>
          </a:p>
        </p:txBody>
      </p:sp>
      <p:pic>
        <p:nvPicPr>
          <p:cNvPr id="6" name="Рисунок 5" descr="XK68.jpg"/>
          <p:cNvPicPr>
            <a:picLocks noChangeAspect="1"/>
          </p:cNvPicPr>
          <p:nvPr/>
        </p:nvPicPr>
        <p:blipFill>
          <a:blip r:embed="rId3" cstate="print"/>
          <a:stretch>
            <a:fillRect/>
          </a:stretch>
        </p:blipFill>
        <p:spPr>
          <a:xfrm>
            <a:off x="2179666" y="3370684"/>
            <a:ext cx="1600246" cy="1289298"/>
          </a:xfrm>
          <a:prstGeom prst="rect">
            <a:avLst/>
          </a:prstGeom>
        </p:spPr>
      </p:pic>
      <p:pic>
        <p:nvPicPr>
          <p:cNvPr id="5" name="Рисунок 4">
            <a:extLst>
              <a:ext uri="{FF2B5EF4-FFF2-40B4-BE49-F238E27FC236}">
                <a16:creationId xmlns:a16="http://schemas.microsoft.com/office/drawing/2014/main" xmlns="" id="{B28EE747-6FF3-44D5-A2AF-6E33C2F471A4}"/>
              </a:ext>
            </a:extLst>
          </p:cNvPr>
          <p:cNvPicPr>
            <a:picLocks noChangeAspect="1"/>
          </p:cNvPicPr>
          <p:nvPr/>
        </p:nvPicPr>
        <p:blipFill>
          <a:blip r:embed="rId4" cstate="print"/>
          <a:stretch>
            <a:fillRect/>
          </a:stretch>
        </p:blipFill>
        <p:spPr>
          <a:xfrm>
            <a:off x="3779912" y="1563638"/>
            <a:ext cx="5120568" cy="2880320"/>
          </a:xfrm>
          <a:prstGeom prst="rect">
            <a:avLst/>
          </a:prstGeom>
          <a:ln>
            <a:solidFill>
              <a:schemeClr val="accent1"/>
            </a:solidFill>
          </a:ln>
        </p:spPr>
      </p:pic>
      <p:pic>
        <p:nvPicPr>
          <p:cNvPr id="7" name="Shape 248">
            <a:extLst>
              <a:ext uri="{FF2B5EF4-FFF2-40B4-BE49-F238E27FC236}">
                <a16:creationId xmlns:a16="http://schemas.microsoft.com/office/drawing/2014/main" xmlns="" id="{E6F380E9-49F7-43A2-B1B6-9FE11F9556E8}"/>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39552" y="4227934"/>
            <a:ext cx="792088" cy="3605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Shape 249" descr="http://www.swisstiming.com/fileadmin/templates/images/swiss_timing.jpg">
            <a:extLst>
              <a:ext uri="{FF2B5EF4-FFF2-40B4-BE49-F238E27FC236}">
                <a16:creationId xmlns:a16="http://schemas.microsoft.com/office/drawing/2014/main" xmlns="" id="{E8ADBDFB-B9D0-42EE-8AB1-57B54241B77C}"/>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39552" y="2139702"/>
            <a:ext cx="1728192" cy="366586"/>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0" name="Shape 250" descr="Nautronic системы спортивных электронных табло">
            <a:extLst>
              <a:ext uri="{FF2B5EF4-FFF2-40B4-BE49-F238E27FC236}">
                <a16:creationId xmlns:a16="http://schemas.microsoft.com/office/drawing/2014/main" xmlns="" id="{28AAF2FB-6AAB-4647-B06D-6EF71D4691C4}"/>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539552" y="3105059"/>
            <a:ext cx="975612" cy="330787"/>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1" name="Shape 251" descr="logo-stramatel.jpg">
            <a:extLst>
              <a:ext uri="{FF2B5EF4-FFF2-40B4-BE49-F238E27FC236}">
                <a16:creationId xmlns:a16="http://schemas.microsoft.com/office/drawing/2014/main" xmlns="" id="{30CF49C5-6E70-401F-8F5A-59AA06EAFB92}"/>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669204" y="2715766"/>
            <a:ext cx="1238500" cy="2054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Shape 252" descr="Palami">
            <a:extLst>
              <a:ext uri="{FF2B5EF4-FFF2-40B4-BE49-F238E27FC236}">
                <a16:creationId xmlns:a16="http://schemas.microsoft.com/office/drawing/2014/main" xmlns="" id="{B4F0E9C7-D172-4D14-B773-0D3BEE94EBD4}"/>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683568" y="3723878"/>
            <a:ext cx="1190531" cy="2880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b="1" dirty="0" smtClean="0">
                <a:solidFill>
                  <a:schemeClr val="tx2"/>
                </a:solidFill>
                <a:ea typeface="Roboto Condensed" pitchFamily="2" charset="0"/>
                <a:cs typeface="Roboto Condensed" pitchFamily="2" charset="0"/>
              </a:rPr>
              <a:t>Live TV production</a:t>
            </a:r>
            <a:endParaRPr lang="ru-RU" b="1" dirty="0">
              <a:solidFill>
                <a:schemeClr val="tx2"/>
              </a:solidFill>
              <a:ea typeface="Roboto Condensed" pitchFamily="2" charset="0"/>
              <a:cs typeface="Roboto Condensed" pitchFamily="2" charset="0"/>
            </a:endParaRPr>
          </a:p>
        </p:txBody>
      </p:sp>
      <p:pic>
        <p:nvPicPr>
          <p:cNvPr id="5" name="Picture 4" descr="Focus1.png"/>
          <p:cNvPicPr>
            <a:picLocks noChangeAspect="1"/>
          </p:cNvPicPr>
          <p:nvPr/>
        </p:nvPicPr>
        <p:blipFill>
          <a:blip r:embed="rId3" cstate="print"/>
          <a:srcRect/>
          <a:stretch>
            <a:fillRect/>
          </a:stretch>
        </p:blipFill>
        <p:spPr bwMode="auto">
          <a:xfrm>
            <a:off x="251520" y="1563638"/>
            <a:ext cx="3672408" cy="2938173"/>
          </a:xfrm>
          <a:prstGeom prst="rect">
            <a:avLst/>
          </a:prstGeom>
          <a:noFill/>
          <a:ln w="9525">
            <a:noFill/>
            <a:miter lim="800000"/>
            <a:headEnd/>
            <a:tailEnd/>
          </a:ln>
        </p:spPr>
      </p:pic>
      <p:pic>
        <p:nvPicPr>
          <p:cNvPr id="7" name="Picture 6">
            <a:hlinkClick r:id="rId4" action="ppaction://hlinkfile"/>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l="1772" t="1575" r="1181" b="1575"/>
          <a:stretch>
            <a:fillRect/>
          </a:stretch>
        </p:blipFill>
        <p:spPr bwMode="auto">
          <a:xfrm>
            <a:off x="6732240" y="3219822"/>
            <a:ext cx="1747046" cy="1192335"/>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descr="J:\Томск 2014_10\DSC_6605.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139952" y="3219822"/>
            <a:ext cx="2122959" cy="1410205"/>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9" name="Picture 1" descr="D:\SoftLab\ФОКУС\!ScreenShots\vlcsnap-2015-06-15-17h51m10s780.png"/>
          <p:cNvPicPr>
            <a:picLocks noChangeAspect="1" noChangeArrowheads="1"/>
          </p:cNvPicPr>
          <p:nvPr/>
        </p:nvPicPr>
        <p:blipFill>
          <a:blip r:embed="rId7" cstate="print"/>
          <a:srcRect/>
          <a:stretch>
            <a:fillRect/>
          </a:stretch>
        </p:blipFill>
        <p:spPr bwMode="auto">
          <a:xfrm>
            <a:off x="4067944" y="1635646"/>
            <a:ext cx="2160240" cy="1215134"/>
          </a:xfrm>
          <a:prstGeom prst="rect">
            <a:avLst/>
          </a:prstGeom>
          <a:noFill/>
          <a:ln>
            <a:solidFill>
              <a:schemeClr val="tx1"/>
            </a:solidFill>
          </a:ln>
        </p:spPr>
      </p:pic>
      <p:pic>
        <p:nvPicPr>
          <p:cNvPr id="10" name="Picture 5" descr="상"/>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7092280" y="1491630"/>
            <a:ext cx="1152128" cy="1584176"/>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b="1" dirty="0" smtClean="0">
                <a:solidFill>
                  <a:schemeClr val="tx2"/>
                </a:solidFill>
                <a:ea typeface="Roboto Condensed" pitchFamily="2" charset="0"/>
                <a:cs typeface="Roboto Condensed" pitchFamily="2" charset="0"/>
              </a:rPr>
              <a:t>Live TV production</a:t>
            </a:r>
            <a:endParaRPr lang="ru-RU" b="1" dirty="0">
              <a:solidFill>
                <a:schemeClr val="tx2"/>
              </a:solidFill>
              <a:ea typeface="Roboto Condensed" pitchFamily="2" charset="0"/>
              <a:cs typeface="Roboto Condensed" pitchFamily="2" charset="0"/>
            </a:endParaRPr>
          </a:p>
        </p:txBody>
      </p:sp>
      <p:pic>
        <p:nvPicPr>
          <p:cNvPr id="4" name="Picture 4" descr="D:\Bbm\РАБОТА\Marketing_materials\Selected_images\K1.bmp"/>
          <p:cNvPicPr>
            <a:picLocks noChangeAspect="1" noChangeArrowheads="1"/>
          </p:cNvPicPr>
          <p:nvPr/>
        </p:nvPicPr>
        <p:blipFill>
          <a:blip r:embed="rId3" cstate="print"/>
          <a:srcRect t="658" r="540" b="658"/>
          <a:stretch>
            <a:fillRect/>
          </a:stretch>
        </p:blipFill>
        <p:spPr bwMode="auto">
          <a:xfrm>
            <a:off x="755576" y="3219822"/>
            <a:ext cx="1944216" cy="1526036"/>
          </a:xfrm>
          <a:prstGeom prst="rect">
            <a:avLst/>
          </a:prstGeom>
          <a:noFill/>
          <a:ln w="9525">
            <a:solidFill>
              <a:schemeClr val="tx1"/>
            </a:solidFill>
            <a:miter lim="800000"/>
            <a:headEnd/>
            <a:tailEnd/>
          </a:ln>
        </p:spPr>
      </p:pic>
      <p:pic>
        <p:nvPicPr>
          <p:cNvPr id="5" name="Picture 3" descr="D:\Bbm\РАБОТА\Marketing_materials\Selected_images\Image21.jpg"/>
          <p:cNvPicPr>
            <a:picLocks noChangeAspect="1" noChangeArrowheads="1"/>
          </p:cNvPicPr>
          <p:nvPr/>
        </p:nvPicPr>
        <p:blipFill>
          <a:blip r:embed="rId4" cstate="print"/>
          <a:srcRect l="1923" r="481"/>
          <a:stretch>
            <a:fillRect/>
          </a:stretch>
        </p:blipFill>
        <p:spPr bwMode="auto">
          <a:xfrm>
            <a:off x="3059832" y="3219822"/>
            <a:ext cx="2016224" cy="1525868"/>
          </a:xfrm>
          <a:prstGeom prst="rect">
            <a:avLst/>
          </a:prstGeom>
          <a:noFill/>
          <a:ln w="9525">
            <a:solidFill>
              <a:schemeClr val="tx1"/>
            </a:solidFill>
            <a:miter lim="800000"/>
            <a:headEnd/>
            <a:tailEnd/>
          </a:ln>
        </p:spPr>
      </p:pic>
      <p:pic>
        <p:nvPicPr>
          <p:cNvPr id="6" name="Picture 4" descr="D:\Bbm\РАБОТА\Marketing_materials\Selected_images\teleregion_00027_001.jpg"/>
          <p:cNvPicPr>
            <a:picLocks noChangeAspect="1" noChangeArrowheads="1"/>
          </p:cNvPicPr>
          <p:nvPr/>
        </p:nvPicPr>
        <p:blipFill>
          <a:blip r:embed="rId5" cstate="print"/>
          <a:srcRect/>
          <a:stretch>
            <a:fillRect/>
          </a:stretch>
        </p:blipFill>
        <p:spPr bwMode="auto">
          <a:xfrm>
            <a:off x="5508104" y="1491630"/>
            <a:ext cx="2114230" cy="1584176"/>
          </a:xfrm>
          <a:prstGeom prst="rect">
            <a:avLst/>
          </a:prstGeom>
          <a:noFill/>
          <a:ln w="9525">
            <a:solidFill>
              <a:schemeClr val="tx1"/>
            </a:solidFill>
            <a:miter lim="800000"/>
            <a:headEnd/>
            <a:tailEnd/>
          </a:ln>
        </p:spPr>
      </p:pic>
      <p:pic>
        <p:nvPicPr>
          <p:cNvPr id="8" name="Picture 2" descr="D:\Bbm\РАБОТА\Marketing_materials\Selected_images\teleregion_00010.jpg"/>
          <p:cNvPicPr>
            <a:picLocks noChangeAspect="1" noChangeArrowheads="1"/>
          </p:cNvPicPr>
          <p:nvPr/>
        </p:nvPicPr>
        <p:blipFill>
          <a:blip r:embed="rId6" cstate="print"/>
          <a:srcRect/>
          <a:stretch>
            <a:fillRect/>
          </a:stretch>
        </p:blipFill>
        <p:spPr bwMode="auto">
          <a:xfrm>
            <a:off x="755576" y="1491630"/>
            <a:ext cx="2088232" cy="1564695"/>
          </a:xfrm>
          <a:prstGeom prst="rect">
            <a:avLst/>
          </a:prstGeom>
          <a:noFill/>
          <a:ln w="9525">
            <a:solidFill>
              <a:schemeClr val="tx1"/>
            </a:solidFill>
            <a:miter lim="800000"/>
            <a:headEnd/>
            <a:tailEnd/>
          </a:ln>
        </p:spPr>
      </p:pic>
      <p:pic>
        <p:nvPicPr>
          <p:cNvPr id="13" name="Picture 1" descr="D:\SoftLab\ФОКУС\!ScreenShots\vlcsnap-2015-06-15-17h55m17s513.png"/>
          <p:cNvPicPr>
            <a:picLocks noChangeAspect="1" noChangeArrowheads="1"/>
          </p:cNvPicPr>
          <p:nvPr/>
        </p:nvPicPr>
        <p:blipFill>
          <a:blip r:embed="rId7" cstate="print"/>
          <a:srcRect/>
          <a:stretch>
            <a:fillRect/>
          </a:stretch>
        </p:blipFill>
        <p:spPr bwMode="auto">
          <a:xfrm>
            <a:off x="5364089" y="3219822"/>
            <a:ext cx="2304255" cy="1296144"/>
          </a:xfrm>
          <a:prstGeom prst="rect">
            <a:avLst/>
          </a:prstGeom>
          <a:noFill/>
          <a:ln>
            <a:solidFill>
              <a:schemeClr val="tx1"/>
            </a:solidFill>
          </a:ln>
        </p:spPr>
      </p:pic>
      <p:pic>
        <p:nvPicPr>
          <p:cNvPr id="14" name="Picture 3" descr="D:\Bbm\РАБОТА\Marketing_materials\Selected_images\Mir_2.jpg"/>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3203848" y="1491630"/>
            <a:ext cx="1945631" cy="1584176"/>
          </a:xfrm>
          <a:prstGeom prst="rect">
            <a:avLst/>
          </a:prstGeom>
          <a:noFill/>
          <a:ln>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b="1" dirty="0" smtClean="0">
                <a:solidFill>
                  <a:schemeClr val="tx2"/>
                </a:solidFill>
                <a:ea typeface="Roboto Condensed" pitchFamily="2" charset="0"/>
                <a:cs typeface="Roboto Condensed" pitchFamily="2" charset="0"/>
              </a:rPr>
              <a:t>Live TV production</a:t>
            </a:r>
            <a:endParaRPr lang="ru-RU" b="1" dirty="0">
              <a:solidFill>
                <a:schemeClr val="tx2"/>
              </a:solidFill>
              <a:ea typeface="Roboto Condensed" pitchFamily="2" charset="0"/>
              <a:cs typeface="Roboto Condensed" pitchFamily="2" charset="0"/>
            </a:endParaRPr>
          </a:p>
        </p:txBody>
      </p:sp>
      <p:pic>
        <p:nvPicPr>
          <p:cNvPr id="4" name="Picture 2">
            <a:extLst>
              <a:ext uri="{FF2B5EF4-FFF2-40B4-BE49-F238E27FC236}">
                <a16:creationId xmlns:a16="http://schemas.microsoft.com/office/drawing/2014/main" xmlns="" id="{308D387D-2588-4F40-A6B0-F3C936E2E1CF}"/>
              </a:ext>
            </a:extLst>
          </p:cNvPr>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1885244" y="1571625"/>
            <a:ext cx="5373512" cy="302260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b="1" dirty="0" smtClean="0">
                <a:solidFill>
                  <a:schemeClr val="tx2"/>
                </a:solidFill>
                <a:ea typeface="Roboto Condensed" pitchFamily="2" charset="0"/>
                <a:cs typeface="Roboto Condensed" pitchFamily="2" charset="0"/>
              </a:rPr>
              <a:t>Solution Robustness </a:t>
            </a:r>
            <a:endParaRPr lang="ru-RU" b="1" dirty="0">
              <a:solidFill>
                <a:schemeClr val="tx2"/>
              </a:solidFill>
              <a:ea typeface="Roboto Condensed" pitchFamily="2" charset="0"/>
              <a:cs typeface="Roboto Condensed" pitchFamily="2" charset="0"/>
            </a:endParaRPr>
          </a:p>
        </p:txBody>
      </p:sp>
      <p:sp>
        <p:nvSpPr>
          <p:cNvPr id="3" name="Содержимое 2"/>
          <p:cNvSpPr>
            <a:spLocks noGrp="1"/>
          </p:cNvSpPr>
          <p:nvPr>
            <p:ph idx="1"/>
          </p:nvPr>
        </p:nvSpPr>
        <p:spPr>
          <a:xfrm>
            <a:off x="457200" y="1571617"/>
            <a:ext cx="5987008" cy="3304389"/>
          </a:xfrm>
        </p:spPr>
        <p:txBody>
          <a:bodyPr/>
          <a:lstStyle/>
          <a:p>
            <a:pPr>
              <a:buNone/>
            </a:pPr>
            <a:r>
              <a:rPr lang="en-US" sz="2400" dirty="0" smtClean="0"/>
              <a:t>Own hardware + firmware + software</a:t>
            </a:r>
            <a:endParaRPr lang="ru-RU" sz="2400" dirty="0" smtClean="0"/>
          </a:p>
          <a:p>
            <a:pPr>
              <a:buNone/>
            </a:pPr>
            <a:endParaRPr lang="en-US" sz="800" dirty="0" smtClean="0"/>
          </a:p>
          <a:p>
            <a:pPr>
              <a:buNone/>
            </a:pPr>
            <a:r>
              <a:rPr lang="en-US" sz="2400" dirty="0" smtClean="0"/>
              <a:t>Hardware robustness:</a:t>
            </a:r>
            <a:endParaRPr lang="ru-RU" sz="2400" dirty="0" smtClean="0"/>
          </a:p>
          <a:p>
            <a:r>
              <a:rPr lang="en-US" sz="2000" dirty="0" smtClean="0"/>
              <a:t>100% product testing on our own test site</a:t>
            </a:r>
          </a:p>
          <a:p>
            <a:r>
              <a:rPr lang="en-US" sz="2000" dirty="0" smtClean="0"/>
              <a:t>&gt;5000 boards were produced and sold</a:t>
            </a:r>
          </a:p>
          <a:p>
            <a:pPr>
              <a:buNone/>
            </a:pPr>
            <a:endParaRPr lang="en-US" sz="800" dirty="0" smtClean="0"/>
          </a:p>
          <a:p>
            <a:pPr>
              <a:buNone/>
            </a:pPr>
            <a:r>
              <a:rPr lang="en-US" sz="2400" dirty="0" smtClean="0"/>
              <a:t>Software robustness:</a:t>
            </a:r>
          </a:p>
          <a:p>
            <a:r>
              <a:rPr lang="en-US" sz="2000" dirty="0" smtClean="0"/>
              <a:t>Data buffering</a:t>
            </a:r>
          </a:p>
          <a:p>
            <a:r>
              <a:rPr lang="en-US" sz="2000" dirty="0" smtClean="0"/>
              <a:t>Separation into processes</a:t>
            </a:r>
            <a:endParaRPr lang="ru-RU" sz="2000" dirty="0"/>
          </a:p>
        </p:txBody>
      </p:sp>
      <p:pic>
        <p:nvPicPr>
          <p:cNvPr id="13313" name="Picture 1"/>
          <p:cNvPicPr>
            <a:picLocks noChangeAspect="1" noChangeArrowheads="1"/>
          </p:cNvPicPr>
          <p:nvPr/>
        </p:nvPicPr>
        <p:blipFill>
          <a:blip r:embed="rId3" cstate="print">
            <a:lum bright="20000" contrast="-12000"/>
          </a:blip>
          <a:stretch>
            <a:fillRect/>
          </a:stretch>
        </p:blipFill>
        <p:spPr bwMode="auto">
          <a:xfrm>
            <a:off x="6499880" y="1800501"/>
            <a:ext cx="2032560" cy="242743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b="1" dirty="0" smtClean="0">
                <a:solidFill>
                  <a:schemeClr val="tx2"/>
                </a:solidFill>
                <a:ea typeface="Roboto Condensed" pitchFamily="2" charset="0"/>
                <a:cs typeface="Roboto Condensed" pitchFamily="2" charset="0"/>
              </a:rPr>
              <a:t>Full life cycle</a:t>
            </a:r>
            <a:endParaRPr lang="ru-RU" b="1" dirty="0">
              <a:solidFill>
                <a:schemeClr val="tx2"/>
              </a:solidFill>
              <a:ea typeface="Roboto Condensed" pitchFamily="2" charset="0"/>
              <a:cs typeface="Roboto Condensed" pitchFamily="2" charset="0"/>
            </a:endParaRPr>
          </a:p>
        </p:txBody>
      </p:sp>
      <p:sp>
        <p:nvSpPr>
          <p:cNvPr id="3" name="Содержимое 2"/>
          <p:cNvSpPr>
            <a:spLocks noGrp="1"/>
          </p:cNvSpPr>
          <p:nvPr>
            <p:ph idx="1"/>
          </p:nvPr>
        </p:nvSpPr>
        <p:spPr>
          <a:xfrm>
            <a:off x="457200" y="1571617"/>
            <a:ext cx="3322712" cy="3232381"/>
          </a:xfrm>
        </p:spPr>
        <p:txBody>
          <a:bodyPr/>
          <a:lstStyle/>
          <a:p>
            <a:r>
              <a:rPr lang="en-US" sz="2800" dirty="0" smtClean="0"/>
              <a:t>Idea</a:t>
            </a:r>
          </a:p>
          <a:p>
            <a:r>
              <a:rPr lang="en-US" sz="2800" dirty="0" smtClean="0"/>
              <a:t>Implementation</a:t>
            </a:r>
          </a:p>
          <a:p>
            <a:r>
              <a:rPr lang="en-US" sz="2800" dirty="0" smtClean="0"/>
              <a:t>Production</a:t>
            </a:r>
          </a:p>
          <a:p>
            <a:r>
              <a:rPr lang="en-US" sz="2800" dirty="0" smtClean="0"/>
              <a:t>Promotion</a:t>
            </a:r>
          </a:p>
          <a:p>
            <a:r>
              <a:rPr lang="en-US" sz="2800" dirty="0" smtClean="0"/>
              <a:t>Sales</a:t>
            </a:r>
          </a:p>
          <a:p>
            <a:r>
              <a:rPr lang="en-US" sz="2800" dirty="0" smtClean="0"/>
              <a:t>Technical Support</a:t>
            </a:r>
            <a:endParaRPr lang="ru-RU" sz="2800" dirty="0"/>
          </a:p>
        </p:txBody>
      </p:sp>
      <p:sp>
        <p:nvSpPr>
          <p:cNvPr id="5" name="32-конечная звезда 4"/>
          <p:cNvSpPr/>
          <p:nvPr/>
        </p:nvSpPr>
        <p:spPr>
          <a:xfrm>
            <a:off x="4572000" y="1851670"/>
            <a:ext cx="3240360" cy="1872208"/>
          </a:xfrm>
          <a:prstGeom prst="star32">
            <a:avLst/>
          </a:prstGeom>
          <a:solidFill>
            <a:srgbClr val="FFFF00"/>
          </a:solidFill>
          <a:ln>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smtClean="0">
                <a:solidFill>
                  <a:schemeClr val="tx1"/>
                </a:solidFill>
              </a:rPr>
              <a:t>All from </a:t>
            </a:r>
            <a:r>
              <a:rPr lang="en-US" sz="2400" dirty="0" err="1" smtClean="0">
                <a:solidFill>
                  <a:schemeClr val="tx1"/>
                </a:solidFill>
              </a:rPr>
              <a:t>SoftLab</a:t>
            </a:r>
            <a:r>
              <a:rPr lang="en-US" sz="2400" dirty="0" smtClean="0">
                <a:solidFill>
                  <a:schemeClr val="tx1"/>
                </a:solidFill>
              </a:rPr>
              <a:t>-NSK</a:t>
            </a:r>
            <a:endParaRPr lang="ru-RU" sz="2400" dirty="0">
              <a:solidFill>
                <a:schemeClr val="tx1"/>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SRV1\tmp\For_Natasha_A\From Tatiana\Карта новая на сайт АНГЛ и РУС\2020 Карта клиентов для Шадрина\WorldMapClientsFlagsOK-01.png"/>
          <p:cNvPicPr>
            <a:picLocks noGrp="1" noChangeAspect="1" noChangeArrowheads="1"/>
          </p:cNvPicPr>
          <p:nvPr>
            <p:ph idx="1"/>
          </p:nvPr>
        </p:nvPicPr>
        <p:blipFill>
          <a:blip r:embed="rId2" cstate="print"/>
          <a:srcRect l="14091" t="7889"/>
          <a:stretch>
            <a:fillRect/>
          </a:stretch>
        </p:blipFill>
        <p:spPr bwMode="auto">
          <a:xfrm>
            <a:off x="157000" y="792588"/>
            <a:ext cx="6647248" cy="3939402"/>
          </a:xfrm>
          <a:prstGeom prst="rect">
            <a:avLst/>
          </a:prstGeom>
          <a:noFill/>
        </p:spPr>
      </p:pic>
      <p:pic>
        <p:nvPicPr>
          <p:cNvPr id="5" name="Рисунок 4" descr="LOGO SL OK 2019NOVEMBER-01.png"/>
          <p:cNvPicPr>
            <a:picLocks noChangeAspect="1"/>
          </p:cNvPicPr>
          <p:nvPr/>
        </p:nvPicPr>
        <p:blipFill>
          <a:blip r:embed="rId3" cstate="print"/>
          <a:stretch>
            <a:fillRect/>
          </a:stretch>
        </p:blipFill>
        <p:spPr>
          <a:xfrm>
            <a:off x="7092280" y="915566"/>
            <a:ext cx="1707194" cy="1656184"/>
          </a:xfrm>
          <a:prstGeom prst="rect">
            <a:avLst/>
          </a:prstGeom>
        </p:spPr>
      </p:pic>
      <p:sp>
        <p:nvSpPr>
          <p:cNvPr id="6" name="TextBox 5"/>
          <p:cNvSpPr txBox="1"/>
          <p:nvPr/>
        </p:nvSpPr>
        <p:spPr>
          <a:xfrm>
            <a:off x="7164288" y="3075806"/>
            <a:ext cx="1646606" cy="646331"/>
          </a:xfrm>
          <a:prstGeom prst="rect">
            <a:avLst/>
          </a:prstGeom>
          <a:noFill/>
        </p:spPr>
        <p:txBody>
          <a:bodyPr wrap="none" rtlCol="0">
            <a:spAutoFit/>
          </a:bodyPr>
          <a:lstStyle/>
          <a:p>
            <a:pPr algn="ctr"/>
            <a:r>
              <a:rPr lang="en-US" b="1" dirty="0" smtClean="0">
                <a:solidFill>
                  <a:schemeClr val="tx2"/>
                </a:solidFill>
              </a:rPr>
              <a:t>&gt;30 years </a:t>
            </a:r>
          </a:p>
          <a:p>
            <a:pPr algn="ctr"/>
            <a:r>
              <a:rPr lang="en-US" b="1" dirty="0" smtClean="0">
                <a:solidFill>
                  <a:schemeClr val="tx2"/>
                </a:solidFill>
              </a:rPr>
              <a:t>on TV market</a:t>
            </a:r>
            <a:endParaRPr lang="ru-RU" b="1" dirty="0">
              <a:solidFill>
                <a:schemeClr val="tx2"/>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b="1" dirty="0" err="1" smtClean="0">
                <a:solidFill>
                  <a:schemeClr val="tx2"/>
                </a:solidFill>
                <a:ea typeface="Roboto Condensed" pitchFamily="2" charset="0"/>
                <a:cs typeface="Roboto Condensed" pitchFamily="2" charset="0"/>
              </a:rPr>
              <a:t>SoftLab</a:t>
            </a:r>
            <a:r>
              <a:rPr lang="en-US" b="1" dirty="0" smtClean="0">
                <a:solidFill>
                  <a:schemeClr val="tx2"/>
                </a:solidFill>
                <a:ea typeface="Roboto Condensed" pitchFamily="2" charset="0"/>
                <a:cs typeface="Roboto Condensed" pitchFamily="2" charset="0"/>
              </a:rPr>
              <a:t>-NSK Solutions</a:t>
            </a:r>
            <a:endParaRPr lang="ru-RU" b="1" dirty="0">
              <a:solidFill>
                <a:schemeClr val="tx2"/>
              </a:solidFill>
              <a:ea typeface="Roboto Condensed" pitchFamily="2" charset="0"/>
              <a:cs typeface="Roboto Condensed" pitchFamily="2" charset="0"/>
            </a:endParaRPr>
          </a:p>
        </p:txBody>
      </p:sp>
      <p:pic>
        <p:nvPicPr>
          <p:cNvPr id="4" name="Picture 21" descr="C:\Documents and Settings\egor.SOFTLAB\Local Settings\Temporary Internet Files\Content.IE5\JWOTNIDA\MC900232092[1].wmf"/>
          <p:cNvPicPr>
            <a:picLocks noChangeAspect="1" noChangeArrowheads="1"/>
          </p:cNvPicPr>
          <p:nvPr/>
        </p:nvPicPr>
        <p:blipFill>
          <a:blip r:embed="rId2" cstate="print"/>
          <a:srcRect/>
          <a:stretch>
            <a:fillRect/>
          </a:stretch>
        </p:blipFill>
        <p:spPr bwMode="auto">
          <a:xfrm>
            <a:off x="449263" y="2283742"/>
            <a:ext cx="1352302" cy="1296120"/>
          </a:xfrm>
          <a:prstGeom prst="rect">
            <a:avLst/>
          </a:prstGeom>
          <a:noFill/>
          <a:ln w="9525">
            <a:noFill/>
            <a:miter lim="800000"/>
            <a:headEnd/>
            <a:tailEnd/>
          </a:ln>
        </p:spPr>
      </p:pic>
      <p:pic>
        <p:nvPicPr>
          <p:cNvPr id="5" name="Picture 2" descr="http://www.online.servertorg.ru/images/600/7553.jpg"/>
          <p:cNvPicPr>
            <a:picLocks noChangeAspect="1" noChangeArrowheads="1"/>
          </p:cNvPicPr>
          <p:nvPr/>
        </p:nvPicPr>
        <p:blipFill>
          <a:blip r:embed="rId3" cstate="print"/>
          <a:srcRect t="25197" b="25197"/>
          <a:stretch>
            <a:fillRect/>
          </a:stretch>
        </p:blipFill>
        <p:spPr bwMode="auto">
          <a:xfrm>
            <a:off x="2754313" y="3661395"/>
            <a:ext cx="936625" cy="531813"/>
          </a:xfrm>
          <a:prstGeom prst="rect">
            <a:avLst/>
          </a:prstGeom>
          <a:noFill/>
          <a:ln w="25400">
            <a:solidFill>
              <a:srgbClr val="FF0000"/>
            </a:solidFill>
            <a:miter lim="800000"/>
            <a:headEnd/>
            <a:tailEnd/>
          </a:ln>
        </p:spPr>
      </p:pic>
      <p:pic>
        <p:nvPicPr>
          <p:cNvPr id="6" name="Picture 19" descr="C:\Documents and Settings\egor.SOFTLAB\Local Settings\Temporary Internet Files\Content.IE5\U23L4QJJ\MC900232151[1].wmf"/>
          <p:cNvPicPr>
            <a:picLocks noChangeAspect="1" noChangeArrowheads="1"/>
          </p:cNvPicPr>
          <p:nvPr/>
        </p:nvPicPr>
        <p:blipFill>
          <a:blip r:embed="rId4" cstate="print"/>
          <a:srcRect/>
          <a:stretch>
            <a:fillRect/>
          </a:stretch>
        </p:blipFill>
        <p:spPr bwMode="auto">
          <a:xfrm flipH="1">
            <a:off x="7434263" y="2058317"/>
            <a:ext cx="1169987" cy="862013"/>
          </a:xfrm>
          <a:prstGeom prst="rect">
            <a:avLst/>
          </a:prstGeom>
          <a:noFill/>
          <a:ln w="9525">
            <a:noFill/>
            <a:miter lim="800000"/>
            <a:headEnd/>
            <a:tailEnd/>
          </a:ln>
        </p:spPr>
      </p:pic>
      <p:pic>
        <p:nvPicPr>
          <p:cNvPr id="7" name="Picture 18" descr="C:\Documents and Settings\egor.SOFTLAB\Local Settings\Temporary Internet Files\Content.IE5\JWOTNIDA\MC900286470[1].wmf"/>
          <p:cNvPicPr>
            <a:picLocks noChangeAspect="1" noChangeArrowheads="1"/>
          </p:cNvPicPr>
          <p:nvPr/>
        </p:nvPicPr>
        <p:blipFill>
          <a:blip r:embed="rId5" cstate="print"/>
          <a:srcRect/>
          <a:stretch>
            <a:fillRect/>
          </a:stretch>
        </p:blipFill>
        <p:spPr bwMode="auto">
          <a:xfrm flipH="1">
            <a:off x="6858000" y="2994942"/>
            <a:ext cx="1184275" cy="852488"/>
          </a:xfrm>
          <a:prstGeom prst="rect">
            <a:avLst/>
          </a:prstGeom>
          <a:noFill/>
          <a:ln w="9525">
            <a:noFill/>
            <a:miter lim="800000"/>
            <a:headEnd/>
            <a:tailEnd/>
          </a:ln>
        </p:spPr>
      </p:pic>
      <p:grpSp>
        <p:nvGrpSpPr>
          <p:cNvPr id="3" name="Group 13"/>
          <p:cNvGrpSpPr>
            <a:grpSpLocks/>
          </p:cNvGrpSpPr>
          <p:nvPr/>
        </p:nvGrpSpPr>
        <p:grpSpPr bwMode="auto">
          <a:xfrm>
            <a:off x="5724525" y="1059582"/>
            <a:ext cx="1295400" cy="1655763"/>
            <a:chOff x="2643174" y="285728"/>
            <a:chExt cx="2643206" cy="3214710"/>
          </a:xfrm>
        </p:grpSpPr>
        <p:sp>
          <p:nvSpPr>
            <p:cNvPr id="9" name="Arc 8"/>
            <p:cNvSpPr/>
            <p:nvPr/>
          </p:nvSpPr>
          <p:spPr>
            <a:xfrm flipV="1">
              <a:off x="2643174" y="285728"/>
              <a:ext cx="2643206" cy="3214710"/>
            </a:xfrm>
            <a:prstGeom prst="arc">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ru-RU"/>
            </a:p>
          </p:txBody>
        </p:sp>
        <p:sp>
          <p:nvSpPr>
            <p:cNvPr id="10" name="Arc 9"/>
            <p:cNvSpPr/>
            <p:nvPr/>
          </p:nvSpPr>
          <p:spPr>
            <a:xfrm flipV="1">
              <a:off x="2643174" y="501480"/>
              <a:ext cx="2115214" cy="2570534"/>
            </a:xfrm>
            <a:prstGeom prst="arc">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ru-RU"/>
            </a:p>
          </p:txBody>
        </p:sp>
        <p:sp>
          <p:nvSpPr>
            <p:cNvPr id="11" name="Arc 10"/>
            <p:cNvSpPr/>
            <p:nvPr/>
          </p:nvSpPr>
          <p:spPr>
            <a:xfrm flipV="1">
              <a:off x="2714437" y="714151"/>
              <a:ext cx="1587219" cy="1929442"/>
            </a:xfrm>
            <a:prstGeom prst="arc">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ru-RU"/>
            </a:p>
          </p:txBody>
        </p:sp>
        <p:sp>
          <p:nvSpPr>
            <p:cNvPr id="12" name="Arc 11"/>
            <p:cNvSpPr/>
            <p:nvPr/>
          </p:nvSpPr>
          <p:spPr>
            <a:xfrm flipV="1">
              <a:off x="2856963" y="1142573"/>
              <a:ext cx="527994" cy="644176"/>
            </a:xfrm>
            <a:prstGeom prst="arc">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ru-RU"/>
            </a:p>
          </p:txBody>
        </p:sp>
        <p:sp>
          <p:nvSpPr>
            <p:cNvPr id="13" name="Arc 12"/>
            <p:cNvSpPr/>
            <p:nvPr/>
          </p:nvSpPr>
          <p:spPr>
            <a:xfrm flipV="1">
              <a:off x="2785700" y="929904"/>
              <a:ext cx="1059227" cy="1285266"/>
            </a:xfrm>
            <a:prstGeom prst="arc">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ru-RU"/>
            </a:p>
          </p:txBody>
        </p:sp>
      </p:grpSp>
      <p:pic>
        <p:nvPicPr>
          <p:cNvPr id="14" name="Picture 22" descr="C:\Documents and Settings\egor.SOFTLAB\Local Settings\Temporary Internet Files\Content.IE5\U23L4QJJ\MC900226826[1].wmf"/>
          <p:cNvPicPr>
            <a:picLocks noChangeAspect="1" noChangeArrowheads="1"/>
          </p:cNvPicPr>
          <p:nvPr/>
        </p:nvPicPr>
        <p:blipFill>
          <a:blip r:embed="rId6" cstate="print"/>
          <a:srcRect/>
          <a:stretch>
            <a:fillRect/>
          </a:stretch>
        </p:blipFill>
        <p:spPr bwMode="auto">
          <a:xfrm>
            <a:off x="5580112" y="1635646"/>
            <a:ext cx="552725" cy="1953915"/>
          </a:xfrm>
          <a:prstGeom prst="rect">
            <a:avLst/>
          </a:prstGeom>
          <a:noFill/>
          <a:ln w="9525">
            <a:noFill/>
            <a:miter lim="800000"/>
            <a:headEnd/>
            <a:tailEnd/>
          </a:ln>
        </p:spPr>
      </p:pic>
      <p:grpSp>
        <p:nvGrpSpPr>
          <p:cNvPr id="8" name="Group 4"/>
          <p:cNvGrpSpPr>
            <a:grpSpLocks noChangeAspect="1"/>
          </p:cNvGrpSpPr>
          <p:nvPr/>
        </p:nvGrpSpPr>
        <p:grpSpPr bwMode="auto">
          <a:xfrm>
            <a:off x="3491880" y="1399584"/>
            <a:ext cx="1241549" cy="1100158"/>
            <a:chOff x="1565" y="305"/>
            <a:chExt cx="2857" cy="2530"/>
          </a:xfrm>
        </p:grpSpPr>
        <p:sp>
          <p:nvSpPr>
            <p:cNvPr id="16" name="AutoShape 3"/>
            <p:cNvSpPr>
              <a:spLocks noChangeAspect="1" noChangeArrowheads="1" noTextEdit="1"/>
            </p:cNvSpPr>
            <p:nvPr/>
          </p:nvSpPr>
          <p:spPr bwMode="auto">
            <a:xfrm>
              <a:off x="1565" y="305"/>
              <a:ext cx="2857" cy="2530"/>
            </a:xfrm>
            <a:prstGeom prst="rect">
              <a:avLst/>
            </a:prstGeom>
            <a:noFill/>
            <a:ln w="9525">
              <a:noFill/>
              <a:miter lim="800000"/>
              <a:headEnd/>
              <a:tailEnd/>
            </a:ln>
          </p:spPr>
          <p:txBody>
            <a:bodyPr/>
            <a:lstStyle/>
            <a:p>
              <a:endParaRPr lang="ru-RU"/>
            </a:p>
          </p:txBody>
        </p:sp>
        <p:sp>
          <p:nvSpPr>
            <p:cNvPr id="17" name="Freeform 5"/>
            <p:cNvSpPr>
              <a:spLocks/>
            </p:cNvSpPr>
            <p:nvPr/>
          </p:nvSpPr>
          <p:spPr bwMode="auto">
            <a:xfrm>
              <a:off x="1592" y="335"/>
              <a:ext cx="2800" cy="2470"/>
            </a:xfrm>
            <a:custGeom>
              <a:avLst/>
              <a:gdLst>
                <a:gd name="T0" fmla="*/ 1492 w 2800"/>
                <a:gd name="T1" fmla="*/ 5 h 2470"/>
                <a:gd name="T2" fmla="*/ 1349 w 2800"/>
                <a:gd name="T3" fmla="*/ 21 h 2470"/>
                <a:gd name="T4" fmla="*/ 1208 w 2800"/>
                <a:gd name="T5" fmla="*/ 56 h 2470"/>
                <a:gd name="T6" fmla="*/ 1072 w 2800"/>
                <a:gd name="T7" fmla="*/ 103 h 2470"/>
                <a:gd name="T8" fmla="*/ 944 w 2800"/>
                <a:gd name="T9" fmla="*/ 163 h 2470"/>
                <a:gd name="T10" fmla="*/ 820 w 2800"/>
                <a:gd name="T11" fmla="*/ 236 h 2470"/>
                <a:gd name="T12" fmla="*/ 705 w 2800"/>
                <a:gd name="T13" fmla="*/ 319 h 2470"/>
                <a:gd name="T14" fmla="*/ 600 w 2800"/>
                <a:gd name="T15" fmla="*/ 414 h 2470"/>
                <a:gd name="T16" fmla="*/ 506 w 2800"/>
                <a:gd name="T17" fmla="*/ 520 h 2470"/>
                <a:gd name="T18" fmla="*/ 425 w 2800"/>
                <a:gd name="T19" fmla="*/ 633 h 2470"/>
                <a:gd name="T20" fmla="*/ 358 w 2800"/>
                <a:gd name="T21" fmla="*/ 755 h 2470"/>
                <a:gd name="T22" fmla="*/ 307 w 2800"/>
                <a:gd name="T23" fmla="*/ 887 h 2470"/>
                <a:gd name="T24" fmla="*/ 273 w 2800"/>
                <a:gd name="T25" fmla="*/ 1026 h 2470"/>
                <a:gd name="T26" fmla="*/ 0 w 2800"/>
                <a:gd name="T27" fmla="*/ 1647 h 2470"/>
                <a:gd name="T28" fmla="*/ 5 w 2800"/>
                <a:gd name="T29" fmla="*/ 1730 h 2470"/>
                <a:gd name="T30" fmla="*/ 23 w 2800"/>
                <a:gd name="T31" fmla="*/ 1810 h 2470"/>
                <a:gd name="T32" fmla="*/ 50 w 2800"/>
                <a:gd name="T33" fmla="*/ 1884 h 2470"/>
                <a:gd name="T34" fmla="*/ 85 w 2800"/>
                <a:gd name="T35" fmla="*/ 1955 h 2470"/>
                <a:gd name="T36" fmla="*/ 122 w 2800"/>
                <a:gd name="T37" fmla="*/ 2017 h 2470"/>
                <a:gd name="T38" fmla="*/ 166 w 2800"/>
                <a:gd name="T39" fmla="*/ 2076 h 2470"/>
                <a:gd name="T40" fmla="*/ 212 w 2800"/>
                <a:gd name="T41" fmla="*/ 2127 h 2470"/>
                <a:gd name="T42" fmla="*/ 255 w 2800"/>
                <a:gd name="T43" fmla="*/ 2174 h 2470"/>
                <a:gd name="T44" fmla="*/ 298 w 2800"/>
                <a:gd name="T45" fmla="*/ 2212 h 2470"/>
                <a:gd name="T46" fmla="*/ 335 w 2800"/>
                <a:gd name="T47" fmla="*/ 2245 h 2470"/>
                <a:gd name="T48" fmla="*/ 367 w 2800"/>
                <a:gd name="T49" fmla="*/ 2272 h 2470"/>
                <a:gd name="T50" fmla="*/ 394 w 2800"/>
                <a:gd name="T51" fmla="*/ 2293 h 2470"/>
                <a:gd name="T52" fmla="*/ 526 w 2800"/>
                <a:gd name="T53" fmla="*/ 2358 h 2470"/>
                <a:gd name="T54" fmla="*/ 665 w 2800"/>
                <a:gd name="T55" fmla="*/ 2409 h 2470"/>
                <a:gd name="T56" fmla="*/ 807 w 2800"/>
                <a:gd name="T57" fmla="*/ 2444 h 2470"/>
                <a:gd name="T58" fmla="*/ 948 w 2800"/>
                <a:gd name="T59" fmla="*/ 2465 h 2470"/>
                <a:gd name="T60" fmla="*/ 1089 w 2800"/>
                <a:gd name="T61" fmla="*/ 2470 h 2470"/>
                <a:gd name="T62" fmla="*/ 1229 w 2800"/>
                <a:gd name="T63" fmla="*/ 2462 h 2470"/>
                <a:gd name="T64" fmla="*/ 1364 w 2800"/>
                <a:gd name="T65" fmla="*/ 2441 h 2470"/>
                <a:gd name="T66" fmla="*/ 1494 w 2800"/>
                <a:gd name="T67" fmla="*/ 2409 h 2470"/>
                <a:gd name="T68" fmla="*/ 1613 w 2800"/>
                <a:gd name="T69" fmla="*/ 2363 h 2470"/>
                <a:gd name="T70" fmla="*/ 1725 w 2800"/>
                <a:gd name="T71" fmla="*/ 2307 h 2470"/>
                <a:gd name="T72" fmla="*/ 1824 w 2800"/>
                <a:gd name="T73" fmla="*/ 2240 h 2470"/>
                <a:gd name="T74" fmla="*/ 1910 w 2800"/>
                <a:gd name="T75" fmla="*/ 2166 h 2470"/>
                <a:gd name="T76" fmla="*/ 1948 w 2800"/>
                <a:gd name="T77" fmla="*/ 1526 h 2470"/>
                <a:gd name="T78" fmla="*/ 2777 w 2800"/>
                <a:gd name="T79" fmla="*/ 616 h 2470"/>
                <a:gd name="T80" fmla="*/ 2738 w 2800"/>
                <a:gd name="T81" fmla="*/ 521 h 2470"/>
                <a:gd name="T82" fmla="*/ 2685 w 2800"/>
                <a:gd name="T83" fmla="*/ 434 h 2470"/>
                <a:gd name="T84" fmla="*/ 2620 w 2800"/>
                <a:gd name="T85" fmla="*/ 354 h 2470"/>
                <a:gd name="T86" fmla="*/ 2546 w 2800"/>
                <a:gd name="T87" fmla="*/ 284 h 2470"/>
                <a:gd name="T88" fmla="*/ 2459 w 2800"/>
                <a:gd name="T89" fmla="*/ 219 h 2470"/>
                <a:gd name="T90" fmla="*/ 2362 w 2800"/>
                <a:gd name="T91" fmla="*/ 163 h 2470"/>
                <a:gd name="T92" fmla="*/ 2255 w 2800"/>
                <a:gd name="T93" fmla="*/ 115 h 2470"/>
                <a:gd name="T94" fmla="*/ 2140 w 2800"/>
                <a:gd name="T95" fmla="*/ 76 h 2470"/>
                <a:gd name="T96" fmla="*/ 2016 w 2800"/>
                <a:gd name="T97" fmla="*/ 44 h 2470"/>
                <a:gd name="T98" fmla="*/ 1886 w 2800"/>
                <a:gd name="T99" fmla="*/ 21 h 2470"/>
                <a:gd name="T100" fmla="*/ 1750 w 2800"/>
                <a:gd name="T101" fmla="*/ 6 h 2470"/>
                <a:gd name="T102" fmla="*/ 1608 w 2800"/>
                <a:gd name="T103" fmla="*/ 2 h 247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800"/>
                <a:gd name="T157" fmla="*/ 0 h 2470"/>
                <a:gd name="T158" fmla="*/ 2800 w 2800"/>
                <a:gd name="T159" fmla="*/ 2470 h 247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800" h="2470">
                  <a:moveTo>
                    <a:pt x="1608" y="2"/>
                  </a:moveTo>
                  <a:lnTo>
                    <a:pt x="1578" y="0"/>
                  </a:lnTo>
                  <a:lnTo>
                    <a:pt x="1549" y="2"/>
                  </a:lnTo>
                  <a:lnTo>
                    <a:pt x="1521" y="2"/>
                  </a:lnTo>
                  <a:lnTo>
                    <a:pt x="1492" y="5"/>
                  </a:lnTo>
                  <a:lnTo>
                    <a:pt x="1463" y="6"/>
                  </a:lnTo>
                  <a:lnTo>
                    <a:pt x="1435" y="9"/>
                  </a:lnTo>
                  <a:lnTo>
                    <a:pt x="1406" y="14"/>
                  </a:lnTo>
                  <a:lnTo>
                    <a:pt x="1377" y="18"/>
                  </a:lnTo>
                  <a:lnTo>
                    <a:pt x="1349" y="21"/>
                  </a:lnTo>
                  <a:lnTo>
                    <a:pt x="1321" y="27"/>
                  </a:lnTo>
                  <a:lnTo>
                    <a:pt x="1293" y="33"/>
                  </a:lnTo>
                  <a:lnTo>
                    <a:pt x="1266" y="41"/>
                  </a:lnTo>
                  <a:lnTo>
                    <a:pt x="1237" y="47"/>
                  </a:lnTo>
                  <a:lnTo>
                    <a:pt x="1208" y="56"/>
                  </a:lnTo>
                  <a:lnTo>
                    <a:pt x="1181" y="64"/>
                  </a:lnTo>
                  <a:lnTo>
                    <a:pt x="1155" y="74"/>
                  </a:lnTo>
                  <a:lnTo>
                    <a:pt x="1127" y="82"/>
                  </a:lnTo>
                  <a:lnTo>
                    <a:pt x="1099" y="92"/>
                  </a:lnTo>
                  <a:lnTo>
                    <a:pt x="1072" y="103"/>
                  </a:lnTo>
                  <a:lnTo>
                    <a:pt x="1047" y="113"/>
                  </a:lnTo>
                  <a:lnTo>
                    <a:pt x="1021" y="126"/>
                  </a:lnTo>
                  <a:lnTo>
                    <a:pt x="994" y="136"/>
                  </a:lnTo>
                  <a:lnTo>
                    <a:pt x="968" y="148"/>
                  </a:lnTo>
                  <a:lnTo>
                    <a:pt x="944" y="163"/>
                  </a:lnTo>
                  <a:lnTo>
                    <a:pt x="918" y="177"/>
                  </a:lnTo>
                  <a:lnTo>
                    <a:pt x="893" y="191"/>
                  </a:lnTo>
                  <a:lnTo>
                    <a:pt x="867" y="206"/>
                  </a:lnTo>
                  <a:lnTo>
                    <a:pt x="844" y="221"/>
                  </a:lnTo>
                  <a:lnTo>
                    <a:pt x="820" y="236"/>
                  </a:lnTo>
                  <a:lnTo>
                    <a:pt x="796" y="251"/>
                  </a:lnTo>
                  <a:lnTo>
                    <a:pt x="773" y="269"/>
                  </a:lnTo>
                  <a:lnTo>
                    <a:pt x="751" y="286"/>
                  </a:lnTo>
                  <a:lnTo>
                    <a:pt x="728" y="302"/>
                  </a:lnTo>
                  <a:lnTo>
                    <a:pt x="705" y="319"/>
                  </a:lnTo>
                  <a:lnTo>
                    <a:pt x="683" y="337"/>
                  </a:lnTo>
                  <a:lnTo>
                    <a:pt x="663" y="357"/>
                  </a:lnTo>
                  <a:lnTo>
                    <a:pt x="640" y="375"/>
                  </a:lnTo>
                  <a:lnTo>
                    <a:pt x="619" y="394"/>
                  </a:lnTo>
                  <a:lnTo>
                    <a:pt x="600" y="414"/>
                  </a:lnTo>
                  <a:lnTo>
                    <a:pt x="582" y="435"/>
                  </a:lnTo>
                  <a:lnTo>
                    <a:pt x="562" y="455"/>
                  </a:lnTo>
                  <a:lnTo>
                    <a:pt x="542" y="476"/>
                  </a:lnTo>
                  <a:lnTo>
                    <a:pt x="523" y="497"/>
                  </a:lnTo>
                  <a:lnTo>
                    <a:pt x="506" y="520"/>
                  </a:lnTo>
                  <a:lnTo>
                    <a:pt x="488" y="541"/>
                  </a:lnTo>
                  <a:lnTo>
                    <a:pt x="471" y="564"/>
                  </a:lnTo>
                  <a:lnTo>
                    <a:pt x="455" y="586"/>
                  </a:lnTo>
                  <a:lnTo>
                    <a:pt x="441" y="610"/>
                  </a:lnTo>
                  <a:lnTo>
                    <a:pt x="425" y="633"/>
                  </a:lnTo>
                  <a:lnTo>
                    <a:pt x="411" y="657"/>
                  </a:lnTo>
                  <a:lnTo>
                    <a:pt x="396" y="681"/>
                  </a:lnTo>
                  <a:lnTo>
                    <a:pt x="384" y="707"/>
                  </a:lnTo>
                  <a:lnTo>
                    <a:pt x="370" y="731"/>
                  </a:lnTo>
                  <a:lnTo>
                    <a:pt x="358" y="755"/>
                  </a:lnTo>
                  <a:lnTo>
                    <a:pt x="347" y="781"/>
                  </a:lnTo>
                  <a:lnTo>
                    <a:pt x="337" y="808"/>
                  </a:lnTo>
                  <a:lnTo>
                    <a:pt x="325" y="834"/>
                  </a:lnTo>
                  <a:lnTo>
                    <a:pt x="316" y="861"/>
                  </a:lnTo>
                  <a:lnTo>
                    <a:pt x="307" y="887"/>
                  </a:lnTo>
                  <a:lnTo>
                    <a:pt x="298" y="914"/>
                  </a:lnTo>
                  <a:lnTo>
                    <a:pt x="290" y="941"/>
                  </a:lnTo>
                  <a:lnTo>
                    <a:pt x="284" y="968"/>
                  </a:lnTo>
                  <a:lnTo>
                    <a:pt x="278" y="997"/>
                  </a:lnTo>
                  <a:lnTo>
                    <a:pt x="273" y="1026"/>
                  </a:lnTo>
                  <a:lnTo>
                    <a:pt x="5" y="1574"/>
                  </a:lnTo>
                  <a:lnTo>
                    <a:pt x="3" y="1592"/>
                  </a:lnTo>
                  <a:lnTo>
                    <a:pt x="0" y="1610"/>
                  </a:lnTo>
                  <a:lnTo>
                    <a:pt x="0" y="1628"/>
                  </a:lnTo>
                  <a:lnTo>
                    <a:pt x="0" y="1647"/>
                  </a:lnTo>
                  <a:lnTo>
                    <a:pt x="0" y="1663"/>
                  </a:lnTo>
                  <a:lnTo>
                    <a:pt x="0" y="1680"/>
                  </a:lnTo>
                  <a:lnTo>
                    <a:pt x="2" y="1698"/>
                  </a:lnTo>
                  <a:lnTo>
                    <a:pt x="5" y="1715"/>
                  </a:lnTo>
                  <a:lnTo>
                    <a:pt x="5" y="1730"/>
                  </a:lnTo>
                  <a:lnTo>
                    <a:pt x="8" y="1746"/>
                  </a:lnTo>
                  <a:lnTo>
                    <a:pt x="11" y="1763"/>
                  </a:lnTo>
                  <a:lnTo>
                    <a:pt x="15" y="1780"/>
                  </a:lnTo>
                  <a:lnTo>
                    <a:pt x="18" y="1795"/>
                  </a:lnTo>
                  <a:lnTo>
                    <a:pt x="23" y="1810"/>
                  </a:lnTo>
                  <a:lnTo>
                    <a:pt x="29" y="1825"/>
                  </a:lnTo>
                  <a:lnTo>
                    <a:pt x="33" y="1841"/>
                  </a:lnTo>
                  <a:lnTo>
                    <a:pt x="38" y="1857"/>
                  </a:lnTo>
                  <a:lnTo>
                    <a:pt x="44" y="1870"/>
                  </a:lnTo>
                  <a:lnTo>
                    <a:pt x="50" y="1884"/>
                  </a:lnTo>
                  <a:lnTo>
                    <a:pt x="56" y="1899"/>
                  </a:lnTo>
                  <a:lnTo>
                    <a:pt x="62" y="1912"/>
                  </a:lnTo>
                  <a:lnTo>
                    <a:pt x="70" y="1928"/>
                  </a:lnTo>
                  <a:lnTo>
                    <a:pt x="76" y="1941"/>
                  </a:lnTo>
                  <a:lnTo>
                    <a:pt x="85" y="1955"/>
                  </a:lnTo>
                  <a:lnTo>
                    <a:pt x="91" y="1967"/>
                  </a:lnTo>
                  <a:lnTo>
                    <a:pt x="98" y="1980"/>
                  </a:lnTo>
                  <a:lnTo>
                    <a:pt x="107" y="1992"/>
                  </a:lnTo>
                  <a:lnTo>
                    <a:pt x="115" y="2006"/>
                  </a:lnTo>
                  <a:lnTo>
                    <a:pt x="122" y="2017"/>
                  </a:lnTo>
                  <a:lnTo>
                    <a:pt x="132" y="2030"/>
                  </a:lnTo>
                  <a:lnTo>
                    <a:pt x="141" y="2042"/>
                  </a:lnTo>
                  <a:lnTo>
                    <a:pt x="150" y="2054"/>
                  </a:lnTo>
                  <a:lnTo>
                    <a:pt x="159" y="2065"/>
                  </a:lnTo>
                  <a:lnTo>
                    <a:pt x="166" y="2076"/>
                  </a:lnTo>
                  <a:lnTo>
                    <a:pt x="175" y="2086"/>
                  </a:lnTo>
                  <a:lnTo>
                    <a:pt x="184" y="2097"/>
                  </a:lnTo>
                  <a:lnTo>
                    <a:pt x="193" y="2107"/>
                  </a:lnTo>
                  <a:lnTo>
                    <a:pt x="201" y="2116"/>
                  </a:lnTo>
                  <a:lnTo>
                    <a:pt x="212" y="2127"/>
                  </a:lnTo>
                  <a:lnTo>
                    <a:pt x="221" y="2137"/>
                  </a:lnTo>
                  <a:lnTo>
                    <a:pt x="230" y="2145"/>
                  </a:lnTo>
                  <a:lnTo>
                    <a:pt x="237" y="2156"/>
                  </a:lnTo>
                  <a:lnTo>
                    <a:pt x="246" y="2163"/>
                  </a:lnTo>
                  <a:lnTo>
                    <a:pt x="255" y="2174"/>
                  </a:lnTo>
                  <a:lnTo>
                    <a:pt x="264" y="2181"/>
                  </a:lnTo>
                  <a:lnTo>
                    <a:pt x="273" y="2189"/>
                  </a:lnTo>
                  <a:lnTo>
                    <a:pt x="281" y="2196"/>
                  </a:lnTo>
                  <a:lnTo>
                    <a:pt x="290" y="2205"/>
                  </a:lnTo>
                  <a:lnTo>
                    <a:pt x="298" y="2212"/>
                  </a:lnTo>
                  <a:lnTo>
                    <a:pt x="305" y="2219"/>
                  </a:lnTo>
                  <a:lnTo>
                    <a:pt x="313" y="2225"/>
                  </a:lnTo>
                  <a:lnTo>
                    <a:pt x="322" y="2233"/>
                  </a:lnTo>
                  <a:lnTo>
                    <a:pt x="328" y="2239"/>
                  </a:lnTo>
                  <a:lnTo>
                    <a:pt x="335" y="2245"/>
                  </a:lnTo>
                  <a:lnTo>
                    <a:pt x="343" y="2251"/>
                  </a:lnTo>
                  <a:lnTo>
                    <a:pt x="351" y="2257"/>
                  </a:lnTo>
                  <a:lnTo>
                    <a:pt x="357" y="2261"/>
                  </a:lnTo>
                  <a:lnTo>
                    <a:pt x="363" y="2267"/>
                  </a:lnTo>
                  <a:lnTo>
                    <a:pt x="367" y="2272"/>
                  </a:lnTo>
                  <a:lnTo>
                    <a:pt x="375" y="2276"/>
                  </a:lnTo>
                  <a:lnTo>
                    <a:pt x="379" y="2281"/>
                  </a:lnTo>
                  <a:lnTo>
                    <a:pt x="385" y="2284"/>
                  </a:lnTo>
                  <a:lnTo>
                    <a:pt x="390" y="2289"/>
                  </a:lnTo>
                  <a:lnTo>
                    <a:pt x="394" y="2293"/>
                  </a:lnTo>
                  <a:lnTo>
                    <a:pt x="420" y="2307"/>
                  </a:lnTo>
                  <a:lnTo>
                    <a:pt x="446" y="2322"/>
                  </a:lnTo>
                  <a:lnTo>
                    <a:pt x="471" y="2334"/>
                  </a:lnTo>
                  <a:lnTo>
                    <a:pt x="500" y="2347"/>
                  </a:lnTo>
                  <a:lnTo>
                    <a:pt x="526" y="2358"/>
                  </a:lnTo>
                  <a:lnTo>
                    <a:pt x="553" y="2370"/>
                  </a:lnTo>
                  <a:lnTo>
                    <a:pt x="582" y="2381"/>
                  </a:lnTo>
                  <a:lnTo>
                    <a:pt x="610" y="2391"/>
                  </a:lnTo>
                  <a:lnTo>
                    <a:pt x="637" y="2400"/>
                  </a:lnTo>
                  <a:lnTo>
                    <a:pt x="665" y="2409"/>
                  </a:lnTo>
                  <a:lnTo>
                    <a:pt x="693" y="2417"/>
                  </a:lnTo>
                  <a:lnTo>
                    <a:pt x="722" y="2426"/>
                  </a:lnTo>
                  <a:lnTo>
                    <a:pt x="749" y="2432"/>
                  </a:lnTo>
                  <a:lnTo>
                    <a:pt x="778" y="2440"/>
                  </a:lnTo>
                  <a:lnTo>
                    <a:pt x="807" y="2444"/>
                  </a:lnTo>
                  <a:lnTo>
                    <a:pt x="835" y="2450"/>
                  </a:lnTo>
                  <a:lnTo>
                    <a:pt x="862" y="2455"/>
                  </a:lnTo>
                  <a:lnTo>
                    <a:pt x="891" y="2459"/>
                  </a:lnTo>
                  <a:lnTo>
                    <a:pt x="920" y="2462"/>
                  </a:lnTo>
                  <a:lnTo>
                    <a:pt x="948" y="2465"/>
                  </a:lnTo>
                  <a:lnTo>
                    <a:pt x="977" y="2467"/>
                  </a:lnTo>
                  <a:lnTo>
                    <a:pt x="1004" y="2468"/>
                  </a:lnTo>
                  <a:lnTo>
                    <a:pt x="1033" y="2470"/>
                  </a:lnTo>
                  <a:lnTo>
                    <a:pt x="1062" y="2470"/>
                  </a:lnTo>
                  <a:lnTo>
                    <a:pt x="1089" y="2470"/>
                  </a:lnTo>
                  <a:lnTo>
                    <a:pt x="1118" y="2470"/>
                  </a:lnTo>
                  <a:lnTo>
                    <a:pt x="1145" y="2468"/>
                  </a:lnTo>
                  <a:lnTo>
                    <a:pt x="1173" y="2468"/>
                  </a:lnTo>
                  <a:lnTo>
                    <a:pt x="1201" y="2465"/>
                  </a:lnTo>
                  <a:lnTo>
                    <a:pt x="1229" y="2462"/>
                  </a:lnTo>
                  <a:lnTo>
                    <a:pt x="1257" y="2459"/>
                  </a:lnTo>
                  <a:lnTo>
                    <a:pt x="1285" y="2456"/>
                  </a:lnTo>
                  <a:lnTo>
                    <a:pt x="1311" y="2452"/>
                  </a:lnTo>
                  <a:lnTo>
                    <a:pt x="1338" y="2447"/>
                  </a:lnTo>
                  <a:lnTo>
                    <a:pt x="1364" y="2441"/>
                  </a:lnTo>
                  <a:lnTo>
                    <a:pt x="1389" y="2437"/>
                  </a:lnTo>
                  <a:lnTo>
                    <a:pt x="1415" y="2429"/>
                  </a:lnTo>
                  <a:lnTo>
                    <a:pt x="1441" y="2423"/>
                  </a:lnTo>
                  <a:lnTo>
                    <a:pt x="1466" y="2415"/>
                  </a:lnTo>
                  <a:lnTo>
                    <a:pt x="1494" y="2409"/>
                  </a:lnTo>
                  <a:lnTo>
                    <a:pt x="1518" y="2400"/>
                  </a:lnTo>
                  <a:lnTo>
                    <a:pt x="1542" y="2391"/>
                  </a:lnTo>
                  <a:lnTo>
                    <a:pt x="1566" y="2382"/>
                  </a:lnTo>
                  <a:lnTo>
                    <a:pt x="1590" y="2373"/>
                  </a:lnTo>
                  <a:lnTo>
                    <a:pt x="1613" y="2363"/>
                  </a:lnTo>
                  <a:lnTo>
                    <a:pt x="1637" y="2352"/>
                  </a:lnTo>
                  <a:lnTo>
                    <a:pt x="1660" y="2343"/>
                  </a:lnTo>
                  <a:lnTo>
                    <a:pt x="1682" y="2332"/>
                  </a:lnTo>
                  <a:lnTo>
                    <a:pt x="1704" y="2319"/>
                  </a:lnTo>
                  <a:lnTo>
                    <a:pt x="1725" y="2307"/>
                  </a:lnTo>
                  <a:lnTo>
                    <a:pt x="1744" y="2295"/>
                  </a:lnTo>
                  <a:lnTo>
                    <a:pt x="1765" y="2282"/>
                  </a:lnTo>
                  <a:lnTo>
                    <a:pt x="1785" y="2269"/>
                  </a:lnTo>
                  <a:lnTo>
                    <a:pt x="1805" y="2255"/>
                  </a:lnTo>
                  <a:lnTo>
                    <a:pt x="1824" y="2240"/>
                  </a:lnTo>
                  <a:lnTo>
                    <a:pt x="1842" y="2227"/>
                  </a:lnTo>
                  <a:lnTo>
                    <a:pt x="1859" y="2212"/>
                  </a:lnTo>
                  <a:lnTo>
                    <a:pt x="1877" y="2196"/>
                  </a:lnTo>
                  <a:lnTo>
                    <a:pt x="1892" y="2181"/>
                  </a:lnTo>
                  <a:lnTo>
                    <a:pt x="1910" y="2166"/>
                  </a:lnTo>
                  <a:lnTo>
                    <a:pt x="1925" y="2148"/>
                  </a:lnTo>
                  <a:lnTo>
                    <a:pt x="1941" y="2133"/>
                  </a:lnTo>
                  <a:lnTo>
                    <a:pt x="1954" y="2115"/>
                  </a:lnTo>
                  <a:lnTo>
                    <a:pt x="1969" y="2100"/>
                  </a:lnTo>
                  <a:lnTo>
                    <a:pt x="1948" y="1526"/>
                  </a:lnTo>
                  <a:lnTo>
                    <a:pt x="2800" y="698"/>
                  </a:lnTo>
                  <a:lnTo>
                    <a:pt x="2794" y="675"/>
                  </a:lnTo>
                  <a:lnTo>
                    <a:pt x="2789" y="656"/>
                  </a:lnTo>
                  <a:lnTo>
                    <a:pt x="2783" y="636"/>
                  </a:lnTo>
                  <a:lnTo>
                    <a:pt x="2777" y="616"/>
                  </a:lnTo>
                  <a:lnTo>
                    <a:pt x="2770" y="597"/>
                  </a:lnTo>
                  <a:lnTo>
                    <a:pt x="2762" y="577"/>
                  </a:lnTo>
                  <a:lnTo>
                    <a:pt x="2754" y="558"/>
                  </a:lnTo>
                  <a:lnTo>
                    <a:pt x="2747" y="541"/>
                  </a:lnTo>
                  <a:lnTo>
                    <a:pt x="2738" y="521"/>
                  </a:lnTo>
                  <a:lnTo>
                    <a:pt x="2729" y="503"/>
                  </a:lnTo>
                  <a:lnTo>
                    <a:pt x="2718" y="485"/>
                  </a:lnTo>
                  <a:lnTo>
                    <a:pt x="2708" y="468"/>
                  </a:lnTo>
                  <a:lnTo>
                    <a:pt x="2697" y="450"/>
                  </a:lnTo>
                  <a:lnTo>
                    <a:pt x="2685" y="434"/>
                  </a:lnTo>
                  <a:lnTo>
                    <a:pt x="2673" y="417"/>
                  </a:lnTo>
                  <a:lnTo>
                    <a:pt x="2662" y="402"/>
                  </a:lnTo>
                  <a:lnTo>
                    <a:pt x="2647" y="385"/>
                  </a:lnTo>
                  <a:lnTo>
                    <a:pt x="2634" y="370"/>
                  </a:lnTo>
                  <a:lnTo>
                    <a:pt x="2620" y="354"/>
                  </a:lnTo>
                  <a:lnTo>
                    <a:pt x="2607" y="340"/>
                  </a:lnTo>
                  <a:lnTo>
                    <a:pt x="2591" y="325"/>
                  </a:lnTo>
                  <a:lnTo>
                    <a:pt x="2576" y="311"/>
                  </a:lnTo>
                  <a:lnTo>
                    <a:pt x="2561" y="298"/>
                  </a:lnTo>
                  <a:lnTo>
                    <a:pt x="2546" y="284"/>
                  </a:lnTo>
                  <a:lnTo>
                    <a:pt x="2530" y="269"/>
                  </a:lnTo>
                  <a:lnTo>
                    <a:pt x="2513" y="257"/>
                  </a:lnTo>
                  <a:lnTo>
                    <a:pt x="2495" y="243"/>
                  </a:lnTo>
                  <a:lnTo>
                    <a:pt x="2477" y="231"/>
                  </a:lnTo>
                  <a:lnTo>
                    <a:pt x="2459" y="219"/>
                  </a:lnTo>
                  <a:lnTo>
                    <a:pt x="2440" y="207"/>
                  </a:lnTo>
                  <a:lnTo>
                    <a:pt x="2421" y="197"/>
                  </a:lnTo>
                  <a:lnTo>
                    <a:pt x="2403" y="186"/>
                  </a:lnTo>
                  <a:lnTo>
                    <a:pt x="2382" y="174"/>
                  </a:lnTo>
                  <a:lnTo>
                    <a:pt x="2362" y="163"/>
                  </a:lnTo>
                  <a:lnTo>
                    <a:pt x="2341" y="153"/>
                  </a:lnTo>
                  <a:lnTo>
                    <a:pt x="2321" y="144"/>
                  </a:lnTo>
                  <a:lnTo>
                    <a:pt x="2298" y="133"/>
                  </a:lnTo>
                  <a:lnTo>
                    <a:pt x="2277" y="124"/>
                  </a:lnTo>
                  <a:lnTo>
                    <a:pt x="2255" y="115"/>
                  </a:lnTo>
                  <a:lnTo>
                    <a:pt x="2234" y="107"/>
                  </a:lnTo>
                  <a:lnTo>
                    <a:pt x="2209" y="98"/>
                  </a:lnTo>
                  <a:lnTo>
                    <a:pt x="2187" y="89"/>
                  </a:lnTo>
                  <a:lnTo>
                    <a:pt x="2163" y="82"/>
                  </a:lnTo>
                  <a:lnTo>
                    <a:pt x="2140" y="76"/>
                  </a:lnTo>
                  <a:lnTo>
                    <a:pt x="2114" y="68"/>
                  </a:lnTo>
                  <a:lnTo>
                    <a:pt x="2092" y="62"/>
                  </a:lnTo>
                  <a:lnTo>
                    <a:pt x="2066" y="56"/>
                  </a:lnTo>
                  <a:lnTo>
                    <a:pt x="2043" y="50"/>
                  </a:lnTo>
                  <a:lnTo>
                    <a:pt x="2016" y="44"/>
                  </a:lnTo>
                  <a:lnTo>
                    <a:pt x="1990" y="39"/>
                  </a:lnTo>
                  <a:lnTo>
                    <a:pt x="1965" y="33"/>
                  </a:lnTo>
                  <a:lnTo>
                    <a:pt x="1939" y="29"/>
                  </a:lnTo>
                  <a:lnTo>
                    <a:pt x="1913" y="24"/>
                  </a:lnTo>
                  <a:lnTo>
                    <a:pt x="1886" y="21"/>
                  </a:lnTo>
                  <a:lnTo>
                    <a:pt x="1859" y="17"/>
                  </a:lnTo>
                  <a:lnTo>
                    <a:pt x="1833" y="14"/>
                  </a:lnTo>
                  <a:lnTo>
                    <a:pt x="1805" y="11"/>
                  </a:lnTo>
                  <a:lnTo>
                    <a:pt x="1778" y="8"/>
                  </a:lnTo>
                  <a:lnTo>
                    <a:pt x="1750" y="6"/>
                  </a:lnTo>
                  <a:lnTo>
                    <a:pt x="1722" y="5"/>
                  </a:lnTo>
                  <a:lnTo>
                    <a:pt x="1693" y="3"/>
                  </a:lnTo>
                  <a:lnTo>
                    <a:pt x="1666" y="2"/>
                  </a:lnTo>
                  <a:lnTo>
                    <a:pt x="1637" y="2"/>
                  </a:lnTo>
                  <a:lnTo>
                    <a:pt x="1608" y="2"/>
                  </a:lnTo>
                  <a:close/>
                </a:path>
              </a:pathLst>
            </a:custGeom>
            <a:solidFill>
              <a:srgbClr val="384FA3"/>
            </a:solidFill>
            <a:ln w="9525">
              <a:noFill/>
              <a:round/>
              <a:headEnd/>
              <a:tailEnd/>
            </a:ln>
          </p:spPr>
          <p:txBody>
            <a:bodyPr/>
            <a:lstStyle/>
            <a:p>
              <a:endParaRPr lang="ru-RU"/>
            </a:p>
          </p:txBody>
        </p:sp>
        <p:sp>
          <p:nvSpPr>
            <p:cNvPr id="18" name="Freeform 6"/>
            <p:cNvSpPr>
              <a:spLocks/>
            </p:cNvSpPr>
            <p:nvPr/>
          </p:nvSpPr>
          <p:spPr bwMode="auto">
            <a:xfrm>
              <a:off x="1591" y="1900"/>
              <a:ext cx="1969" cy="547"/>
            </a:xfrm>
            <a:custGeom>
              <a:avLst/>
              <a:gdLst>
                <a:gd name="T0" fmla="*/ 6 w 1969"/>
                <a:gd name="T1" fmla="*/ 2 h 547"/>
                <a:gd name="T2" fmla="*/ 111 w 1969"/>
                <a:gd name="T3" fmla="*/ 0 h 547"/>
                <a:gd name="T4" fmla="*/ 217 w 1969"/>
                <a:gd name="T5" fmla="*/ 0 h 547"/>
                <a:gd name="T6" fmla="*/ 321 w 1969"/>
                <a:gd name="T7" fmla="*/ 5 h 547"/>
                <a:gd name="T8" fmla="*/ 424 w 1969"/>
                <a:gd name="T9" fmla="*/ 11 h 547"/>
                <a:gd name="T10" fmla="*/ 525 w 1969"/>
                <a:gd name="T11" fmla="*/ 20 h 547"/>
                <a:gd name="T12" fmla="*/ 625 w 1969"/>
                <a:gd name="T13" fmla="*/ 32 h 547"/>
                <a:gd name="T14" fmla="*/ 723 w 1969"/>
                <a:gd name="T15" fmla="*/ 47 h 547"/>
                <a:gd name="T16" fmla="*/ 821 w 1969"/>
                <a:gd name="T17" fmla="*/ 65 h 547"/>
                <a:gd name="T18" fmla="*/ 916 w 1969"/>
                <a:gd name="T19" fmla="*/ 83 h 547"/>
                <a:gd name="T20" fmla="*/ 1011 w 1969"/>
                <a:gd name="T21" fmla="*/ 107 h 547"/>
                <a:gd name="T22" fmla="*/ 1104 w 1969"/>
                <a:gd name="T23" fmla="*/ 133 h 547"/>
                <a:gd name="T24" fmla="*/ 1196 w 1969"/>
                <a:gd name="T25" fmla="*/ 160 h 547"/>
                <a:gd name="T26" fmla="*/ 1285 w 1969"/>
                <a:gd name="T27" fmla="*/ 190 h 547"/>
                <a:gd name="T28" fmla="*/ 1374 w 1969"/>
                <a:gd name="T29" fmla="*/ 222 h 547"/>
                <a:gd name="T30" fmla="*/ 1460 w 1969"/>
                <a:gd name="T31" fmla="*/ 258 h 547"/>
                <a:gd name="T32" fmla="*/ 1546 w 1969"/>
                <a:gd name="T33" fmla="*/ 296 h 547"/>
                <a:gd name="T34" fmla="*/ 1627 w 1969"/>
                <a:gd name="T35" fmla="*/ 334 h 547"/>
                <a:gd name="T36" fmla="*/ 1709 w 1969"/>
                <a:gd name="T37" fmla="*/ 376 h 547"/>
                <a:gd name="T38" fmla="*/ 1789 w 1969"/>
                <a:gd name="T39" fmla="*/ 420 h 547"/>
                <a:gd name="T40" fmla="*/ 1868 w 1969"/>
                <a:gd name="T41" fmla="*/ 468 h 547"/>
                <a:gd name="T42" fmla="*/ 1943 w 1969"/>
                <a:gd name="T43" fmla="*/ 517 h 547"/>
                <a:gd name="T44" fmla="*/ 1960 w 1969"/>
                <a:gd name="T45" fmla="*/ 544 h 547"/>
                <a:gd name="T46" fmla="*/ 1930 w 1969"/>
                <a:gd name="T47" fmla="*/ 529 h 547"/>
                <a:gd name="T48" fmla="*/ 1857 w 1969"/>
                <a:gd name="T49" fmla="*/ 479 h 547"/>
                <a:gd name="T50" fmla="*/ 1782 w 1969"/>
                <a:gd name="T51" fmla="*/ 431 h 547"/>
                <a:gd name="T52" fmla="*/ 1705 w 1969"/>
                <a:gd name="T53" fmla="*/ 385 h 547"/>
                <a:gd name="T54" fmla="*/ 1624 w 1969"/>
                <a:gd name="T55" fmla="*/ 344 h 547"/>
                <a:gd name="T56" fmla="*/ 1544 w 1969"/>
                <a:gd name="T57" fmla="*/ 305 h 547"/>
                <a:gd name="T58" fmla="*/ 1458 w 1969"/>
                <a:gd name="T59" fmla="*/ 266 h 547"/>
                <a:gd name="T60" fmla="*/ 1372 w 1969"/>
                <a:gd name="T61" fmla="*/ 231 h 547"/>
                <a:gd name="T62" fmla="*/ 1283 w 1969"/>
                <a:gd name="T63" fmla="*/ 199 h 547"/>
                <a:gd name="T64" fmla="*/ 1193 w 1969"/>
                <a:gd name="T65" fmla="*/ 171 h 547"/>
                <a:gd name="T66" fmla="*/ 1100 w 1969"/>
                <a:gd name="T67" fmla="*/ 142 h 547"/>
                <a:gd name="T68" fmla="*/ 1005 w 1969"/>
                <a:gd name="T69" fmla="*/ 118 h 547"/>
                <a:gd name="T70" fmla="*/ 909 w 1969"/>
                <a:gd name="T71" fmla="*/ 95 h 547"/>
                <a:gd name="T72" fmla="*/ 812 w 1969"/>
                <a:gd name="T73" fmla="*/ 77 h 547"/>
                <a:gd name="T74" fmla="*/ 712 w 1969"/>
                <a:gd name="T75" fmla="*/ 59 h 547"/>
                <a:gd name="T76" fmla="*/ 613 w 1969"/>
                <a:gd name="T77" fmla="*/ 45 h 547"/>
                <a:gd name="T78" fmla="*/ 513 w 1969"/>
                <a:gd name="T79" fmla="*/ 33 h 547"/>
                <a:gd name="T80" fmla="*/ 412 w 1969"/>
                <a:gd name="T81" fmla="*/ 24 h 547"/>
                <a:gd name="T82" fmla="*/ 309 w 1969"/>
                <a:gd name="T83" fmla="*/ 18 h 547"/>
                <a:gd name="T84" fmla="*/ 205 w 1969"/>
                <a:gd name="T85" fmla="*/ 15 h 547"/>
                <a:gd name="T86" fmla="*/ 102 w 1969"/>
                <a:gd name="T87" fmla="*/ 15 h 547"/>
                <a:gd name="T88" fmla="*/ 0 w 1969"/>
                <a:gd name="T89" fmla="*/ 17 h 54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69"/>
                <a:gd name="T136" fmla="*/ 0 h 547"/>
                <a:gd name="T137" fmla="*/ 1969 w 1969"/>
                <a:gd name="T138" fmla="*/ 547 h 54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69" h="547">
                  <a:moveTo>
                    <a:pt x="0" y="17"/>
                  </a:moveTo>
                  <a:lnTo>
                    <a:pt x="3" y="9"/>
                  </a:lnTo>
                  <a:lnTo>
                    <a:pt x="6" y="2"/>
                  </a:lnTo>
                  <a:lnTo>
                    <a:pt x="42" y="0"/>
                  </a:lnTo>
                  <a:lnTo>
                    <a:pt x="77" y="0"/>
                  </a:lnTo>
                  <a:lnTo>
                    <a:pt x="111" y="0"/>
                  </a:lnTo>
                  <a:lnTo>
                    <a:pt x="148" y="0"/>
                  </a:lnTo>
                  <a:lnTo>
                    <a:pt x="182" y="0"/>
                  </a:lnTo>
                  <a:lnTo>
                    <a:pt x="217" y="0"/>
                  </a:lnTo>
                  <a:lnTo>
                    <a:pt x="252" y="2"/>
                  </a:lnTo>
                  <a:lnTo>
                    <a:pt x="287" y="3"/>
                  </a:lnTo>
                  <a:lnTo>
                    <a:pt x="321" y="5"/>
                  </a:lnTo>
                  <a:lnTo>
                    <a:pt x="356" y="6"/>
                  </a:lnTo>
                  <a:lnTo>
                    <a:pt x="389" y="8"/>
                  </a:lnTo>
                  <a:lnTo>
                    <a:pt x="424" y="11"/>
                  </a:lnTo>
                  <a:lnTo>
                    <a:pt x="457" y="14"/>
                  </a:lnTo>
                  <a:lnTo>
                    <a:pt x="490" y="17"/>
                  </a:lnTo>
                  <a:lnTo>
                    <a:pt x="525" y="20"/>
                  </a:lnTo>
                  <a:lnTo>
                    <a:pt x="560" y="24"/>
                  </a:lnTo>
                  <a:lnTo>
                    <a:pt x="592" y="27"/>
                  </a:lnTo>
                  <a:lnTo>
                    <a:pt x="625" y="32"/>
                  </a:lnTo>
                  <a:lnTo>
                    <a:pt x="658" y="36"/>
                  </a:lnTo>
                  <a:lnTo>
                    <a:pt x="691" y="42"/>
                  </a:lnTo>
                  <a:lnTo>
                    <a:pt x="723" y="47"/>
                  </a:lnTo>
                  <a:lnTo>
                    <a:pt x="756" y="53"/>
                  </a:lnTo>
                  <a:lnTo>
                    <a:pt x="788" y="57"/>
                  </a:lnTo>
                  <a:lnTo>
                    <a:pt x="821" y="65"/>
                  </a:lnTo>
                  <a:lnTo>
                    <a:pt x="853" y="71"/>
                  </a:lnTo>
                  <a:lnTo>
                    <a:pt x="885" y="77"/>
                  </a:lnTo>
                  <a:lnTo>
                    <a:pt x="916" y="83"/>
                  </a:lnTo>
                  <a:lnTo>
                    <a:pt x="949" y="92"/>
                  </a:lnTo>
                  <a:lnTo>
                    <a:pt x="980" y="100"/>
                  </a:lnTo>
                  <a:lnTo>
                    <a:pt x="1011" y="107"/>
                  </a:lnTo>
                  <a:lnTo>
                    <a:pt x="1043" y="116"/>
                  </a:lnTo>
                  <a:lnTo>
                    <a:pt x="1075" y="125"/>
                  </a:lnTo>
                  <a:lnTo>
                    <a:pt x="1104" y="133"/>
                  </a:lnTo>
                  <a:lnTo>
                    <a:pt x="1135" y="142"/>
                  </a:lnTo>
                  <a:lnTo>
                    <a:pt x="1164" y="150"/>
                  </a:lnTo>
                  <a:lnTo>
                    <a:pt x="1196" y="160"/>
                  </a:lnTo>
                  <a:lnTo>
                    <a:pt x="1226" y="169"/>
                  </a:lnTo>
                  <a:lnTo>
                    <a:pt x="1256" y="180"/>
                  </a:lnTo>
                  <a:lnTo>
                    <a:pt x="1285" y="190"/>
                  </a:lnTo>
                  <a:lnTo>
                    <a:pt x="1315" y="201"/>
                  </a:lnTo>
                  <a:lnTo>
                    <a:pt x="1344" y="211"/>
                  </a:lnTo>
                  <a:lnTo>
                    <a:pt x="1374" y="222"/>
                  </a:lnTo>
                  <a:lnTo>
                    <a:pt x="1403" y="234"/>
                  </a:lnTo>
                  <a:lnTo>
                    <a:pt x="1431" y="246"/>
                  </a:lnTo>
                  <a:lnTo>
                    <a:pt x="1460" y="258"/>
                  </a:lnTo>
                  <a:lnTo>
                    <a:pt x="1489" y="270"/>
                  </a:lnTo>
                  <a:lnTo>
                    <a:pt x="1517" y="282"/>
                  </a:lnTo>
                  <a:lnTo>
                    <a:pt x="1546" y="296"/>
                  </a:lnTo>
                  <a:lnTo>
                    <a:pt x="1572" y="308"/>
                  </a:lnTo>
                  <a:lnTo>
                    <a:pt x="1600" y="322"/>
                  </a:lnTo>
                  <a:lnTo>
                    <a:pt x="1627" y="334"/>
                  </a:lnTo>
                  <a:lnTo>
                    <a:pt x="1656" y="349"/>
                  </a:lnTo>
                  <a:lnTo>
                    <a:pt x="1682" y="363"/>
                  </a:lnTo>
                  <a:lnTo>
                    <a:pt x="1709" y="376"/>
                  </a:lnTo>
                  <a:lnTo>
                    <a:pt x="1735" y="391"/>
                  </a:lnTo>
                  <a:lnTo>
                    <a:pt x="1763" y="406"/>
                  </a:lnTo>
                  <a:lnTo>
                    <a:pt x="1789" y="420"/>
                  </a:lnTo>
                  <a:lnTo>
                    <a:pt x="1815" y="435"/>
                  </a:lnTo>
                  <a:lnTo>
                    <a:pt x="1840" y="450"/>
                  </a:lnTo>
                  <a:lnTo>
                    <a:pt x="1868" y="468"/>
                  </a:lnTo>
                  <a:lnTo>
                    <a:pt x="1892" y="483"/>
                  </a:lnTo>
                  <a:lnTo>
                    <a:pt x="1917" y="500"/>
                  </a:lnTo>
                  <a:lnTo>
                    <a:pt x="1943" y="517"/>
                  </a:lnTo>
                  <a:lnTo>
                    <a:pt x="1969" y="535"/>
                  </a:lnTo>
                  <a:lnTo>
                    <a:pt x="1963" y="539"/>
                  </a:lnTo>
                  <a:lnTo>
                    <a:pt x="1960" y="544"/>
                  </a:lnTo>
                  <a:lnTo>
                    <a:pt x="1957" y="547"/>
                  </a:lnTo>
                  <a:lnTo>
                    <a:pt x="1952" y="547"/>
                  </a:lnTo>
                  <a:lnTo>
                    <a:pt x="1930" y="529"/>
                  </a:lnTo>
                  <a:lnTo>
                    <a:pt x="1905" y="511"/>
                  </a:lnTo>
                  <a:lnTo>
                    <a:pt x="1881" y="495"/>
                  </a:lnTo>
                  <a:lnTo>
                    <a:pt x="1857" y="479"/>
                  </a:lnTo>
                  <a:lnTo>
                    <a:pt x="1833" y="462"/>
                  </a:lnTo>
                  <a:lnTo>
                    <a:pt x="1807" y="447"/>
                  </a:lnTo>
                  <a:lnTo>
                    <a:pt x="1782" y="431"/>
                  </a:lnTo>
                  <a:lnTo>
                    <a:pt x="1757" y="417"/>
                  </a:lnTo>
                  <a:lnTo>
                    <a:pt x="1730" y="400"/>
                  </a:lnTo>
                  <a:lnTo>
                    <a:pt x="1705" y="385"/>
                  </a:lnTo>
                  <a:lnTo>
                    <a:pt x="1679" y="372"/>
                  </a:lnTo>
                  <a:lnTo>
                    <a:pt x="1652" y="358"/>
                  </a:lnTo>
                  <a:lnTo>
                    <a:pt x="1624" y="344"/>
                  </a:lnTo>
                  <a:lnTo>
                    <a:pt x="1597" y="331"/>
                  </a:lnTo>
                  <a:lnTo>
                    <a:pt x="1570" y="317"/>
                  </a:lnTo>
                  <a:lnTo>
                    <a:pt x="1544" y="305"/>
                  </a:lnTo>
                  <a:lnTo>
                    <a:pt x="1516" y="292"/>
                  </a:lnTo>
                  <a:lnTo>
                    <a:pt x="1487" y="278"/>
                  </a:lnTo>
                  <a:lnTo>
                    <a:pt x="1458" y="266"/>
                  </a:lnTo>
                  <a:lnTo>
                    <a:pt x="1430" y="255"/>
                  </a:lnTo>
                  <a:lnTo>
                    <a:pt x="1401" y="242"/>
                  </a:lnTo>
                  <a:lnTo>
                    <a:pt x="1372" y="231"/>
                  </a:lnTo>
                  <a:lnTo>
                    <a:pt x="1342" y="221"/>
                  </a:lnTo>
                  <a:lnTo>
                    <a:pt x="1313" y="210"/>
                  </a:lnTo>
                  <a:lnTo>
                    <a:pt x="1283" y="199"/>
                  </a:lnTo>
                  <a:lnTo>
                    <a:pt x="1253" y="189"/>
                  </a:lnTo>
                  <a:lnTo>
                    <a:pt x="1223" y="178"/>
                  </a:lnTo>
                  <a:lnTo>
                    <a:pt x="1193" y="171"/>
                  </a:lnTo>
                  <a:lnTo>
                    <a:pt x="1161" y="160"/>
                  </a:lnTo>
                  <a:lnTo>
                    <a:pt x="1131" y="151"/>
                  </a:lnTo>
                  <a:lnTo>
                    <a:pt x="1100" y="142"/>
                  </a:lnTo>
                  <a:lnTo>
                    <a:pt x="1070" y="134"/>
                  </a:lnTo>
                  <a:lnTo>
                    <a:pt x="1037" y="127"/>
                  </a:lnTo>
                  <a:lnTo>
                    <a:pt x="1005" y="118"/>
                  </a:lnTo>
                  <a:lnTo>
                    <a:pt x="972" y="110"/>
                  </a:lnTo>
                  <a:lnTo>
                    <a:pt x="942" y="103"/>
                  </a:lnTo>
                  <a:lnTo>
                    <a:pt x="909" y="95"/>
                  </a:lnTo>
                  <a:lnTo>
                    <a:pt x="877" y="89"/>
                  </a:lnTo>
                  <a:lnTo>
                    <a:pt x="845" y="83"/>
                  </a:lnTo>
                  <a:lnTo>
                    <a:pt x="812" y="77"/>
                  </a:lnTo>
                  <a:lnTo>
                    <a:pt x="779" y="71"/>
                  </a:lnTo>
                  <a:lnTo>
                    <a:pt x="746" y="65"/>
                  </a:lnTo>
                  <a:lnTo>
                    <a:pt x="712" y="59"/>
                  </a:lnTo>
                  <a:lnTo>
                    <a:pt x="681" y="54"/>
                  </a:lnTo>
                  <a:lnTo>
                    <a:pt x="646" y="50"/>
                  </a:lnTo>
                  <a:lnTo>
                    <a:pt x="613" y="45"/>
                  </a:lnTo>
                  <a:lnTo>
                    <a:pt x="580" y="41"/>
                  </a:lnTo>
                  <a:lnTo>
                    <a:pt x="546" y="38"/>
                  </a:lnTo>
                  <a:lnTo>
                    <a:pt x="513" y="33"/>
                  </a:lnTo>
                  <a:lnTo>
                    <a:pt x="478" y="30"/>
                  </a:lnTo>
                  <a:lnTo>
                    <a:pt x="445" y="27"/>
                  </a:lnTo>
                  <a:lnTo>
                    <a:pt x="412" y="24"/>
                  </a:lnTo>
                  <a:lnTo>
                    <a:pt x="377" y="23"/>
                  </a:lnTo>
                  <a:lnTo>
                    <a:pt x="342" y="20"/>
                  </a:lnTo>
                  <a:lnTo>
                    <a:pt x="309" y="18"/>
                  </a:lnTo>
                  <a:lnTo>
                    <a:pt x="274" y="17"/>
                  </a:lnTo>
                  <a:lnTo>
                    <a:pt x="240" y="15"/>
                  </a:lnTo>
                  <a:lnTo>
                    <a:pt x="205" y="15"/>
                  </a:lnTo>
                  <a:lnTo>
                    <a:pt x="172" y="15"/>
                  </a:lnTo>
                  <a:lnTo>
                    <a:pt x="137" y="15"/>
                  </a:lnTo>
                  <a:lnTo>
                    <a:pt x="102" y="15"/>
                  </a:lnTo>
                  <a:lnTo>
                    <a:pt x="68" y="15"/>
                  </a:lnTo>
                  <a:lnTo>
                    <a:pt x="34" y="15"/>
                  </a:lnTo>
                  <a:lnTo>
                    <a:pt x="0" y="17"/>
                  </a:lnTo>
                  <a:close/>
                </a:path>
              </a:pathLst>
            </a:custGeom>
            <a:solidFill>
              <a:srgbClr val="000000"/>
            </a:solidFill>
            <a:ln w="9525">
              <a:noFill/>
              <a:round/>
              <a:headEnd/>
              <a:tailEnd/>
            </a:ln>
          </p:spPr>
          <p:txBody>
            <a:bodyPr/>
            <a:lstStyle/>
            <a:p>
              <a:endParaRPr lang="ru-RU"/>
            </a:p>
          </p:txBody>
        </p:sp>
        <p:sp>
          <p:nvSpPr>
            <p:cNvPr id="19" name="Freeform 7"/>
            <p:cNvSpPr>
              <a:spLocks/>
            </p:cNvSpPr>
            <p:nvPr/>
          </p:nvSpPr>
          <p:spPr bwMode="auto">
            <a:xfrm>
              <a:off x="2562" y="1359"/>
              <a:ext cx="152" cy="1301"/>
            </a:xfrm>
            <a:custGeom>
              <a:avLst/>
              <a:gdLst>
                <a:gd name="T0" fmla="*/ 13 w 152"/>
                <a:gd name="T1" fmla="*/ 1295 h 1301"/>
                <a:gd name="T2" fmla="*/ 152 w 152"/>
                <a:gd name="T3" fmla="*/ 8 h 1301"/>
                <a:gd name="T4" fmla="*/ 140 w 152"/>
                <a:gd name="T5" fmla="*/ 0 h 1301"/>
                <a:gd name="T6" fmla="*/ 0 w 152"/>
                <a:gd name="T7" fmla="*/ 1301 h 1301"/>
                <a:gd name="T8" fmla="*/ 13 w 152"/>
                <a:gd name="T9" fmla="*/ 1295 h 1301"/>
                <a:gd name="T10" fmla="*/ 13 w 152"/>
                <a:gd name="T11" fmla="*/ 1295 h 1301"/>
                <a:gd name="T12" fmla="*/ 0 60000 65536"/>
                <a:gd name="T13" fmla="*/ 0 60000 65536"/>
                <a:gd name="T14" fmla="*/ 0 60000 65536"/>
                <a:gd name="T15" fmla="*/ 0 60000 65536"/>
                <a:gd name="T16" fmla="*/ 0 60000 65536"/>
                <a:gd name="T17" fmla="*/ 0 60000 65536"/>
                <a:gd name="T18" fmla="*/ 0 w 152"/>
                <a:gd name="T19" fmla="*/ 0 h 1301"/>
                <a:gd name="T20" fmla="*/ 152 w 152"/>
                <a:gd name="T21" fmla="*/ 1301 h 1301"/>
              </a:gdLst>
              <a:ahLst/>
              <a:cxnLst>
                <a:cxn ang="T12">
                  <a:pos x="T0" y="T1"/>
                </a:cxn>
                <a:cxn ang="T13">
                  <a:pos x="T2" y="T3"/>
                </a:cxn>
                <a:cxn ang="T14">
                  <a:pos x="T4" y="T5"/>
                </a:cxn>
                <a:cxn ang="T15">
                  <a:pos x="T6" y="T7"/>
                </a:cxn>
                <a:cxn ang="T16">
                  <a:pos x="T8" y="T9"/>
                </a:cxn>
                <a:cxn ang="T17">
                  <a:pos x="T10" y="T11"/>
                </a:cxn>
              </a:cxnLst>
              <a:rect l="T18" t="T19" r="T20" b="T21"/>
              <a:pathLst>
                <a:path w="152" h="1301">
                  <a:moveTo>
                    <a:pt x="13" y="1295"/>
                  </a:moveTo>
                  <a:lnTo>
                    <a:pt x="152" y="8"/>
                  </a:lnTo>
                  <a:lnTo>
                    <a:pt x="140" y="0"/>
                  </a:lnTo>
                  <a:lnTo>
                    <a:pt x="0" y="1301"/>
                  </a:lnTo>
                  <a:lnTo>
                    <a:pt x="13" y="1295"/>
                  </a:lnTo>
                  <a:close/>
                </a:path>
              </a:pathLst>
            </a:custGeom>
            <a:solidFill>
              <a:srgbClr val="4766C7"/>
            </a:solidFill>
            <a:ln w="9525">
              <a:noFill/>
              <a:round/>
              <a:headEnd/>
              <a:tailEnd/>
            </a:ln>
          </p:spPr>
          <p:txBody>
            <a:bodyPr/>
            <a:lstStyle/>
            <a:p>
              <a:endParaRPr lang="ru-RU"/>
            </a:p>
          </p:txBody>
        </p:sp>
        <p:sp>
          <p:nvSpPr>
            <p:cNvPr id="20" name="Freeform 8"/>
            <p:cNvSpPr>
              <a:spLocks/>
            </p:cNvSpPr>
            <p:nvPr/>
          </p:nvSpPr>
          <p:spPr bwMode="auto">
            <a:xfrm>
              <a:off x="2574" y="1510"/>
              <a:ext cx="602" cy="1127"/>
            </a:xfrm>
            <a:custGeom>
              <a:avLst/>
              <a:gdLst>
                <a:gd name="T0" fmla="*/ 602 w 602"/>
                <a:gd name="T1" fmla="*/ 1115 h 1127"/>
                <a:gd name="T2" fmla="*/ 10 w 602"/>
                <a:gd name="T3" fmla="*/ 0 h 1127"/>
                <a:gd name="T4" fmla="*/ 0 w 602"/>
                <a:gd name="T5" fmla="*/ 8 h 1127"/>
                <a:gd name="T6" fmla="*/ 595 w 602"/>
                <a:gd name="T7" fmla="*/ 1127 h 1127"/>
                <a:gd name="T8" fmla="*/ 602 w 602"/>
                <a:gd name="T9" fmla="*/ 1115 h 1127"/>
                <a:gd name="T10" fmla="*/ 602 w 602"/>
                <a:gd name="T11" fmla="*/ 1115 h 1127"/>
                <a:gd name="T12" fmla="*/ 0 60000 65536"/>
                <a:gd name="T13" fmla="*/ 0 60000 65536"/>
                <a:gd name="T14" fmla="*/ 0 60000 65536"/>
                <a:gd name="T15" fmla="*/ 0 60000 65536"/>
                <a:gd name="T16" fmla="*/ 0 60000 65536"/>
                <a:gd name="T17" fmla="*/ 0 60000 65536"/>
                <a:gd name="T18" fmla="*/ 0 w 602"/>
                <a:gd name="T19" fmla="*/ 0 h 1127"/>
                <a:gd name="T20" fmla="*/ 602 w 602"/>
                <a:gd name="T21" fmla="*/ 1127 h 1127"/>
              </a:gdLst>
              <a:ahLst/>
              <a:cxnLst>
                <a:cxn ang="T12">
                  <a:pos x="T0" y="T1"/>
                </a:cxn>
                <a:cxn ang="T13">
                  <a:pos x="T2" y="T3"/>
                </a:cxn>
                <a:cxn ang="T14">
                  <a:pos x="T4" y="T5"/>
                </a:cxn>
                <a:cxn ang="T15">
                  <a:pos x="T6" y="T7"/>
                </a:cxn>
                <a:cxn ang="T16">
                  <a:pos x="T8" y="T9"/>
                </a:cxn>
                <a:cxn ang="T17">
                  <a:pos x="T10" y="T11"/>
                </a:cxn>
              </a:cxnLst>
              <a:rect l="T18" t="T19" r="T20" b="T21"/>
              <a:pathLst>
                <a:path w="602" h="1127">
                  <a:moveTo>
                    <a:pt x="602" y="1115"/>
                  </a:moveTo>
                  <a:lnTo>
                    <a:pt x="10" y="0"/>
                  </a:lnTo>
                  <a:lnTo>
                    <a:pt x="0" y="8"/>
                  </a:lnTo>
                  <a:lnTo>
                    <a:pt x="595" y="1127"/>
                  </a:lnTo>
                  <a:lnTo>
                    <a:pt x="602" y="1115"/>
                  </a:lnTo>
                  <a:close/>
                </a:path>
              </a:pathLst>
            </a:custGeom>
            <a:solidFill>
              <a:srgbClr val="4766C7"/>
            </a:solidFill>
            <a:ln w="9525">
              <a:noFill/>
              <a:round/>
              <a:headEnd/>
              <a:tailEnd/>
            </a:ln>
          </p:spPr>
          <p:txBody>
            <a:bodyPr/>
            <a:lstStyle/>
            <a:p>
              <a:endParaRPr lang="ru-RU"/>
            </a:p>
          </p:txBody>
        </p:sp>
        <p:sp>
          <p:nvSpPr>
            <p:cNvPr id="21" name="Freeform 9"/>
            <p:cNvSpPr>
              <a:spLocks/>
            </p:cNvSpPr>
            <p:nvPr/>
          </p:nvSpPr>
          <p:spPr bwMode="auto">
            <a:xfrm>
              <a:off x="2539" y="504"/>
              <a:ext cx="477" cy="2221"/>
            </a:xfrm>
            <a:custGeom>
              <a:avLst/>
              <a:gdLst>
                <a:gd name="T0" fmla="*/ 477 w 477"/>
                <a:gd name="T1" fmla="*/ 2218 h 2221"/>
                <a:gd name="T2" fmla="*/ 11 w 477"/>
                <a:gd name="T3" fmla="*/ 0 h 2221"/>
                <a:gd name="T4" fmla="*/ 0 w 477"/>
                <a:gd name="T5" fmla="*/ 3 h 2221"/>
                <a:gd name="T6" fmla="*/ 464 w 477"/>
                <a:gd name="T7" fmla="*/ 2221 h 2221"/>
                <a:gd name="T8" fmla="*/ 477 w 477"/>
                <a:gd name="T9" fmla="*/ 2218 h 2221"/>
                <a:gd name="T10" fmla="*/ 477 w 477"/>
                <a:gd name="T11" fmla="*/ 2218 h 2221"/>
                <a:gd name="T12" fmla="*/ 0 60000 65536"/>
                <a:gd name="T13" fmla="*/ 0 60000 65536"/>
                <a:gd name="T14" fmla="*/ 0 60000 65536"/>
                <a:gd name="T15" fmla="*/ 0 60000 65536"/>
                <a:gd name="T16" fmla="*/ 0 60000 65536"/>
                <a:gd name="T17" fmla="*/ 0 60000 65536"/>
                <a:gd name="T18" fmla="*/ 0 w 477"/>
                <a:gd name="T19" fmla="*/ 0 h 2221"/>
                <a:gd name="T20" fmla="*/ 477 w 477"/>
                <a:gd name="T21" fmla="*/ 2221 h 2221"/>
              </a:gdLst>
              <a:ahLst/>
              <a:cxnLst>
                <a:cxn ang="T12">
                  <a:pos x="T0" y="T1"/>
                </a:cxn>
                <a:cxn ang="T13">
                  <a:pos x="T2" y="T3"/>
                </a:cxn>
                <a:cxn ang="T14">
                  <a:pos x="T4" y="T5"/>
                </a:cxn>
                <a:cxn ang="T15">
                  <a:pos x="T6" y="T7"/>
                </a:cxn>
                <a:cxn ang="T16">
                  <a:pos x="T8" y="T9"/>
                </a:cxn>
                <a:cxn ang="T17">
                  <a:pos x="T10" y="T11"/>
                </a:cxn>
              </a:cxnLst>
              <a:rect l="T18" t="T19" r="T20" b="T21"/>
              <a:pathLst>
                <a:path w="477" h="2221">
                  <a:moveTo>
                    <a:pt x="477" y="2218"/>
                  </a:moveTo>
                  <a:lnTo>
                    <a:pt x="11" y="0"/>
                  </a:lnTo>
                  <a:lnTo>
                    <a:pt x="0" y="3"/>
                  </a:lnTo>
                  <a:lnTo>
                    <a:pt x="464" y="2221"/>
                  </a:lnTo>
                  <a:lnTo>
                    <a:pt x="477" y="2218"/>
                  </a:lnTo>
                  <a:close/>
                </a:path>
              </a:pathLst>
            </a:custGeom>
            <a:solidFill>
              <a:srgbClr val="4766C7"/>
            </a:solidFill>
            <a:ln w="9525">
              <a:noFill/>
              <a:round/>
              <a:headEnd/>
              <a:tailEnd/>
            </a:ln>
          </p:spPr>
          <p:txBody>
            <a:bodyPr/>
            <a:lstStyle/>
            <a:p>
              <a:endParaRPr lang="ru-RU"/>
            </a:p>
          </p:txBody>
        </p:sp>
        <p:sp>
          <p:nvSpPr>
            <p:cNvPr id="22" name="Freeform 10"/>
            <p:cNvSpPr>
              <a:spLocks/>
            </p:cNvSpPr>
            <p:nvPr/>
          </p:nvSpPr>
          <p:spPr bwMode="auto">
            <a:xfrm>
              <a:off x="2306" y="655"/>
              <a:ext cx="943" cy="1592"/>
            </a:xfrm>
            <a:custGeom>
              <a:avLst/>
              <a:gdLst>
                <a:gd name="T0" fmla="*/ 943 w 943"/>
                <a:gd name="T1" fmla="*/ 1592 h 1592"/>
                <a:gd name="T2" fmla="*/ 8 w 943"/>
                <a:gd name="T3" fmla="*/ 0 h 1592"/>
                <a:gd name="T4" fmla="*/ 0 w 943"/>
                <a:gd name="T5" fmla="*/ 6 h 1592"/>
                <a:gd name="T6" fmla="*/ 929 w 943"/>
                <a:gd name="T7" fmla="*/ 1588 h 1592"/>
                <a:gd name="T8" fmla="*/ 943 w 943"/>
                <a:gd name="T9" fmla="*/ 1592 h 1592"/>
                <a:gd name="T10" fmla="*/ 943 w 943"/>
                <a:gd name="T11" fmla="*/ 1592 h 1592"/>
                <a:gd name="T12" fmla="*/ 0 60000 65536"/>
                <a:gd name="T13" fmla="*/ 0 60000 65536"/>
                <a:gd name="T14" fmla="*/ 0 60000 65536"/>
                <a:gd name="T15" fmla="*/ 0 60000 65536"/>
                <a:gd name="T16" fmla="*/ 0 60000 65536"/>
                <a:gd name="T17" fmla="*/ 0 60000 65536"/>
                <a:gd name="T18" fmla="*/ 0 w 943"/>
                <a:gd name="T19" fmla="*/ 0 h 1592"/>
                <a:gd name="T20" fmla="*/ 943 w 943"/>
                <a:gd name="T21" fmla="*/ 1592 h 1592"/>
              </a:gdLst>
              <a:ahLst/>
              <a:cxnLst>
                <a:cxn ang="T12">
                  <a:pos x="T0" y="T1"/>
                </a:cxn>
                <a:cxn ang="T13">
                  <a:pos x="T2" y="T3"/>
                </a:cxn>
                <a:cxn ang="T14">
                  <a:pos x="T4" y="T5"/>
                </a:cxn>
                <a:cxn ang="T15">
                  <a:pos x="T6" y="T7"/>
                </a:cxn>
                <a:cxn ang="T16">
                  <a:pos x="T8" y="T9"/>
                </a:cxn>
                <a:cxn ang="T17">
                  <a:pos x="T10" y="T11"/>
                </a:cxn>
              </a:cxnLst>
              <a:rect l="T18" t="T19" r="T20" b="T21"/>
              <a:pathLst>
                <a:path w="943" h="1592">
                  <a:moveTo>
                    <a:pt x="943" y="1592"/>
                  </a:moveTo>
                  <a:lnTo>
                    <a:pt x="8" y="0"/>
                  </a:lnTo>
                  <a:lnTo>
                    <a:pt x="0" y="6"/>
                  </a:lnTo>
                  <a:lnTo>
                    <a:pt x="929" y="1588"/>
                  </a:lnTo>
                  <a:lnTo>
                    <a:pt x="943" y="1592"/>
                  </a:lnTo>
                  <a:close/>
                </a:path>
              </a:pathLst>
            </a:custGeom>
            <a:solidFill>
              <a:srgbClr val="4766C7"/>
            </a:solidFill>
            <a:ln w="9525">
              <a:noFill/>
              <a:round/>
              <a:headEnd/>
              <a:tailEnd/>
            </a:ln>
          </p:spPr>
          <p:txBody>
            <a:bodyPr/>
            <a:lstStyle/>
            <a:p>
              <a:endParaRPr lang="ru-RU"/>
            </a:p>
          </p:txBody>
        </p:sp>
        <p:sp>
          <p:nvSpPr>
            <p:cNvPr id="23" name="Freeform 11"/>
            <p:cNvSpPr>
              <a:spLocks/>
            </p:cNvSpPr>
            <p:nvPr/>
          </p:nvSpPr>
          <p:spPr bwMode="auto">
            <a:xfrm>
              <a:off x="2491" y="430"/>
              <a:ext cx="216" cy="2129"/>
            </a:xfrm>
            <a:custGeom>
              <a:avLst/>
              <a:gdLst>
                <a:gd name="T0" fmla="*/ 15 w 216"/>
                <a:gd name="T1" fmla="*/ 2129 h 2129"/>
                <a:gd name="T2" fmla="*/ 216 w 216"/>
                <a:gd name="T3" fmla="*/ 0 h 2129"/>
                <a:gd name="T4" fmla="*/ 200 w 216"/>
                <a:gd name="T5" fmla="*/ 5 h 2129"/>
                <a:gd name="T6" fmla="*/ 0 w 216"/>
                <a:gd name="T7" fmla="*/ 2127 h 2129"/>
                <a:gd name="T8" fmla="*/ 15 w 216"/>
                <a:gd name="T9" fmla="*/ 2129 h 2129"/>
                <a:gd name="T10" fmla="*/ 15 w 216"/>
                <a:gd name="T11" fmla="*/ 2129 h 2129"/>
                <a:gd name="T12" fmla="*/ 0 60000 65536"/>
                <a:gd name="T13" fmla="*/ 0 60000 65536"/>
                <a:gd name="T14" fmla="*/ 0 60000 65536"/>
                <a:gd name="T15" fmla="*/ 0 60000 65536"/>
                <a:gd name="T16" fmla="*/ 0 60000 65536"/>
                <a:gd name="T17" fmla="*/ 0 60000 65536"/>
                <a:gd name="T18" fmla="*/ 0 w 216"/>
                <a:gd name="T19" fmla="*/ 0 h 2129"/>
                <a:gd name="T20" fmla="*/ 216 w 216"/>
                <a:gd name="T21" fmla="*/ 2129 h 2129"/>
              </a:gdLst>
              <a:ahLst/>
              <a:cxnLst>
                <a:cxn ang="T12">
                  <a:pos x="T0" y="T1"/>
                </a:cxn>
                <a:cxn ang="T13">
                  <a:pos x="T2" y="T3"/>
                </a:cxn>
                <a:cxn ang="T14">
                  <a:pos x="T4" y="T5"/>
                </a:cxn>
                <a:cxn ang="T15">
                  <a:pos x="T6" y="T7"/>
                </a:cxn>
                <a:cxn ang="T16">
                  <a:pos x="T8" y="T9"/>
                </a:cxn>
                <a:cxn ang="T17">
                  <a:pos x="T10" y="T11"/>
                </a:cxn>
              </a:cxnLst>
              <a:rect l="T18" t="T19" r="T20" b="T21"/>
              <a:pathLst>
                <a:path w="216" h="2129">
                  <a:moveTo>
                    <a:pt x="15" y="2129"/>
                  </a:moveTo>
                  <a:lnTo>
                    <a:pt x="216" y="0"/>
                  </a:lnTo>
                  <a:lnTo>
                    <a:pt x="200" y="5"/>
                  </a:lnTo>
                  <a:lnTo>
                    <a:pt x="0" y="2127"/>
                  </a:lnTo>
                  <a:lnTo>
                    <a:pt x="15" y="2129"/>
                  </a:lnTo>
                  <a:close/>
                </a:path>
              </a:pathLst>
            </a:custGeom>
            <a:solidFill>
              <a:srgbClr val="4766C7"/>
            </a:solidFill>
            <a:ln w="9525">
              <a:noFill/>
              <a:round/>
              <a:headEnd/>
              <a:tailEnd/>
            </a:ln>
          </p:spPr>
          <p:txBody>
            <a:bodyPr/>
            <a:lstStyle/>
            <a:p>
              <a:endParaRPr lang="ru-RU"/>
            </a:p>
          </p:txBody>
        </p:sp>
        <p:sp>
          <p:nvSpPr>
            <p:cNvPr id="24" name="Freeform 12"/>
            <p:cNvSpPr>
              <a:spLocks/>
            </p:cNvSpPr>
            <p:nvPr/>
          </p:nvSpPr>
          <p:spPr bwMode="auto">
            <a:xfrm>
              <a:off x="2385" y="589"/>
              <a:ext cx="88" cy="1362"/>
            </a:xfrm>
            <a:custGeom>
              <a:avLst/>
              <a:gdLst>
                <a:gd name="T0" fmla="*/ 0 w 88"/>
                <a:gd name="T1" fmla="*/ 6 h 1362"/>
                <a:gd name="T2" fmla="*/ 77 w 88"/>
                <a:gd name="T3" fmla="*/ 1355 h 1362"/>
                <a:gd name="T4" fmla="*/ 88 w 88"/>
                <a:gd name="T5" fmla="*/ 1362 h 1362"/>
                <a:gd name="T6" fmla="*/ 11 w 88"/>
                <a:gd name="T7" fmla="*/ 0 h 1362"/>
                <a:gd name="T8" fmla="*/ 0 w 88"/>
                <a:gd name="T9" fmla="*/ 6 h 1362"/>
                <a:gd name="T10" fmla="*/ 0 w 88"/>
                <a:gd name="T11" fmla="*/ 6 h 1362"/>
                <a:gd name="T12" fmla="*/ 0 60000 65536"/>
                <a:gd name="T13" fmla="*/ 0 60000 65536"/>
                <a:gd name="T14" fmla="*/ 0 60000 65536"/>
                <a:gd name="T15" fmla="*/ 0 60000 65536"/>
                <a:gd name="T16" fmla="*/ 0 60000 65536"/>
                <a:gd name="T17" fmla="*/ 0 60000 65536"/>
                <a:gd name="T18" fmla="*/ 0 w 88"/>
                <a:gd name="T19" fmla="*/ 0 h 1362"/>
                <a:gd name="T20" fmla="*/ 88 w 88"/>
                <a:gd name="T21" fmla="*/ 1362 h 1362"/>
              </a:gdLst>
              <a:ahLst/>
              <a:cxnLst>
                <a:cxn ang="T12">
                  <a:pos x="T0" y="T1"/>
                </a:cxn>
                <a:cxn ang="T13">
                  <a:pos x="T2" y="T3"/>
                </a:cxn>
                <a:cxn ang="T14">
                  <a:pos x="T4" y="T5"/>
                </a:cxn>
                <a:cxn ang="T15">
                  <a:pos x="T6" y="T7"/>
                </a:cxn>
                <a:cxn ang="T16">
                  <a:pos x="T8" y="T9"/>
                </a:cxn>
                <a:cxn ang="T17">
                  <a:pos x="T10" y="T11"/>
                </a:cxn>
              </a:cxnLst>
              <a:rect l="T18" t="T19" r="T20" b="T21"/>
              <a:pathLst>
                <a:path w="88" h="1362">
                  <a:moveTo>
                    <a:pt x="0" y="6"/>
                  </a:moveTo>
                  <a:lnTo>
                    <a:pt x="77" y="1355"/>
                  </a:lnTo>
                  <a:lnTo>
                    <a:pt x="88" y="1362"/>
                  </a:lnTo>
                  <a:lnTo>
                    <a:pt x="11" y="0"/>
                  </a:lnTo>
                  <a:lnTo>
                    <a:pt x="0" y="6"/>
                  </a:lnTo>
                  <a:close/>
                </a:path>
              </a:pathLst>
            </a:custGeom>
            <a:solidFill>
              <a:srgbClr val="4766C7"/>
            </a:solidFill>
            <a:ln w="9525">
              <a:noFill/>
              <a:round/>
              <a:headEnd/>
              <a:tailEnd/>
            </a:ln>
          </p:spPr>
          <p:txBody>
            <a:bodyPr/>
            <a:lstStyle/>
            <a:p>
              <a:endParaRPr lang="ru-RU"/>
            </a:p>
          </p:txBody>
        </p:sp>
        <p:sp>
          <p:nvSpPr>
            <p:cNvPr id="25" name="Freeform 13"/>
            <p:cNvSpPr>
              <a:spLocks/>
            </p:cNvSpPr>
            <p:nvPr/>
          </p:nvSpPr>
          <p:spPr bwMode="auto">
            <a:xfrm>
              <a:off x="1888" y="432"/>
              <a:ext cx="1912" cy="1634"/>
            </a:xfrm>
            <a:custGeom>
              <a:avLst/>
              <a:gdLst>
                <a:gd name="T0" fmla="*/ 1903 w 1912"/>
                <a:gd name="T1" fmla="*/ 0 h 1634"/>
                <a:gd name="T2" fmla="*/ 0 w 1912"/>
                <a:gd name="T3" fmla="*/ 1625 h 1634"/>
                <a:gd name="T4" fmla="*/ 2 w 1912"/>
                <a:gd name="T5" fmla="*/ 1634 h 1634"/>
                <a:gd name="T6" fmla="*/ 1912 w 1912"/>
                <a:gd name="T7" fmla="*/ 1 h 1634"/>
                <a:gd name="T8" fmla="*/ 1903 w 1912"/>
                <a:gd name="T9" fmla="*/ 0 h 1634"/>
                <a:gd name="T10" fmla="*/ 1903 w 1912"/>
                <a:gd name="T11" fmla="*/ 0 h 1634"/>
                <a:gd name="T12" fmla="*/ 0 60000 65536"/>
                <a:gd name="T13" fmla="*/ 0 60000 65536"/>
                <a:gd name="T14" fmla="*/ 0 60000 65536"/>
                <a:gd name="T15" fmla="*/ 0 60000 65536"/>
                <a:gd name="T16" fmla="*/ 0 60000 65536"/>
                <a:gd name="T17" fmla="*/ 0 60000 65536"/>
                <a:gd name="T18" fmla="*/ 0 w 1912"/>
                <a:gd name="T19" fmla="*/ 0 h 1634"/>
                <a:gd name="T20" fmla="*/ 1912 w 1912"/>
                <a:gd name="T21" fmla="*/ 1634 h 1634"/>
              </a:gdLst>
              <a:ahLst/>
              <a:cxnLst>
                <a:cxn ang="T12">
                  <a:pos x="T0" y="T1"/>
                </a:cxn>
                <a:cxn ang="T13">
                  <a:pos x="T2" y="T3"/>
                </a:cxn>
                <a:cxn ang="T14">
                  <a:pos x="T4" y="T5"/>
                </a:cxn>
                <a:cxn ang="T15">
                  <a:pos x="T6" y="T7"/>
                </a:cxn>
                <a:cxn ang="T16">
                  <a:pos x="T8" y="T9"/>
                </a:cxn>
                <a:cxn ang="T17">
                  <a:pos x="T10" y="T11"/>
                </a:cxn>
              </a:cxnLst>
              <a:rect l="T18" t="T19" r="T20" b="T21"/>
              <a:pathLst>
                <a:path w="1912" h="1634">
                  <a:moveTo>
                    <a:pt x="1903" y="0"/>
                  </a:moveTo>
                  <a:lnTo>
                    <a:pt x="0" y="1625"/>
                  </a:lnTo>
                  <a:lnTo>
                    <a:pt x="2" y="1634"/>
                  </a:lnTo>
                  <a:lnTo>
                    <a:pt x="1912" y="1"/>
                  </a:lnTo>
                  <a:lnTo>
                    <a:pt x="1903" y="0"/>
                  </a:lnTo>
                  <a:close/>
                </a:path>
              </a:pathLst>
            </a:custGeom>
            <a:solidFill>
              <a:srgbClr val="4766C7"/>
            </a:solidFill>
            <a:ln w="9525">
              <a:noFill/>
              <a:round/>
              <a:headEnd/>
              <a:tailEnd/>
            </a:ln>
          </p:spPr>
          <p:txBody>
            <a:bodyPr/>
            <a:lstStyle/>
            <a:p>
              <a:endParaRPr lang="ru-RU"/>
            </a:p>
          </p:txBody>
        </p:sp>
        <p:sp>
          <p:nvSpPr>
            <p:cNvPr id="26" name="Freeform 14"/>
            <p:cNvSpPr>
              <a:spLocks/>
            </p:cNvSpPr>
            <p:nvPr/>
          </p:nvSpPr>
          <p:spPr bwMode="auto">
            <a:xfrm>
              <a:off x="1710" y="933"/>
              <a:ext cx="923" cy="932"/>
            </a:xfrm>
            <a:custGeom>
              <a:avLst/>
              <a:gdLst>
                <a:gd name="T0" fmla="*/ 853 w 923"/>
                <a:gd name="T1" fmla="*/ 18 h 932"/>
                <a:gd name="T2" fmla="*/ 809 w 923"/>
                <a:gd name="T3" fmla="*/ 70 h 932"/>
                <a:gd name="T4" fmla="*/ 805 w 923"/>
                <a:gd name="T5" fmla="*/ 118 h 932"/>
                <a:gd name="T6" fmla="*/ 820 w 923"/>
                <a:gd name="T7" fmla="*/ 162 h 932"/>
                <a:gd name="T8" fmla="*/ 874 w 923"/>
                <a:gd name="T9" fmla="*/ 203 h 932"/>
                <a:gd name="T10" fmla="*/ 918 w 923"/>
                <a:gd name="T11" fmla="*/ 230 h 932"/>
                <a:gd name="T12" fmla="*/ 897 w 923"/>
                <a:gd name="T13" fmla="*/ 266 h 932"/>
                <a:gd name="T14" fmla="*/ 859 w 923"/>
                <a:gd name="T15" fmla="*/ 305 h 932"/>
                <a:gd name="T16" fmla="*/ 824 w 923"/>
                <a:gd name="T17" fmla="*/ 367 h 932"/>
                <a:gd name="T18" fmla="*/ 772 w 923"/>
                <a:gd name="T19" fmla="*/ 390 h 932"/>
                <a:gd name="T20" fmla="*/ 708 w 923"/>
                <a:gd name="T21" fmla="*/ 420 h 932"/>
                <a:gd name="T22" fmla="*/ 646 w 923"/>
                <a:gd name="T23" fmla="*/ 447 h 932"/>
                <a:gd name="T24" fmla="*/ 583 w 923"/>
                <a:gd name="T25" fmla="*/ 473 h 932"/>
                <a:gd name="T26" fmla="*/ 522 w 923"/>
                <a:gd name="T27" fmla="*/ 497 h 932"/>
                <a:gd name="T28" fmla="*/ 459 w 923"/>
                <a:gd name="T29" fmla="*/ 521 h 932"/>
                <a:gd name="T30" fmla="*/ 396 w 923"/>
                <a:gd name="T31" fmla="*/ 547 h 932"/>
                <a:gd name="T32" fmla="*/ 334 w 923"/>
                <a:gd name="T33" fmla="*/ 576 h 932"/>
                <a:gd name="T34" fmla="*/ 279 w 923"/>
                <a:gd name="T35" fmla="*/ 603 h 932"/>
                <a:gd name="T36" fmla="*/ 216 w 923"/>
                <a:gd name="T37" fmla="*/ 639 h 932"/>
                <a:gd name="T38" fmla="*/ 146 w 923"/>
                <a:gd name="T39" fmla="*/ 674 h 932"/>
                <a:gd name="T40" fmla="*/ 83 w 923"/>
                <a:gd name="T41" fmla="*/ 698 h 932"/>
                <a:gd name="T42" fmla="*/ 94 w 923"/>
                <a:gd name="T43" fmla="*/ 884 h 932"/>
                <a:gd name="T44" fmla="*/ 216 w 923"/>
                <a:gd name="T45" fmla="*/ 854 h 932"/>
                <a:gd name="T46" fmla="*/ 305 w 923"/>
                <a:gd name="T47" fmla="*/ 831 h 932"/>
                <a:gd name="T48" fmla="*/ 371 w 923"/>
                <a:gd name="T49" fmla="*/ 808 h 932"/>
                <a:gd name="T50" fmla="*/ 433 w 923"/>
                <a:gd name="T51" fmla="*/ 787 h 932"/>
                <a:gd name="T52" fmla="*/ 500 w 923"/>
                <a:gd name="T53" fmla="*/ 765 h 932"/>
                <a:gd name="T54" fmla="*/ 589 w 923"/>
                <a:gd name="T55" fmla="*/ 737 h 932"/>
                <a:gd name="T56" fmla="*/ 710 w 923"/>
                <a:gd name="T57" fmla="*/ 704 h 932"/>
                <a:gd name="T58" fmla="*/ 731 w 923"/>
                <a:gd name="T59" fmla="*/ 727 h 932"/>
                <a:gd name="T60" fmla="*/ 637 w 923"/>
                <a:gd name="T61" fmla="*/ 756 h 932"/>
                <a:gd name="T62" fmla="*/ 524 w 923"/>
                <a:gd name="T63" fmla="*/ 792 h 932"/>
                <a:gd name="T64" fmla="*/ 400 w 923"/>
                <a:gd name="T65" fmla="*/ 828 h 932"/>
                <a:gd name="T66" fmla="*/ 278 w 923"/>
                <a:gd name="T67" fmla="*/ 861 h 932"/>
                <a:gd name="T68" fmla="*/ 165 w 923"/>
                <a:gd name="T69" fmla="*/ 892 h 932"/>
                <a:gd name="T70" fmla="*/ 78 w 923"/>
                <a:gd name="T71" fmla="*/ 916 h 932"/>
                <a:gd name="T72" fmla="*/ 23 w 923"/>
                <a:gd name="T73" fmla="*/ 928 h 932"/>
                <a:gd name="T74" fmla="*/ 1 w 923"/>
                <a:gd name="T75" fmla="*/ 902 h 932"/>
                <a:gd name="T76" fmla="*/ 4 w 923"/>
                <a:gd name="T77" fmla="*/ 842 h 932"/>
                <a:gd name="T78" fmla="*/ 14 w 923"/>
                <a:gd name="T79" fmla="*/ 798 h 932"/>
                <a:gd name="T80" fmla="*/ 26 w 923"/>
                <a:gd name="T81" fmla="*/ 753 h 932"/>
                <a:gd name="T82" fmla="*/ 47 w 923"/>
                <a:gd name="T83" fmla="*/ 698 h 932"/>
                <a:gd name="T84" fmla="*/ 276 w 923"/>
                <a:gd name="T85" fmla="*/ 571 h 932"/>
                <a:gd name="T86" fmla="*/ 332 w 923"/>
                <a:gd name="T87" fmla="*/ 544 h 932"/>
                <a:gd name="T88" fmla="*/ 387 w 923"/>
                <a:gd name="T89" fmla="*/ 521 h 932"/>
                <a:gd name="T90" fmla="*/ 438 w 923"/>
                <a:gd name="T91" fmla="*/ 497 h 932"/>
                <a:gd name="T92" fmla="*/ 491 w 923"/>
                <a:gd name="T93" fmla="*/ 478 h 932"/>
                <a:gd name="T94" fmla="*/ 542 w 923"/>
                <a:gd name="T95" fmla="*/ 457 h 932"/>
                <a:gd name="T96" fmla="*/ 593 w 923"/>
                <a:gd name="T97" fmla="*/ 437 h 932"/>
                <a:gd name="T98" fmla="*/ 649 w 923"/>
                <a:gd name="T99" fmla="*/ 414 h 932"/>
                <a:gd name="T100" fmla="*/ 707 w 923"/>
                <a:gd name="T101" fmla="*/ 392 h 932"/>
                <a:gd name="T102" fmla="*/ 764 w 923"/>
                <a:gd name="T103" fmla="*/ 360 h 932"/>
                <a:gd name="T104" fmla="*/ 818 w 923"/>
                <a:gd name="T105" fmla="*/ 324 h 932"/>
                <a:gd name="T106" fmla="*/ 834 w 923"/>
                <a:gd name="T107" fmla="*/ 271 h 932"/>
                <a:gd name="T108" fmla="*/ 886 w 923"/>
                <a:gd name="T109" fmla="*/ 242 h 932"/>
                <a:gd name="T110" fmla="*/ 834 w 923"/>
                <a:gd name="T111" fmla="*/ 221 h 932"/>
                <a:gd name="T112" fmla="*/ 793 w 923"/>
                <a:gd name="T113" fmla="*/ 182 h 932"/>
                <a:gd name="T114" fmla="*/ 775 w 923"/>
                <a:gd name="T115" fmla="*/ 135 h 932"/>
                <a:gd name="T116" fmla="*/ 775 w 923"/>
                <a:gd name="T117" fmla="*/ 83 h 932"/>
                <a:gd name="T118" fmla="*/ 794 w 923"/>
                <a:gd name="T119" fmla="*/ 37 h 932"/>
                <a:gd name="T120" fmla="*/ 834 w 923"/>
                <a:gd name="T121" fmla="*/ 2 h 93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23"/>
                <a:gd name="T184" fmla="*/ 0 h 932"/>
                <a:gd name="T185" fmla="*/ 923 w 923"/>
                <a:gd name="T186" fmla="*/ 932 h 93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23" h="932">
                  <a:moveTo>
                    <a:pt x="834" y="2"/>
                  </a:moveTo>
                  <a:lnTo>
                    <a:pt x="840" y="0"/>
                  </a:lnTo>
                  <a:lnTo>
                    <a:pt x="849" y="2"/>
                  </a:lnTo>
                  <a:lnTo>
                    <a:pt x="858" y="2"/>
                  </a:lnTo>
                  <a:lnTo>
                    <a:pt x="865" y="5"/>
                  </a:lnTo>
                  <a:lnTo>
                    <a:pt x="861" y="9"/>
                  </a:lnTo>
                  <a:lnTo>
                    <a:pt x="858" y="14"/>
                  </a:lnTo>
                  <a:lnTo>
                    <a:pt x="853" y="18"/>
                  </a:lnTo>
                  <a:lnTo>
                    <a:pt x="849" y="21"/>
                  </a:lnTo>
                  <a:lnTo>
                    <a:pt x="838" y="29"/>
                  </a:lnTo>
                  <a:lnTo>
                    <a:pt x="829" y="37"/>
                  </a:lnTo>
                  <a:lnTo>
                    <a:pt x="820" y="43"/>
                  </a:lnTo>
                  <a:lnTo>
                    <a:pt x="812" y="52"/>
                  </a:lnTo>
                  <a:lnTo>
                    <a:pt x="811" y="58"/>
                  </a:lnTo>
                  <a:lnTo>
                    <a:pt x="809" y="64"/>
                  </a:lnTo>
                  <a:lnTo>
                    <a:pt x="809" y="70"/>
                  </a:lnTo>
                  <a:lnTo>
                    <a:pt x="811" y="79"/>
                  </a:lnTo>
                  <a:lnTo>
                    <a:pt x="808" y="83"/>
                  </a:lnTo>
                  <a:lnTo>
                    <a:pt x="806" y="89"/>
                  </a:lnTo>
                  <a:lnTo>
                    <a:pt x="805" y="96"/>
                  </a:lnTo>
                  <a:lnTo>
                    <a:pt x="805" y="102"/>
                  </a:lnTo>
                  <a:lnTo>
                    <a:pt x="803" y="106"/>
                  </a:lnTo>
                  <a:lnTo>
                    <a:pt x="803" y="112"/>
                  </a:lnTo>
                  <a:lnTo>
                    <a:pt x="805" y="118"/>
                  </a:lnTo>
                  <a:lnTo>
                    <a:pt x="805" y="124"/>
                  </a:lnTo>
                  <a:lnTo>
                    <a:pt x="805" y="129"/>
                  </a:lnTo>
                  <a:lnTo>
                    <a:pt x="808" y="135"/>
                  </a:lnTo>
                  <a:lnTo>
                    <a:pt x="808" y="141"/>
                  </a:lnTo>
                  <a:lnTo>
                    <a:pt x="811" y="147"/>
                  </a:lnTo>
                  <a:lnTo>
                    <a:pt x="814" y="151"/>
                  </a:lnTo>
                  <a:lnTo>
                    <a:pt x="817" y="157"/>
                  </a:lnTo>
                  <a:lnTo>
                    <a:pt x="820" y="162"/>
                  </a:lnTo>
                  <a:lnTo>
                    <a:pt x="823" y="168"/>
                  </a:lnTo>
                  <a:lnTo>
                    <a:pt x="830" y="176"/>
                  </a:lnTo>
                  <a:lnTo>
                    <a:pt x="838" y="185"/>
                  </a:lnTo>
                  <a:lnTo>
                    <a:pt x="847" y="192"/>
                  </a:lnTo>
                  <a:lnTo>
                    <a:pt x="858" y="198"/>
                  </a:lnTo>
                  <a:lnTo>
                    <a:pt x="862" y="201"/>
                  </a:lnTo>
                  <a:lnTo>
                    <a:pt x="868" y="203"/>
                  </a:lnTo>
                  <a:lnTo>
                    <a:pt x="874" y="203"/>
                  </a:lnTo>
                  <a:lnTo>
                    <a:pt x="879" y="206"/>
                  </a:lnTo>
                  <a:lnTo>
                    <a:pt x="885" y="206"/>
                  </a:lnTo>
                  <a:lnTo>
                    <a:pt x="891" y="206"/>
                  </a:lnTo>
                  <a:lnTo>
                    <a:pt x="897" y="206"/>
                  </a:lnTo>
                  <a:lnTo>
                    <a:pt x="904" y="206"/>
                  </a:lnTo>
                  <a:lnTo>
                    <a:pt x="907" y="213"/>
                  </a:lnTo>
                  <a:lnTo>
                    <a:pt x="914" y="221"/>
                  </a:lnTo>
                  <a:lnTo>
                    <a:pt x="918" y="230"/>
                  </a:lnTo>
                  <a:lnTo>
                    <a:pt x="921" y="239"/>
                  </a:lnTo>
                  <a:lnTo>
                    <a:pt x="923" y="247"/>
                  </a:lnTo>
                  <a:lnTo>
                    <a:pt x="920" y="254"/>
                  </a:lnTo>
                  <a:lnTo>
                    <a:pt x="918" y="257"/>
                  </a:lnTo>
                  <a:lnTo>
                    <a:pt x="915" y="262"/>
                  </a:lnTo>
                  <a:lnTo>
                    <a:pt x="909" y="265"/>
                  </a:lnTo>
                  <a:lnTo>
                    <a:pt x="904" y="268"/>
                  </a:lnTo>
                  <a:lnTo>
                    <a:pt x="897" y="266"/>
                  </a:lnTo>
                  <a:lnTo>
                    <a:pt x="892" y="268"/>
                  </a:lnTo>
                  <a:lnTo>
                    <a:pt x="886" y="268"/>
                  </a:lnTo>
                  <a:lnTo>
                    <a:pt x="882" y="271"/>
                  </a:lnTo>
                  <a:lnTo>
                    <a:pt x="874" y="275"/>
                  </a:lnTo>
                  <a:lnTo>
                    <a:pt x="870" y="281"/>
                  </a:lnTo>
                  <a:lnTo>
                    <a:pt x="864" y="287"/>
                  </a:lnTo>
                  <a:lnTo>
                    <a:pt x="861" y="298"/>
                  </a:lnTo>
                  <a:lnTo>
                    <a:pt x="859" y="305"/>
                  </a:lnTo>
                  <a:lnTo>
                    <a:pt x="856" y="316"/>
                  </a:lnTo>
                  <a:lnTo>
                    <a:pt x="853" y="325"/>
                  </a:lnTo>
                  <a:lnTo>
                    <a:pt x="850" y="334"/>
                  </a:lnTo>
                  <a:lnTo>
                    <a:pt x="846" y="343"/>
                  </a:lnTo>
                  <a:lnTo>
                    <a:pt x="843" y="352"/>
                  </a:lnTo>
                  <a:lnTo>
                    <a:pt x="837" y="358"/>
                  </a:lnTo>
                  <a:lnTo>
                    <a:pt x="829" y="364"/>
                  </a:lnTo>
                  <a:lnTo>
                    <a:pt x="824" y="367"/>
                  </a:lnTo>
                  <a:lnTo>
                    <a:pt x="821" y="369"/>
                  </a:lnTo>
                  <a:lnTo>
                    <a:pt x="815" y="370"/>
                  </a:lnTo>
                  <a:lnTo>
                    <a:pt x="811" y="372"/>
                  </a:lnTo>
                  <a:lnTo>
                    <a:pt x="803" y="375"/>
                  </a:lnTo>
                  <a:lnTo>
                    <a:pt x="796" y="379"/>
                  </a:lnTo>
                  <a:lnTo>
                    <a:pt x="787" y="382"/>
                  </a:lnTo>
                  <a:lnTo>
                    <a:pt x="779" y="389"/>
                  </a:lnTo>
                  <a:lnTo>
                    <a:pt x="772" y="390"/>
                  </a:lnTo>
                  <a:lnTo>
                    <a:pt x="764" y="396"/>
                  </a:lnTo>
                  <a:lnTo>
                    <a:pt x="756" y="398"/>
                  </a:lnTo>
                  <a:lnTo>
                    <a:pt x="749" y="404"/>
                  </a:lnTo>
                  <a:lnTo>
                    <a:pt x="740" y="405"/>
                  </a:lnTo>
                  <a:lnTo>
                    <a:pt x="732" y="410"/>
                  </a:lnTo>
                  <a:lnTo>
                    <a:pt x="725" y="413"/>
                  </a:lnTo>
                  <a:lnTo>
                    <a:pt x="717" y="417"/>
                  </a:lnTo>
                  <a:lnTo>
                    <a:pt x="708" y="420"/>
                  </a:lnTo>
                  <a:lnTo>
                    <a:pt x="701" y="425"/>
                  </a:lnTo>
                  <a:lnTo>
                    <a:pt x="693" y="429"/>
                  </a:lnTo>
                  <a:lnTo>
                    <a:pt x="686" y="432"/>
                  </a:lnTo>
                  <a:lnTo>
                    <a:pt x="678" y="435"/>
                  </a:lnTo>
                  <a:lnTo>
                    <a:pt x="670" y="438"/>
                  </a:lnTo>
                  <a:lnTo>
                    <a:pt x="663" y="441"/>
                  </a:lnTo>
                  <a:lnTo>
                    <a:pt x="655" y="444"/>
                  </a:lnTo>
                  <a:lnTo>
                    <a:pt x="646" y="447"/>
                  </a:lnTo>
                  <a:lnTo>
                    <a:pt x="639" y="452"/>
                  </a:lnTo>
                  <a:lnTo>
                    <a:pt x="631" y="455"/>
                  </a:lnTo>
                  <a:lnTo>
                    <a:pt x="624" y="458"/>
                  </a:lnTo>
                  <a:lnTo>
                    <a:pt x="615" y="461"/>
                  </a:lnTo>
                  <a:lnTo>
                    <a:pt x="607" y="464"/>
                  </a:lnTo>
                  <a:lnTo>
                    <a:pt x="599" y="467"/>
                  </a:lnTo>
                  <a:lnTo>
                    <a:pt x="592" y="470"/>
                  </a:lnTo>
                  <a:lnTo>
                    <a:pt x="583" y="473"/>
                  </a:lnTo>
                  <a:lnTo>
                    <a:pt x="577" y="476"/>
                  </a:lnTo>
                  <a:lnTo>
                    <a:pt x="568" y="479"/>
                  </a:lnTo>
                  <a:lnTo>
                    <a:pt x="562" y="482"/>
                  </a:lnTo>
                  <a:lnTo>
                    <a:pt x="553" y="485"/>
                  </a:lnTo>
                  <a:lnTo>
                    <a:pt x="545" y="488"/>
                  </a:lnTo>
                  <a:lnTo>
                    <a:pt x="538" y="491"/>
                  </a:lnTo>
                  <a:lnTo>
                    <a:pt x="530" y="494"/>
                  </a:lnTo>
                  <a:lnTo>
                    <a:pt x="522" y="497"/>
                  </a:lnTo>
                  <a:lnTo>
                    <a:pt x="515" y="500"/>
                  </a:lnTo>
                  <a:lnTo>
                    <a:pt x="507" y="503"/>
                  </a:lnTo>
                  <a:lnTo>
                    <a:pt x="500" y="506"/>
                  </a:lnTo>
                  <a:lnTo>
                    <a:pt x="491" y="509"/>
                  </a:lnTo>
                  <a:lnTo>
                    <a:pt x="483" y="512"/>
                  </a:lnTo>
                  <a:lnTo>
                    <a:pt x="476" y="515"/>
                  </a:lnTo>
                  <a:lnTo>
                    <a:pt x="468" y="518"/>
                  </a:lnTo>
                  <a:lnTo>
                    <a:pt x="459" y="521"/>
                  </a:lnTo>
                  <a:lnTo>
                    <a:pt x="451" y="524"/>
                  </a:lnTo>
                  <a:lnTo>
                    <a:pt x="444" y="527"/>
                  </a:lnTo>
                  <a:lnTo>
                    <a:pt x="436" y="531"/>
                  </a:lnTo>
                  <a:lnTo>
                    <a:pt x="427" y="534"/>
                  </a:lnTo>
                  <a:lnTo>
                    <a:pt x="420" y="537"/>
                  </a:lnTo>
                  <a:lnTo>
                    <a:pt x="412" y="541"/>
                  </a:lnTo>
                  <a:lnTo>
                    <a:pt x="405" y="544"/>
                  </a:lnTo>
                  <a:lnTo>
                    <a:pt x="396" y="547"/>
                  </a:lnTo>
                  <a:lnTo>
                    <a:pt x="388" y="552"/>
                  </a:lnTo>
                  <a:lnTo>
                    <a:pt x="380" y="555"/>
                  </a:lnTo>
                  <a:lnTo>
                    <a:pt x="373" y="559"/>
                  </a:lnTo>
                  <a:lnTo>
                    <a:pt x="364" y="562"/>
                  </a:lnTo>
                  <a:lnTo>
                    <a:pt x="356" y="565"/>
                  </a:lnTo>
                  <a:lnTo>
                    <a:pt x="349" y="570"/>
                  </a:lnTo>
                  <a:lnTo>
                    <a:pt x="341" y="573"/>
                  </a:lnTo>
                  <a:lnTo>
                    <a:pt x="334" y="576"/>
                  </a:lnTo>
                  <a:lnTo>
                    <a:pt x="326" y="580"/>
                  </a:lnTo>
                  <a:lnTo>
                    <a:pt x="319" y="585"/>
                  </a:lnTo>
                  <a:lnTo>
                    <a:pt x="311" y="589"/>
                  </a:lnTo>
                  <a:lnTo>
                    <a:pt x="305" y="591"/>
                  </a:lnTo>
                  <a:lnTo>
                    <a:pt x="299" y="594"/>
                  </a:lnTo>
                  <a:lnTo>
                    <a:pt x="293" y="597"/>
                  </a:lnTo>
                  <a:lnTo>
                    <a:pt x="287" y="600"/>
                  </a:lnTo>
                  <a:lnTo>
                    <a:pt x="279" y="603"/>
                  </a:lnTo>
                  <a:lnTo>
                    <a:pt x="272" y="608"/>
                  </a:lnTo>
                  <a:lnTo>
                    <a:pt x="264" y="612"/>
                  </a:lnTo>
                  <a:lnTo>
                    <a:pt x="257" y="617"/>
                  </a:lnTo>
                  <a:lnTo>
                    <a:pt x="249" y="621"/>
                  </a:lnTo>
                  <a:lnTo>
                    <a:pt x="242" y="626"/>
                  </a:lnTo>
                  <a:lnTo>
                    <a:pt x="233" y="629"/>
                  </a:lnTo>
                  <a:lnTo>
                    <a:pt x="225" y="635"/>
                  </a:lnTo>
                  <a:lnTo>
                    <a:pt x="216" y="639"/>
                  </a:lnTo>
                  <a:lnTo>
                    <a:pt x="208" y="644"/>
                  </a:lnTo>
                  <a:lnTo>
                    <a:pt x="199" y="648"/>
                  </a:lnTo>
                  <a:lnTo>
                    <a:pt x="190" y="654"/>
                  </a:lnTo>
                  <a:lnTo>
                    <a:pt x="181" y="657"/>
                  </a:lnTo>
                  <a:lnTo>
                    <a:pt x="172" y="662"/>
                  </a:lnTo>
                  <a:lnTo>
                    <a:pt x="163" y="666"/>
                  </a:lnTo>
                  <a:lnTo>
                    <a:pt x="155" y="671"/>
                  </a:lnTo>
                  <a:lnTo>
                    <a:pt x="146" y="674"/>
                  </a:lnTo>
                  <a:lnTo>
                    <a:pt x="137" y="679"/>
                  </a:lnTo>
                  <a:lnTo>
                    <a:pt x="130" y="682"/>
                  </a:lnTo>
                  <a:lnTo>
                    <a:pt x="122" y="686"/>
                  </a:lnTo>
                  <a:lnTo>
                    <a:pt x="113" y="689"/>
                  </a:lnTo>
                  <a:lnTo>
                    <a:pt x="104" y="692"/>
                  </a:lnTo>
                  <a:lnTo>
                    <a:pt x="97" y="694"/>
                  </a:lnTo>
                  <a:lnTo>
                    <a:pt x="91" y="697"/>
                  </a:lnTo>
                  <a:lnTo>
                    <a:pt x="83" y="698"/>
                  </a:lnTo>
                  <a:lnTo>
                    <a:pt x="77" y="700"/>
                  </a:lnTo>
                  <a:lnTo>
                    <a:pt x="71" y="700"/>
                  </a:lnTo>
                  <a:lnTo>
                    <a:pt x="66" y="703"/>
                  </a:lnTo>
                  <a:lnTo>
                    <a:pt x="17" y="904"/>
                  </a:lnTo>
                  <a:lnTo>
                    <a:pt x="36" y="898"/>
                  </a:lnTo>
                  <a:lnTo>
                    <a:pt x="56" y="893"/>
                  </a:lnTo>
                  <a:lnTo>
                    <a:pt x="74" y="888"/>
                  </a:lnTo>
                  <a:lnTo>
                    <a:pt x="94" y="884"/>
                  </a:lnTo>
                  <a:lnTo>
                    <a:pt x="110" y="879"/>
                  </a:lnTo>
                  <a:lnTo>
                    <a:pt x="127" y="876"/>
                  </a:lnTo>
                  <a:lnTo>
                    <a:pt x="143" y="872"/>
                  </a:lnTo>
                  <a:lnTo>
                    <a:pt x="160" y="869"/>
                  </a:lnTo>
                  <a:lnTo>
                    <a:pt x="174" y="864"/>
                  </a:lnTo>
                  <a:lnTo>
                    <a:pt x="189" y="861"/>
                  </a:lnTo>
                  <a:lnTo>
                    <a:pt x="201" y="857"/>
                  </a:lnTo>
                  <a:lnTo>
                    <a:pt x="216" y="854"/>
                  </a:lnTo>
                  <a:lnTo>
                    <a:pt x="228" y="851"/>
                  </a:lnTo>
                  <a:lnTo>
                    <a:pt x="240" y="849"/>
                  </a:lnTo>
                  <a:lnTo>
                    <a:pt x="252" y="846"/>
                  </a:lnTo>
                  <a:lnTo>
                    <a:pt x="264" y="843"/>
                  </a:lnTo>
                  <a:lnTo>
                    <a:pt x="273" y="839"/>
                  </a:lnTo>
                  <a:lnTo>
                    <a:pt x="284" y="836"/>
                  </a:lnTo>
                  <a:lnTo>
                    <a:pt x="294" y="833"/>
                  </a:lnTo>
                  <a:lnTo>
                    <a:pt x="305" y="831"/>
                  </a:lnTo>
                  <a:lnTo>
                    <a:pt x="313" y="828"/>
                  </a:lnTo>
                  <a:lnTo>
                    <a:pt x="322" y="825"/>
                  </a:lnTo>
                  <a:lnTo>
                    <a:pt x="331" y="822"/>
                  </a:lnTo>
                  <a:lnTo>
                    <a:pt x="340" y="821"/>
                  </a:lnTo>
                  <a:lnTo>
                    <a:pt x="347" y="817"/>
                  </a:lnTo>
                  <a:lnTo>
                    <a:pt x="356" y="814"/>
                  </a:lnTo>
                  <a:lnTo>
                    <a:pt x="364" y="811"/>
                  </a:lnTo>
                  <a:lnTo>
                    <a:pt x="371" y="808"/>
                  </a:lnTo>
                  <a:lnTo>
                    <a:pt x="379" y="805"/>
                  </a:lnTo>
                  <a:lnTo>
                    <a:pt x="387" y="804"/>
                  </a:lnTo>
                  <a:lnTo>
                    <a:pt x="394" y="801"/>
                  </a:lnTo>
                  <a:lnTo>
                    <a:pt x="403" y="799"/>
                  </a:lnTo>
                  <a:lnTo>
                    <a:pt x="409" y="796"/>
                  </a:lnTo>
                  <a:lnTo>
                    <a:pt x="418" y="793"/>
                  </a:lnTo>
                  <a:lnTo>
                    <a:pt x="426" y="790"/>
                  </a:lnTo>
                  <a:lnTo>
                    <a:pt x="433" y="787"/>
                  </a:lnTo>
                  <a:lnTo>
                    <a:pt x="441" y="784"/>
                  </a:lnTo>
                  <a:lnTo>
                    <a:pt x="448" y="781"/>
                  </a:lnTo>
                  <a:lnTo>
                    <a:pt x="456" y="780"/>
                  </a:lnTo>
                  <a:lnTo>
                    <a:pt x="465" y="777"/>
                  </a:lnTo>
                  <a:lnTo>
                    <a:pt x="473" y="774"/>
                  </a:lnTo>
                  <a:lnTo>
                    <a:pt x="482" y="771"/>
                  </a:lnTo>
                  <a:lnTo>
                    <a:pt x="489" y="768"/>
                  </a:lnTo>
                  <a:lnTo>
                    <a:pt x="500" y="765"/>
                  </a:lnTo>
                  <a:lnTo>
                    <a:pt x="509" y="762"/>
                  </a:lnTo>
                  <a:lnTo>
                    <a:pt x="519" y="759"/>
                  </a:lnTo>
                  <a:lnTo>
                    <a:pt x="530" y="756"/>
                  </a:lnTo>
                  <a:lnTo>
                    <a:pt x="541" y="753"/>
                  </a:lnTo>
                  <a:lnTo>
                    <a:pt x="551" y="748"/>
                  </a:lnTo>
                  <a:lnTo>
                    <a:pt x="563" y="745"/>
                  </a:lnTo>
                  <a:lnTo>
                    <a:pt x="575" y="740"/>
                  </a:lnTo>
                  <a:lnTo>
                    <a:pt x="589" y="737"/>
                  </a:lnTo>
                  <a:lnTo>
                    <a:pt x="601" y="733"/>
                  </a:lnTo>
                  <a:lnTo>
                    <a:pt x="615" y="730"/>
                  </a:lnTo>
                  <a:lnTo>
                    <a:pt x="628" y="725"/>
                  </a:lnTo>
                  <a:lnTo>
                    <a:pt x="645" y="722"/>
                  </a:lnTo>
                  <a:lnTo>
                    <a:pt x="658" y="718"/>
                  </a:lnTo>
                  <a:lnTo>
                    <a:pt x="675" y="713"/>
                  </a:lnTo>
                  <a:lnTo>
                    <a:pt x="692" y="707"/>
                  </a:lnTo>
                  <a:lnTo>
                    <a:pt x="710" y="704"/>
                  </a:lnTo>
                  <a:lnTo>
                    <a:pt x="726" y="698"/>
                  </a:lnTo>
                  <a:lnTo>
                    <a:pt x="747" y="694"/>
                  </a:lnTo>
                  <a:lnTo>
                    <a:pt x="766" y="689"/>
                  </a:lnTo>
                  <a:lnTo>
                    <a:pt x="787" y="685"/>
                  </a:lnTo>
                  <a:lnTo>
                    <a:pt x="761" y="718"/>
                  </a:lnTo>
                  <a:lnTo>
                    <a:pt x="752" y="721"/>
                  </a:lnTo>
                  <a:lnTo>
                    <a:pt x="741" y="724"/>
                  </a:lnTo>
                  <a:lnTo>
                    <a:pt x="731" y="727"/>
                  </a:lnTo>
                  <a:lnTo>
                    <a:pt x="722" y="731"/>
                  </a:lnTo>
                  <a:lnTo>
                    <a:pt x="711" y="733"/>
                  </a:lnTo>
                  <a:lnTo>
                    <a:pt x="699" y="737"/>
                  </a:lnTo>
                  <a:lnTo>
                    <a:pt x="689" y="740"/>
                  </a:lnTo>
                  <a:lnTo>
                    <a:pt x="676" y="747"/>
                  </a:lnTo>
                  <a:lnTo>
                    <a:pt x="663" y="748"/>
                  </a:lnTo>
                  <a:lnTo>
                    <a:pt x="651" y="753"/>
                  </a:lnTo>
                  <a:lnTo>
                    <a:pt x="637" y="756"/>
                  </a:lnTo>
                  <a:lnTo>
                    <a:pt x="625" y="762"/>
                  </a:lnTo>
                  <a:lnTo>
                    <a:pt x="612" y="765"/>
                  </a:lnTo>
                  <a:lnTo>
                    <a:pt x="596" y="769"/>
                  </a:lnTo>
                  <a:lnTo>
                    <a:pt x="583" y="774"/>
                  </a:lnTo>
                  <a:lnTo>
                    <a:pt x="569" y="780"/>
                  </a:lnTo>
                  <a:lnTo>
                    <a:pt x="554" y="783"/>
                  </a:lnTo>
                  <a:lnTo>
                    <a:pt x="539" y="787"/>
                  </a:lnTo>
                  <a:lnTo>
                    <a:pt x="524" y="792"/>
                  </a:lnTo>
                  <a:lnTo>
                    <a:pt x="509" y="796"/>
                  </a:lnTo>
                  <a:lnTo>
                    <a:pt x="492" y="799"/>
                  </a:lnTo>
                  <a:lnTo>
                    <a:pt x="479" y="805"/>
                  </a:lnTo>
                  <a:lnTo>
                    <a:pt x="462" y="808"/>
                  </a:lnTo>
                  <a:lnTo>
                    <a:pt x="448" y="814"/>
                  </a:lnTo>
                  <a:lnTo>
                    <a:pt x="432" y="817"/>
                  </a:lnTo>
                  <a:lnTo>
                    <a:pt x="417" y="824"/>
                  </a:lnTo>
                  <a:lnTo>
                    <a:pt x="400" y="828"/>
                  </a:lnTo>
                  <a:lnTo>
                    <a:pt x="385" y="833"/>
                  </a:lnTo>
                  <a:lnTo>
                    <a:pt x="370" y="836"/>
                  </a:lnTo>
                  <a:lnTo>
                    <a:pt x="353" y="842"/>
                  </a:lnTo>
                  <a:lnTo>
                    <a:pt x="338" y="846"/>
                  </a:lnTo>
                  <a:lnTo>
                    <a:pt x="323" y="851"/>
                  </a:lnTo>
                  <a:lnTo>
                    <a:pt x="308" y="854"/>
                  </a:lnTo>
                  <a:lnTo>
                    <a:pt x="293" y="858"/>
                  </a:lnTo>
                  <a:lnTo>
                    <a:pt x="278" y="861"/>
                  </a:lnTo>
                  <a:lnTo>
                    <a:pt x="263" y="866"/>
                  </a:lnTo>
                  <a:lnTo>
                    <a:pt x="248" y="869"/>
                  </a:lnTo>
                  <a:lnTo>
                    <a:pt x="234" y="873"/>
                  </a:lnTo>
                  <a:lnTo>
                    <a:pt x="219" y="876"/>
                  </a:lnTo>
                  <a:lnTo>
                    <a:pt x="205" y="881"/>
                  </a:lnTo>
                  <a:lnTo>
                    <a:pt x="192" y="884"/>
                  </a:lnTo>
                  <a:lnTo>
                    <a:pt x="178" y="888"/>
                  </a:lnTo>
                  <a:lnTo>
                    <a:pt x="165" y="892"/>
                  </a:lnTo>
                  <a:lnTo>
                    <a:pt x="154" y="896"/>
                  </a:lnTo>
                  <a:lnTo>
                    <a:pt x="142" y="899"/>
                  </a:lnTo>
                  <a:lnTo>
                    <a:pt x="130" y="902"/>
                  </a:lnTo>
                  <a:lnTo>
                    <a:pt x="119" y="905"/>
                  </a:lnTo>
                  <a:lnTo>
                    <a:pt x="109" y="908"/>
                  </a:lnTo>
                  <a:lnTo>
                    <a:pt x="97" y="910"/>
                  </a:lnTo>
                  <a:lnTo>
                    <a:pt x="88" y="913"/>
                  </a:lnTo>
                  <a:lnTo>
                    <a:pt x="78" y="916"/>
                  </a:lnTo>
                  <a:lnTo>
                    <a:pt x="69" y="917"/>
                  </a:lnTo>
                  <a:lnTo>
                    <a:pt x="60" y="920"/>
                  </a:lnTo>
                  <a:lnTo>
                    <a:pt x="53" y="922"/>
                  </a:lnTo>
                  <a:lnTo>
                    <a:pt x="45" y="923"/>
                  </a:lnTo>
                  <a:lnTo>
                    <a:pt x="39" y="925"/>
                  </a:lnTo>
                  <a:lnTo>
                    <a:pt x="33" y="926"/>
                  </a:lnTo>
                  <a:lnTo>
                    <a:pt x="27" y="928"/>
                  </a:lnTo>
                  <a:lnTo>
                    <a:pt x="23" y="928"/>
                  </a:lnTo>
                  <a:lnTo>
                    <a:pt x="20" y="931"/>
                  </a:lnTo>
                  <a:lnTo>
                    <a:pt x="14" y="931"/>
                  </a:lnTo>
                  <a:lnTo>
                    <a:pt x="12" y="932"/>
                  </a:lnTo>
                  <a:lnTo>
                    <a:pt x="8" y="928"/>
                  </a:lnTo>
                  <a:lnTo>
                    <a:pt x="4" y="923"/>
                  </a:lnTo>
                  <a:lnTo>
                    <a:pt x="3" y="916"/>
                  </a:lnTo>
                  <a:lnTo>
                    <a:pt x="1" y="910"/>
                  </a:lnTo>
                  <a:lnTo>
                    <a:pt x="1" y="902"/>
                  </a:lnTo>
                  <a:lnTo>
                    <a:pt x="0" y="895"/>
                  </a:lnTo>
                  <a:lnTo>
                    <a:pt x="0" y="885"/>
                  </a:lnTo>
                  <a:lnTo>
                    <a:pt x="1" y="876"/>
                  </a:lnTo>
                  <a:lnTo>
                    <a:pt x="1" y="866"/>
                  </a:lnTo>
                  <a:lnTo>
                    <a:pt x="1" y="857"/>
                  </a:lnTo>
                  <a:lnTo>
                    <a:pt x="1" y="851"/>
                  </a:lnTo>
                  <a:lnTo>
                    <a:pt x="3" y="846"/>
                  </a:lnTo>
                  <a:lnTo>
                    <a:pt x="4" y="842"/>
                  </a:lnTo>
                  <a:lnTo>
                    <a:pt x="4" y="836"/>
                  </a:lnTo>
                  <a:lnTo>
                    <a:pt x="4" y="831"/>
                  </a:lnTo>
                  <a:lnTo>
                    <a:pt x="8" y="825"/>
                  </a:lnTo>
                  <a:lnTo>
                    <a:pt x="8" y="819"/>
                  </a:lnTo>
                  <a:lnTo>
                    <a:pt x="9" y="814"/>
                  </a:lnTo>
                  <a:lnTo>
                    <a:pt x="11" y="808"/>
                  </a:lnTo>
                  <a:lnTo>
                    <a:pt x="12" y="802"/>
                  </a:lnTo>
                  <a:lnTo>
                    <a:pt x="14" y="798"/>
                  </a:lnTo>
                  <a:lnTo>
                    <a:pt x="15" y="792"/>
                  </a:lnTo>
                  <a:lnTo>
                    <a:pt x="17" y="787"/>
                  </a:lnTo>
                  <a:lnTo>
                    <a:pt x="18" y="781"/>
                  </a:lnTo>
                  <a:lnTo>
                    <a:pt x="20" y="775"/>
                  </a:lnTo>
                  <a:lnTo>
                    <a:pt x="21" y="769"/>
                  </a:lnTo>
                  <a:lnTo>
                    <a:pt x="23" y="765"/>
                  </a:lnTo>
                  <a:lnTo>
                    <a:pt x="24" y="759"/>
                  </a:lnTo>
                  <a:lnTo>
                    <a:pt x="26" y="753"/>
                  </a:lnTo>
                  <a:lnTo>
                    <a:pt x="27" y="747"/>
                  </a:lnTo>
                  <a:lnTo>
                    <a:pt x="29" y="740"/>
                  </a:lnTo>
                  <a:lnTo>
                    <a:pt x="32" y="736"/>
                  </a:lnTo>
                  <a:lnTo>
                    <a:pt x="33" y="731"/>
                  </a:lnTo>
                  <a:lnTo>
                    <a:pt x="35" y="725"/>
                  </a:lnTo>
                  <a:lnTo>
                    <a:pt x="39" y="715"/>
                  </a:lnTo>
                  <a:lnTo>
                    <a:pt x="44" y="707"/>
                  </a:lnTo>
                  <a:lnTo>
                    <a:pt x="47" y="698"/>
                  </a:lnTo>
                  <a:lnTo>
                    <a:pt x="51" y="689"/>
                  </a:lnTo>
                  <a:lnTo>
                    <a:pt x="56" y="682"/>
                  </a:lnTo>
                  <a:lnTo>
                    <a:pt x="60" y="676"/>
                  </a:lnTo>
                  <a:lnTo>
                    <a:pt x="63" y="668"/>
                  </a:lnTo>
                  <a:lnTo>
                    <a:pt x="68" y="663"/>
                  </a:lnTo>
                  <a:lnTo>
                    <a:pt x="71" y="659"/>
                  </a:lnTo>
                  <a:lnTo>
                    <a:pt x="75" y="656"/>
                  </a:lnTo>
                  <a:lnTo>
                    <a:pt x="276" y="571"/>
                  </a:lnTo>
                  <a:lnTo>
                    <a:pt x="282" y="567"/>
                  </a:lnTo>
                  <a:lnTo>
                    <a:pt x="290" y="564"/>
                  </a:lnTo>
                  <a:lnTo>
                    <a:pt x="296" y="559"/>
                  </a:lnTo>
                  <a:lnTo>
                    <a:pt x="303" y="556"/>
                  </a:lnTo>
                  <a:lnTo>
                    <a:pt x="311" y="553"/>
                  </a:lnTo>
                  <a:lnTo>
                    <a:pt x="319" y="550"/>
                  </a:lnTo>
                  <a:lnTo>
                    <a:pt x="325" y="547"/>
                  </a:lnTo>
                  <a:lnTo>
                    <a:pt x="332" y="544"/>
                  </a:lnTo>
                  <a:lnTo>
                    <a:pt x="338" y="541"/>
                  </a:lnTo>
                  <a:lnTo>
                    <a:pt x="346" y="538"/>
                  </a:lnTo>
                  <a:lnTo>
                    <a:pt x="352" y="535"/>
                  </a:lnTo>
                  <a:lnTo>
                    <a:pt x="359" y="532"/>
                  </a:lnTo>
                  <a:lnTo>
                    <a:pt x="365" y="529"/>
                  </a:lnTo>
                  <a:lnTo>
                    <a:pt x="371" y="526"/>
                  </a:lnTo>
                  <a:lnTo>
                    <a:pt x="379" y="523"/>
                  </a:lnTo>
                  <a:lnTo>
                    <a:pt x="387" y="521"/>
                  </a:lnTo>
                  <a:lnTo>
                    <a:pt x="393" y="518"/>
                  </a:lnTo>
                  <a:lnTo>
                    <a:pt x="399" y="515"/>
                  </a:lnTo>
                  <a:lnTo>
                    <a:pt x="405" y="512"/>
                  </a:lnTo>
                  <a:lnTo>
                    <a:pt x="412" y="509"/>
                  </a:lnTo>
                  <a:lnTo>
                    <a:pt x="418" y="506"/>
                  </a:lnTo>
                  <a:lnTo>
                    <a:pt x="426" y="503"/>
                  </a:lnTo>
                  <a:lnTo>
                    <a:pt x="432" y="500"/>
                  </a:lnTo>
                  <a:lnTo>
                    <a:pt x="438" y="497"/>
                  </a:lnTo>
                  <a:lnTo>
                    <a:pt x="444" y="496"/>
                  </a:lnTo>
                  <a:lnTo>
                    <a:pt x="451" y="493"/>
                  </a:lnTo>
                  <a:lnTo>
                    <a:pt x="458" y="490"/>
                  </a:lnTo>
                  <a:lnTo>
                    <a:pt x="464" y="488"/>
                  </a:lnTo>
                  <a:lnTo>
                    <a:pt x="471" y="485"/>
                  </a:lnTo>
                  <a:lnTo>
                    <a:pt x="477" y="482"/>
                  </a:lnTo>
                  <a:lnTo>
                    <a:pt x="483" y="481"/>
                  </a:lnTo>
                  <a:lnTo>
                    <a:pt x="491" y="478"/>
                  </a:lnTo>
                  <a:lnTo>
                    <a:pt x="497" y="475"/>
                  </a:lnTo>
                  <a:lnTo>
                    <a:pt x="503" y="472"/>
                  </a:lnTo>
                  <a:lnTo>
                    <a:pt x="509" y="470"/>
                  </a:lnTo>
                  <a:lnTo>
                    <a:pt x="516" y="467"/>
                  </a:lnTo>
                  <a:lnTo>
                    <a:pt x="522" y="464"/>
                  </a:lnTo>
                  <a:lnTo>
                    <a:pt x="528" y="463"/>
                  </a:lnTo>
                  <a:lnTo>
                    <a:pt x="535" y="460"/>
                  </a:lnTo>
                  <a:lnTo>
                    <a:pt x="542" y="457"/>
                  </a:lnTo>
                  <a:lnTo>
                    <a:pt x="548" y="455"/>
                  </a:lnTo>
                  <a:lnTo>
                    <a:pt x="554" y="452"/>
                  </a:lnTo>
                  <a:lnTo>
                    <a:pt x="560" y="449"/>
                  </a:lnTo>
                  <a:lnTo>
                    <a:pt x="568" y="446"/>
                  </a:lnTo>
                  <a:lnTo>
                    <a:pt x="574" y="443"/>
                  </a:lnTo>
                  <a:lnTo>
                    <a:pt x="580" y="441"/>
                  </a:lnTo>
                  <a:lnTo>
                    <a:pt x="586" y="438"/>
                  </a:lnTo>
                  <a:lnTo>
                    <a:pt x="593" y="437"/>
                  </a:lnTo>
                  <a:lnTo>
                    <a:pt x="599" y="434"/>
                  </a:lnTo>
                  <a:lnTo>
                    <a:pt x="607" y="431"/>
                  </a:lnTo>
                  <a:lnTo>
                    <a:pt x="613" y="428"/>
                  </a:lnTo>
                  <a:lnTo>
                    <a:pt x="621" y="425"/>
                  </a:lnTo>
                  <a:lnTo>
                    <a:pt x="627" y="422"/>
                  </a:lnTo>
                  <a:lnTo>
                    <a:pt x="634" y="419"/>
                  </a:lnTo>
                  <a:lnTo>
                    <a:pt x="642" y="416"/>
                  </a:lnTo>
                  <a:lnTo>
                    <a:pt x="649" y="414"/>
                  </a:lnTo>
                  <a:lnTo>
                    <a:pt x="655" y="411"/>
                  </a:lnTo>
                  <a:lnTo>
                    <a:pt x="663" y="408"/>
                  </a:lnTo>
                  <a:lnTo>
                    <a:pt x="669" y="405"/>
                  </a:lnTo>
                  <a:lnTo>
                    <a:pt x="676" y="404"/>
                  </a:lnTo>
                  <a:lnTo>
                    <a:pt x="683" y="401"/>
                  </a:lnTo>
                  <a:lnTo>
                    <a:pt x="692" y="398"/>
                  </a:lnTo>
                  <a:lnTo>
                    <a:pt x="698" y="395"/>
                  </a:lnTo>
                  <a:lnTo>
                    <a:pt x="707" y="392"/>
                  </a:lnTo>
                  <a:lnTo>
                    <a:pt x="714" y="384"/>
                  </a:lnTo>
                  <a:lnTo>
                    <a:pt x="723" y="378"/>
                  </a:lnTo>
                  <a:lnTo>
                    <a:pt x="729" y="375"/>
                  </a:lnTo>
                  <a:lnTo>
                    <a:pt x="734" y="373"/>
                  </a:lnTo>
                  <a:lnTo>
                    <a:pt x="738" y="370"/>
                  </a:lnTo>
                  <a:lnTo>
                    <a:pt x="744" y="369"/>
                  </a:lnTo>
                  <a:lnTo>
                    <a:pt x="755" y="363"/>
                  </a:lnTo>
                  <a:lnTo>
                    <a:pt x="764" y="360"/>
                  </a:lnTo>
                  <a:lnTo>
                    <a:pt x="770" y="357"/>
                  </a:lnTo>
                  <a:lnTo>
                    <a:pt x="775" y="354"/>
                  </a:lnTo>
                  <a:lnTo>
                    <a:pt x="779" y="352"/>
                  </a:lnTo>
                  <a:lnTo>
                    <a:pt x="785" y="349"/>
                  </a:lnTo>
                  <a:lnTo>
                    <a:pt x="794" y="343"/>
                  </a:lnTo>
                  <a:lnTo>
                    <a:pt x="803" y="337"/>
                  </a:lnTo>
                  <a:lnTo>
                    <a:pt x="811" y="331"/>
                  </a:lnTo>
                  <a:lnTo>
                    <a:pt x="818" y="324"/>
                  </a:lnTo>
                  <a:lnTo>
                    <a:pt x="823" y="313"/>
                  </a:lnTo>
                  <a:lnTo>
                    <a:pt x="829" y="305"/>
                  </a:lnTo>
                  <a:lnTo>
                    <a:pt x="829" y="298"/>
                  </a:lnTo>
                  <a:lnTo>
                    <a:pt x="830" y="293"/>
                  </a:lnTo>
                  <a:lnTo>
                    <a:pt x="832" y="287"/>
                  </a:lnTo>
                  <a:lnTo>
                    <a:pt x="834" y="281"/>
                  </a:lnTo>
                  <a:lnTo>
                    <a:pt x="834" y="275"/>
                  </a:lnTo>
                  <a:lnTo>
                    <a:pt x="834" y="271"/>
                  </a:lnTo>
                  <a:lnTo>
                    <a:pt x="837" y="266"/>
                  </a:lnTo>
                  <a:lnTo>
                    <a:pt x="838" y="263"/>
                  </a:lnTo>
                  <a:lnTo>
                    <a:pt x="844" y="257"/>
                  </a:lnTo>
                  <a:lnTo>
                    <a:pt x="852" y="253"/>
                  </a:lnTo>
                  <a:lnTo>
                    <a:pt x="859" y="248"/>
                  </a:lnTo>
                  <a:lnTo>
                    <a:pt x="868" y="245"/>
                  </a:lnTo>
                  <a:lnTo>
                    <a:pt x="877" y="244"/>
                  </a:lnTo>
                  <a:lnTo>
                    <a:pt x="886" y="242"/>
                  </a:lnTo>
                  <a:lnTo>
                    <a:pt x="879" y="239"/>
                  </a:lnTo>
                  <a:lnTo>
                    <a:pt x="873" y="236"/>
                  </a:lnTo>
                  <a:lnTo>
                    <a:pt x="867" y="233"/>
                  </a:lnTo>
                  <a:lnTo>
                    <a:pt x="859" y="231"/>
                  </a:lnTo>
                  <a:lnTo>
                    <a:pt x="853" y="228"/>
                  </a:lnTo>
                  <a:lnTo>
                    <a:pt x="846" y="225"/>
                  </a:lnTo>
                  <a:lnTo>
                    <a:pt x="840" y="222"/>
                  </a:lnTo>
                  <a:lnTo>
                    <a:pt x="834" y="221"/>
                  </a:lnTo>
                  <a:lnTo>
                    <a:pt x="827" y="216"/>
                  </a:lnTo>
                  <a:lnTo>
                    <a:pt x="821" y="213"/>
                  </a:lnTo>
                  <a:lnTo>
                    <a:pt x="815" y="209"/>
                  </a:lnTo>
                  <a:lnTo>
                    <a:pt x="811" y="204"/>
                  </a:lnTo>
                  <a:lnTo>
                    <a:pt x="805" y="198"/>
                  </a:lnTo>
                  <a:lnTo>
                    <a:pt x="800" y="194"/>
                  </a:lnTo>
                  <a:lnTo>
                    <a:pt x="796" y="188"/>
                  </a:lnTo>
                  <a:lnTo>
                    <a:pt x="793" y="182"/>
                  </a:lnTo>
                  <a:lnTo>
                    <a:pt x="790" y="176"/>
                  </a:lnTo>
                  <a:lnTo>
                    <a:pt x="787" y="170"/>
                  </a:lnTo>
                  <a:lnTo>
                    <a:pt x="784" y="165"/>
                  </a:lnTo>
                  <a:lnTo>
                    <a:pt x="781" y="159"/>
                  </a:lnTo>
                  <a:lnTo>
                    <a:pt x="778" y="153"/>
                  </a:lnTo>
                  <a:lnTo>
                    <a:pt x="778" y="147"/>
                  </a:lnTo>
                  <a:lnTo>
                    <a:pt x="775" y="139"/>
                  </a:lnTo>
                  <a:lnTo>
                    <a:pt x="775" y="135"/>
                  </a:lnTo>
                  <a:lnTo>
                    <a:pt x="772" y="127"/>
                  </a:lnTo>
                  <a:lnTo>
                    <a:pt x="772" y="121"/>
                  </a:lnTo>
                  <a:lnTo>
                    <a:pt x="772" y="114"/>
                  </a:lnTo>
                  <a:lnTo>
                    <a:pt x="772" y="109"/>
                  </a:lnTo>
                  <a:lnTo>
                    <a:pt x="772" y="102"/>
                  </a:lnTo>
                  <a:lnTo>
                    <a:pt x="772" y="96"/>
                  </a:lnTo>
                  <a:lnTo>
                    <a:pt x="773" y="89"/>
                  </a:lnTo>
                  <a:lnTo>
                    <a:pt x="775" y="83"/>
                  </a:lnTo>
                  <a:lnTo>
                    <a:pt x="775" y="77"/>
                  </a:lnTo>
                  <a:lnTo>
                    <a:pt x="778" y="70"/>
                  </a:lnTo>
                  <a:lnTo>
                    <a:pt x="779" y="64"/>
                  </a:lnTo>
                  <a:lnTo>
                    <a:pt x="782" y="58"/>
                  </a:lnTo>
                  <a:lnTo>
                    <a:pt x="784" y="52"/>
                  </a:lnTo>
                  <a:lnTo>
                    <a:pt x="787" y="47"/>
                  </a:lnTo>
                  <a:lnTo>
                    <a:pt x="790" y="41"/>
                  </a:lnTo>
                  <a:lnTo>
                    <a:pt x="794" y="37"/>
                  </a:lnTo>
                  <a:lnTo>
                    <a:pt x="797" y="31"/>
                  </a:lnTo>
                  <a:lnTo>
                    <a:pt x="802" y="25"/>
                  </a:lnTo>
                  <a:lnTo>
                    <a:pt x="805" y="20"/>
                  </a:lnTo>
                  <a:lnTo>
                    <a:pt x="811" y="17"/>
                  </a:lnTo>
                  <a:lnTo>
                    <a:pt x="815" y="12"/>
                  </a:lnTo>
                  <a:lnTo>
                    <a:pt x="821" y="8"/>
                  </a:lnTo>
                  <a:lnTo>
                    <a:pt x="827" y="3"/>
                  </a:lnTo>
                  <a:lnTo>
                    <a:pt x="834" y="2"/>
                  </a:lnTo>
                  <a:close/>
                </a:path>
              </a:pathLst>
            </a:custGeom>
            <a:solidFill>
              <a:srgbClr val="4766C7"/>
            </a:solidFill>
            <a:ln w="9525">
              <a:noFill/>
              <a:round/>
              <a:headEnd/>
              <a:tailEnd/>
            </a:ln>
          </p:spPr>
          <p:txBody>
            <a:bodyPr/>
            <a:lstStyle/>
            <a:p>
              <a:endParaRPr lang="ru-RU"/>
            </a:p>
          </p:txBody>
        </p:sp>
        <p:sp>
          <p:nvSpPr>
            <p:cNvPr id="27" name="Freeform 15"/>
            <p:cNvSpPr>
              <a:spLocks/>
            </p:cNvSpPr>
            <p:nvPr/>
          </p:nvSpPr>
          <p:spPr bwMode="auto">
            <a:xfrm>
              <a:off x="2666" y="545"/>
              <a:ext cx="1650" cy="1224"/>
            </a:xfrm>
            <a:custGeom>
              <a:avLst/>
              <a:gdLst>
                <a:gd name="T0" fmla="*/ 1377 w 1650"/>
                <a:gd name="T1" fmla="*/ 26 h 1224"/>
                <a:gd name="T2" fmla="*/ 1454 w 1650"/>
                <a:gd name="T3" fmla="*/ 115 h 1224"/>
                <a:gd name="T4" fmla="*/ 1533 w 1650"/>
                <a:gd name="T5" fmla="*/ 243 h 1224"/>
                <a:gd name="T6" fmla="*/ 1600 w 1650"/>
                <a:gd name="T7" fmla="*/ 375 h 1224"/>
                <a:gd name="T8" fmla="*/ 1643 w 1650"/>
                <a:gd name="T9" fmla="*/ 484 h 1224"/>
                <a:gd name="T10" fmla="*/ 1599 w 1650"/>
                <a:gd name="T11" fmla="*/ 530 h 1224"/>
                <a:gd name="T12" fmla="*/ 1474 w 1650"/>
                <a:gd name="T13" fmla="*/ 571 h 1224"/>
                <a:gd name="T14" fmla="*/ 1311 w 1650"/>
                <a:gd name="T15" fmla="*/ 622 h 1224"/>
                <a:gd name="T16" fmla="*/ 1131 w 1650"/>
                <a:gd name="T17" fmla="*/ 674 h 1224"/>
                <a:gd name="T18" fmla="*/ 966 w 1650"/>
                <a:gd name="T19" fmla="*/ 730 h 1224"/>
                <a:gd name="T20" fmla="*/ 850 w 1650"/>
                <a:gd name="T21" fmla="*/ 777 h 1224"/>
                <a:gd name="T22" fmla="*/ 746 w 1650"/>
                <a:gd name="T23" fmla="*/ 810 h 1224"/>
                <a:gd name="T24" fmla="*/ 639 w 1650"/>
                <a:gd name="T25" fmla="*/ 845 h 1224"/>
                <a:gd name="T26" fmla="*/ 531 w 1650"/>
                <a:gd name="T27" fmla="*/ 881 h 1224"/>
                <a:gd name="T28" fmla="*/ 429 w 1650"/>
                <a:gd name="T29" fmla="*/ 919 h 1224"/>
                <a:gd name="T30" fmla="*/ 343 w 1650"/>
                <a:gd name="T31" fmla="*/ 956 h 1224"/>
                <a:gd name="T32" fmla="*/ 364 w 1650"/>
                <a:gd name="T33" fmla="*/ 1030 h 1224"/>
                <a:gd name="T34" fmla="*/ 352 w 1650"/>
                <a:gd name="T35" fmla="*/ 1106 h 1224"/>
                <a:gd name="T36" fmla="*/ 299 w 1650"/>
                <a:gd name="T37" fmla="*/ 1187 h 1224"/>
                <a:gd name="T38" fmla="*/ 217 w 1650"/>
                <a:gd name="T39" fmla="*/ 1222 h 1224"/>
                <a:gd name="T40" fmla="*/ 128 w 1650"/>
                <a:gd name="T41" fmla="*/ 1202 h 1224"/>
                <a:gd name="T42" fmla="*/ 56 w 1650"/>
                <a:gd name="T43" fmla="*/ 1153 h 1224"/>
                <a:gd name="T44" fmla="*/ 69 w 1650"/>
                <a:gd name="T45" fmla="*/ 1133 h 1224"/>
                <a:gd name="T46" fmla="*/ 116 w 1650"/>
                <a:gd name="T47" fmla="*/ 1100 h 1224"/>
                <a:gd name="T48" fmla="*/ 152 w 1650"/>
                <a:gd name="T49" fmla="*/ 1165 h 1224"/>
                <a:gd name="T50" fmla="*/ 225 w 1650"/>
                <a:gd name="T51" fmla="*/ 1190 h 1224"/>
                <a:gd name="T52" fmla="*/ 278 w 1650"/>
                <a:gd name="T53" fmla="*/ 1135 h 1224"/>
                <a:gd name="T54" fmla="*/ 306 w 1650"/>
                <a:gd name="T55" fmla="*/ 1054 h 1224"/>
                <a:gd name="T56" fmla="*/ 311 w 1650"/>
                <a:gd name="T57" fmla="*/ 973 h 1224"/>
                <a:gd name="T58" fmla="*/ 340 w 1650"/>
                <a:gd name="T59" fmla="*/ 902 h 1224"/>
                <a:gd name="T60" fmla="*/ 451 w 1650"/>
                <a:gd name="T61" fmla="*/ 854 h 1224"/>
                <a:gd name="T62" fmla="*/ 572 w 1650"/>
                <a:gd name="T63" fmla="*/ 817 h 1224"/>
                <a:gd name="T64" fmla="*/ 696 w 1650"/>
                <a:gd name="T65" fmla="*/ 781 h 1224"/>
                <a:gd name="T66" fmla="*/ 820 w 1650"/>
                <a:gd name="T67" fmla="*/ 745 h 1224"/>
                <a:gd name="T68" fmla="*/ 942 w 1650"/>
                <a:gd name="T69" fmla="*/ 706 h 1224"/>
                <a:gd name="T70" fmla="*/ 1063 w 1650"/>
                <a:gd name="T71" fmla="*/ 662 h 1224"/>
                <a:gd name="T72" fmla="*/ 1166 w 1650"/>
                <a:gd name="T73" fmla="*/ 630 h 1224"/>
                <a:gd name="T74" fmla="*/ 1265 w 1650"/>
                <a:gd name="T75" fmla="*/ 597 h 1224"/>
                <a:gd name="T76" fmla="*/ 1363 w 1650"/>
                <a:gd name="T77" fmla="*/ 564 h 1224"/>
                <a:gd name="T78" fmla="*/ 1462 w 1650"/>
                <a:gd name="T79" fmla="*/ 530 h 1224"/>
                <a:gd name="T80" fmla="*/ 1563 w 1650"/>
                <a:gd name="T81" fmla="*/ 502 h 1224"/>
                <a:gd name="T82" fmla="*/ 1587 w 1650"/>
                <a:gd name="T83" fmla="*/ 443 h 1224"/>
                <a:gd name="T84" fmla="*/ 1539 w 1650"/>
                <a:gd name="T85" fmla="*/ 366 h 1224"/>
                <a:gd name="T86" fmla="*/ 1501 w 1650"/>
                <a:gd name="T87" fmla="*/ 289 h 1224"/>
                <a:gd name="T88" fmla="*/ 1446 w 1650"/>
                <a:gd name="T89" fmla="*/ 206 h 1224"/>
                <a:gd name="T90" fmla="*/ 1389 w 1650"/>
                <a:gd name="T91" fmla="*/ 126 h 1224"/>
                <a:gd name="T92" fmla="*/ 957 w 1650"/>
                <a:gd name="T93" fmla="*/ 222 h 1224"/>
                <a:gd name="T94" fmla="*/ 865 w 1650"/>
                <a:gd name="T95" fmla="*/ 264 h 1224"/>
                <a:gd name="T96" fmla="*/ 744 w 1650"/>
                <a:gd name="T97" fmla="*/ 322 h 1224"/>
                <a:gd name="T98" fmla="*/ 625 w 1650"/>
                <a:gd name="T99" fmla="*/ 382 h 1224"/>
                <a:gd name="T100" fmla="*/ 540 w 1650"/>
                <a:gd name="T101" fmla="*/ 431 h 1224"/>
                <a:gd name="T102" fmla="*/ 466 w 1650"/>
                <a:gd name="T103" fmla="*/ 471 h 1224"/>
                <a:gd name="T104" fmla="*/ 358 w 1650"/>
                <a:gd name="T105" fmla="*/ 533 h 1224"/>
                <a:gd name="T106" fmla="*/ 290 w 1650"/>
                <a:gd name="T107" fmla="*/ 619 h 1224"/>
                <a:gd name="T108" fmla="*/ 308 w 1650"/>
                <a:gd name="T109" fmla="*/ 523 h 1224"/>
                <a:gd name="T110" fmla="*/ 426 w 1650"/>
                <a:gd name="T111" fmla="*/ 449 h 1224"/>
                <a:gd name="T112" fmla="*/ 649 w 1650"/>
                <a:gd name="T113" fmla="*/ 331 h 1224"/>
                <a:gd name="T114" fmla="*/ 913 w 1650"/>
                <a:gd name="T115" fmla="*/ 197 h 1224"/>
                <a:gd name="T116" fmla="*/ 1150 w 1650"/>
                <a:gd name="T117" fmla="*/ 82 h 1224"/>
                <a:gd name="T118" fmla="*/ 1295 w 1650"/>
                <a:gd name="T119" fmla="*/ 9 h 122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650"/>
                <a:gd name="T181" fmla="*/ 0 h 1224"/>
                <a:gd name="T182" fmla="*/ 1650 w 1650"/>
                <a:gd name="T183" fmla="*/ 1224 h 122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650" h="1224">
                  <a:moveTo>
                    <a:pt x="1311" y="3"/>
                  </a:moveTo>
                  <a:lnTo>
                    <a:pt x="1318" y="0"/>
                  </a:lnTo>
                  <a:lnTo>
                    <a:pt x="1329" y="0"/>
                  </a:lnTo>
                  <a:lnTo>
                    <a:pt x="1333" y="0"/>
                  </a:lnTo>
                  <a:lnTo>
                    <a:pt x="1338" y="2"/>
                  </a:lnTo>
                  <a:lnTo>
                    <a:pt x="1344" y="3"/>
                  </a:lnTo>
                  <a:lnTo>
                    <a:pt x="1348" y="6"/>
                  </a:lnTo>
                  <a:lnTo>
                    <a:pt x="1354" y="8"/>
                  </a:lnTo>
                  <a:lnTo>
                    <a:pt x="1360" y="12"/>
                  </a:lnTo>
                  <a:lnTo>
                    <a:pt x="1366" y="15"/>
                  </a:lnTo>
                  <a:lnTo>
                    <a:pt x="1372" y="21"/>
                  </a:lnTo>
                  <a:lnTo>
                    <a:pt x="1377" y="26"/>
                  </a:lnTo>
                  <a:lnTo>
                    <a:pt x="1385" y="30"/>
                  </a:lnTo>
                  <a:lnTo>
                    <a:pt x="1391" y="36"/>
                  </a:lnTo>
                  <a:lnTo>
                    <a:pt x="1397" y="44"/>
                  </a:lnTo>
                  <a:lnTo>
                    <a:pt x="1403" y="50"/>
                  </a:lnTo>
                  <a:lnTo>
                    <a:pt x="1409" y="58"/>
                  </a:lnTo>
                  <a:lnTo>
                    <a:pt x="1415" y="64"/>
                  </a:lnTo>
                  <a:lnTo>
                    <a:pt x="1422" y="73"/>
                  </a:lnTo>
                  <a:lnTo>
                    <a:pt x="1428" y="80"/>
                  </a:lnTo>
                  <a:lnTo>
                    <a:pt x="1436" y="89"/>
                  </a:lnTo>
                  <a:lnTo>
                    <a:pt x="1440" y="97"/>
                  </a:lnTo>
                  <a:lnTo>
                    <a:pt x="1448" y="107"/>
                  </a:lnTo>
                  <a:lnTo>
                    <a:pt x="1454" y="115"/>
                  </a:lnTo>
                  <a:lnTo>
                    <a:pt x="1462" y="126"/>
                  </a:lnTo>
                  <a:lnTo>
                    <a:pt x="1468" y="135"/>
                  </a:lnTo>
                  <a:lnTo>
                    <a:pt x="1475" y="147"/>
                  </a:lnTo>
                  <a:lnTo>
                    <a:pt x="1481" y="156"/>
                  </a:lnTo>
                  <a:lnTo>
                    <a:pt x="1489" y="166"/>
                  </a:lnTo>
                  <a:lnTo>
                    <a:pt x="1495" y="177"/>
                  </a:lnTo>
                  <a:lnTo>
                    <a:pt x="1502" y="189"/>
                  </a:lnTo>
                  <a:lnTo>
                    <a:pt x="1508" y="200"/>
                  </a:lnTo>
                  <a:lnTo>
                    <a:pt x="1514" y="210"/>
                  </a:lnTo>
                  <a:lnTo>
                    <a:pt x="1520" y="221"/>
                  </a:lnTo>
                  <a:lnTo>
                    <a:pt x="1528" y="231"/>
                  </a:lnTo>
                  <a:lnTo>
                    <a:pt x="1533" y="243"/>
                  </a:lnTo>
                  <a:lnTo>
                    <a:pt x="1540" y="254"/>
                  </a:lnTo>
                  <a:lnTo>
                    <a:pt x="1546" y="266"/>
                  </a:lnTo>
                  <a:lnTo>
                    <a:pt x="1552" y="277"/>
                  </a:lnTo>
                  <a:lnTo>
                    <a:pt x="1558" y="287"/>
                  </a:lnTo>
                  <a:lnTo>
                    <a:pt x="1564" y="299"/>
                  </a:lnTo>
                  <a:lnTo>
                    <a:pt x="1570" y="310"/>
                  </a:lnTo>
                  <a:lnTo>
                    <a:pt x="1576" y="320"/>
                  </a:lnTo>
                  <a:lnTo>
                    <a:pt x="1581" y="331"/>
                  </a:lnTo>
                  <a:lnTo>
                    <a:pt x="1587" y="343"/>
                  </a:lnTo>
                  <a:lnTo>
                    <a:pt x="1591" y="354"/>
                  </a:lnTo>
                  <a:lnTo>
                    <a:pt x="1596" y="366"/>
                  </a:lnTo>
                  <a:lnTo>
                    <a:pt x="1600" y="375"/>
                  </a:lnTo>
                  <a:lnTo>
                    <a:pt x="1605" y="385"/>
                  </a:lnTo>
                  <a:lnTo>
                    <a:pt x="1610" y="396"/>
                  </a:lnTo>
                  <a:lnTo>
                    <a:pt x="1614" y="406"/>
                  </a:lnTo>
                  <a:lnTo>
                    <a:pt x="1619" y="416"/>
                  </a:lnTo>
                  <a:lnTo>
                    <a:pt x="1622" y="425"/>
                  </a:lnTo>
                  <a:lnTo>
                    <a:pt x="1626" y="435"/>
                  </a:lnTo>
                  <a:lnTo>
                    <a:pt x="1629" y="444"/>
                  </a:lnTo>
                  <a:lnTo>
                    <a:pt x="1632" y="452"/>
                  </a:lnTo>
                  <a:lnTo>
                    <a:pt x="1635" y="461"/>
                  </a:lnTo>
                  <a:lnTo>
                    <a:pt x="1638" y="468"/>
                  </a:lnTo>
                  <a:lnTo>
                    <a:pt x="1641" y="477"/>
                  </a:lnTo>
                  <a:lnTo>
                    <a:pt x="1643" y="484"/>
                  </a:lnTo>
                  <a:lnTo>
                    <a:pt x="1646" y="491"/>
                  </a:lnTo>
                  <a:lnTo>
                    <a:pt x="1647" y="499"/>
                  </a:lnTo>
                  <a:lnTo>
                    <a:pt x="1650" y="506"/>
                  </a:lnTo>
                  <a:lnTo>
                    <a:pt x="1646" y="508"/>
                  </a:lnTo>
                  <a:lnTo>
                    <a:pt x="1643" y="509"/>
                  </a:lnTo>
                  <a:lnTo>
                    <a:pt x="1637" y="512"/>
                  </a:lnTo>
                  <a:lnTo>
                    <a:pt x="1632" y="515"/>
                  </a:lnTo>
                  <a:lnTo>
                    <a:pt x="1626" y="518"/>
                  </a:lnTo>
                  <a:lnTo>
                    <a:pt x="1620" y="521"/>
                  </a:lnTo>
                  <a:lnTo>
                    <a:pt x="1614" y="524"/>
                  </a:lnTo>
                  <a:lnTo>
                    <a:pt x="1607" y="527"/>
                  </a:lnTo>
                  <a:lnTo>
                    <a:pt x="1599" y="530"/>
                  </a:lnTo>
                  <a:lnTo>
                    <a:pt x="1591" y="533"/>
                  </a:lnTo>
                  <a:lnTo>
                    <a:pt x="1582" y="536"/>
                  </a:lnTo>
                  <a:lnTo>
                    <a:pt x="1573" y="541"/>
                  </a:lnTo>
                  <a:lnTo>
                    <a:pt x="1563" y="542"/>
                  </a:lnTo>
                  <a:lnTo>
                    <a:pt x="1554" y="547"/>
                  </a:lnTo>
                  <a:lnTo>
                    <a:pt x="1543" y="550"/>
                  </a:lnTo>
                  <a:lnTo>
                    <a:pt x="1534" y="554"/>
                  </a:lnTo>
                  <a:lnTo>
                    <a:pt x="1522" y="558"/>
                  </a:lnTo>
                  <a:lnTo>
                    <a:pt x="1511" y="561"/>
                  </a:lnTo>
                  <a:lnTo>
                    <a:pt x="1499" y="565"/>
                  </a:lnTo>
                  <a:lnTo>
                    <a:pt x="1487" y="568"/>
                  </a:lnTo>
                  <a:lnTo>
                    <a:pt x="1474" y="571"/>
                  </a:lnTo>
                  <a:lnTo>
                    <a:pt x="1462" y="576"/>
                  </a:lnTo>
                  <a:lnTo>
                    <a:pt x="1449" y="580"/>
                  </a:lnTo>
                  <a:lnTo>
                    <a:pt x="1437" y="585"/>
                  </a:lnTo>
                  <a:lnTo>
                    <a:pt x="1422" y="588"/>
                  </a:lnTo>
                  <a:lnTo>
                    <a:pt x="1410" y="592"/>
                  </a:lnTo>
                  <a:lnTo>
                    <a:pt x="1395" y="597"/>
                  </a:lnTo>
                  <a:lnTo>
                    <a:pt x="1382" y="601"/>
                  </a:lnTo>
                  <a:lnTo>
                    <a:pt x="1368" y="604"/>
                  </a:lnTo>
                  <a:lnTo>
                    <a:pt x="1354" y="609"/>
                  </a:lnTo>
                  <a:lnTo>
                    <a:pt x="1339" y="613"/>
                  </a:lnTo>
                  <a:lnTo>
                    <a:pt x="1326" y="618"/>
                  </a:lnTo>
                  <a:lnTo>
                    <a:pt x="1311" y="622"/>
                  </a:lnTo>
                  <a:lnTo>
                    <a:pt x="1295" y="627"/>
                  </a:lnTo>
                  <a:lnTo>
                    <a:pt x="1280" y="630"/>
                  </a:lnTo>
                  <a:lnTo>
                    <a:pt x="1265" y="635"/>
                  </a:lnTo>
                  <a:lnTo>
                    <a:pt x="1250" y="639"/>
                  </a:lnTo>
                  <a:lnTo>
                    <a:pt x="1235" y="644"/>
                  </a:lnTo>
                  <a:lnTo>
                    <a:pt x="1220" y="648"/>
                  </a:lnTo>
                  <a:lnTo>
                    <a:pt x="1206" y="653"/>
                  </a:lnTo>
                  <a:lnTo>
                    <a:pt x="1191" y="657"/>
                  </a:lnTo>
                  <a:lnTo>
                    <a:pt x="1176" y="662"/>
                  </a:lnTo>
                  <a:lnTo>
                    <a:pt x="1161" y="666"/>
                  </a:lnTo>
                  <a:lnTo>
                    <a:pt x="1146" y="671"/>
                  </a:lnTo>
                  <a:lnTo>
                    <a:pt x="1131" y="674"/>
                  </a:lnTo>
                  <a:lnTo>
                    <a:pt x="1117" y="680"/>
                  </a:lnTo>
                  <a:lnTo>
                    <a:pt x="1102" y="683"/>
                  </a:lnTo>
                  <a:lnTo>
                    <a:pt x="1089" y="689"/>
                  </a:lnTo>
                  <a:lnTo>
                    <a:pt x="1073" y="693"/>
                  </a:lnTo>
                  <a:lnTo>
                    <a:pt x="1060" y="698"/>
                  </a:lnTo>
                  <a:lnTo>
                    <a:pt x="1045" y="701"/>
                  </a:lnTo>
                  <a:lnTo>
                    <a:pt x="1033" y="707"/>
                  </a:lnTo>
                  <a:lnTo>
                    <a:pt x="1018" y="712"/>
                  </a:lnTo>
                  <a:lnTo>
                    <a:pt x="1006" y="716"/>
                  </a:lnTo>
                  <a:lnTo>
                    <a:pt x="992" y="719"/>
                  </a:lnTo>
                  <a:lnTo>
                    <a:pt x="980" y="725"/>
                  </a:lnTo>
                  <a:lnTo>
                    <a:pt x="966" y="730"/>
                  </a:lnTo>
                  <a:lnTo>
                    <a:pt x="956" y="734"/>
                  </a:lnTo>
                  <a:lnTo>
                    <a:pt x="944" y="737"/>
                  </a:lnTo>
                  <a:lnTo>
                    <a:pt x="933" y="743"/>
                  </a:lnTo>
                  <a:lnTo>
                    <a:pt x="921" y="748"/>
                  </a:lnTo>
                  <a:lnTo>
                    <a:pt x="910" y="752"/>
                  </a:lnTo>
                  <a:lnTo>
                    <a:pt x="900" y="755"/>
                  </a:lnTo>
                  <a:lnTo>
                    <a:pt x="892" y="761"/>
                  </a:lnTo>
                  <a:lnTo>
                    <a:pt x="883" y="764"/>
                  </a:lnTo>
                  <a:lnTo>
                    <a:pt x="874" y="767"/>
                  </a:lnTo>
                  <a:lnTo>
                    <a:pt x="867" y="770"/>
                  </a:lnTo>
                  <a:lnTo>
                    <a:pt x="858" y="774"/>
                  </a:lnTo>
                  <a:lnTo>
                    <a:pt x="850" y="777"/>
                  </a:lnTo>
                  <a:lnTo>
                    <a:pt x="841" y="778"/>
                  </a:lnTo>
                  <a:lnTo>
                    <a:pt x="832" y="781"/>
                  </a:lnTo>
                  <a:lnTo>
                    <a:pt x="824" y="784"/>
                  </a:lnTo>
                  <a:lnTo>
                    <a:pt x="815" y="787"/>
                  </a:lnTo>
                  <a:lnTo>
                    <a:pt x="806" y="790"/>
                  </a:lnTo>
                  <a:lnTo>
                    <a:pt x="799" y="793"/>
                  </a:lnTo>
                  <a:lnTo>
                    <a:pt x="790" y="796"/>
                  </a:lnTo>
                  <a:lnTo>
                    <a:pt x="781" y="799"/>
                  </a:lnTo>
                  <a:lnTo>
                    <a:pt x="773" y="801"/>
                  </a:lnTo>
                  <a:lnTo>
                    <a:pt x="764" y="804"/>
                  </a:lnTo>
                  <a:lnTo>
                    <a:pt x="755" y="807"/>
                  </a:lnTo>
                  <a:lnTo>
                    <a:pt x="746" y="810"/>
                  </a:lnTo>
                  <a:lnTo>
                    <a:pt x="737" y="813"/>
                  </a:lnTo>
                  <a:lnTo>
                    <a:pt x="728" y="816"/>
                  </a:lnTo>
                  <a:lnTo>
                    <a:pt x="719" y="819"/>
                  </a:lnTo>
                  <a:lnTo>
                    <a:pt x="710" y="822"/>
                  </a:lnTo>
                  <a:lnTo>
                    <a:pt x="702" y="825"/>
                  </a:lnTo>
                  <a:lnTo>
                    <a:pt x="693" y="826"/>
                  </a:lnTo>
                  <a:lnTo>
                    <a:pt x="684" y="831"/>
                  </a:lnTo>
                  <a:lnTo>
                    <a:pt x="675" y="834"/>
                  </a:lnTo>
                  <a:lnTo>
                    <a:pt x="666" y="837"/>
                  </a:lnTo>
                  <a:lnTo>
                    <a:pt x="657" y="840"/>
                  </a:lnTo>
                  <a:lnTo>
                    <a:pt x="648" y="843"/>
                  </a:lnTo>
                  <a:lnTo>
                    <a:pt x="639" y="845"/>
                  </a:lnTo>
                  <a:lnTo>
                    <a:pt x="630" y="848"/>
                  </a:lnTo>
                  <a:lnTo>
                    <a:pt x="622" y="851"/>
                  </a:lnTo>
                  <a:lnTo>
                    <a:pt x="613" y="855"/>
                  </a:lnTo>
                  <a:lnTo>
                    <a:pt x="604" y="858"/>
                  </a:lnTo>
                  <a:lnTo>
                    <a:pt x="593" y="860"/>
                  </a:lnTo>
                  <a:lnTo>
                    <a:pt x="584" y="863"/>
                  </a:lnTo>
                  <a:lnTo>
                    <a:pt x="577" y="866"/>
                  </a:lnTo>
                  <a:lnTo>
                    <a:pt x="566" y="869"/>
                  </a:lnTo>
                  <a:lnTo>
                    <a:pt x="559" y="872"/>
                  </a:lnTo>
                  <a:lnTo>
                    <a:pt x="549" y="875"/>
                  </a:lnTo>
                  <a:lnTo>
                    <a:pt x="540" y="878"/>
                  </a:lnTo>
                  <a:lnTo>
                    <a:pt x="531" y="881"/>
                  </a:lnTo>
                  <a:lnTo>
                    <a:pt x="522" y="884"/>
                  </a:lnTo>
                  <a:lnTo>
                    <a:pt x="515" y="887"/>
                  </a:lnTo>
                  <a:lnTo>
                    <a:pt x="506" y="891"/>
                  </a:lnTo>
                  <a:lnTo>
                    <a:pt x="497" y="893"/>
                  </a:lnTo>
                  <a:lnTo>
                    <a:pt x="489" y="896"/>
                  </a:lnTo>
                  <a:lnTo>
                    <a:pt x="480" y="899"/>
                  </a:lnTo>
                  <a:lnTo>
                    <a:pt x="472" y="903"/>
                  </a:lnTo>
                  <a:lnTo>
                    <a:pt x="462" y="906"/>
                  </a:lnTo>
                  <a:lnTo>
                    <a:pt x="454" y="909"/>
                  </a:lnTo>
                  <a:lnTo>
                    <a:pt x="445" y="911"/>
                  </a:lnTo>
                  <a:lnTo>
                    <a:pt x="436" y="915"/>
                  </a:lnTo>
                  <a:lnTo>
                    <a:pt x="429" y="919"/>
                  </a:lnTo>
                  <a:lnTo>
                    <a:pt x="420" y="922"/>
                  </a:lnTo>
                  <a:lnTo>
                    <a:pt x="411" y="925"/>
                  </a:lnTo>
                  <a:lnTo>
                    <a:pt x="403" y="928"/>
                  </a:lnTo>
                  <a:lnTo>
                    <a:pt x="395" y="931"/>
                  </a:lnTo>
                  <a:lnTo>
                    <a:pt x="386" y="934"/>
                  </a:lnTo>
                  <a:lnTo>
                    <a:pt x="377" y="937"/>
                  </a:lnTo>
                  <a:lnTo>
                    <a:pt x="370" y="940"/>
                  </a:lnTo>
                  <a:lnTo>
                    <a:pt x="362" y="943"/>
                  </a:lnTo>
                  <a:lnTo>
                    <a:pt x="355" y="947"/>
                  </a:lnTo>
                  <a:lnTo>
                    <a:pt x="347" y="950"/>
                  </a:lnTo>
                  <a:lnTo>
                    <a:pt x="340" y="953"/>
                  </a:lnTo>
                  <a:lnTo>
                    <a:pt x="343" y="956"/>
                  </a:lnTo>
                  <a:lnTo>
                    <a:pt x="347" y="961"/>
                  </a:lnTo>
                  <a:lnTo>
                    <a:pt x="352" y="967"/>
                  </a:lnTo>
                  <a:lnTo>
                    <a:pt x="355" y="976"/>
                  </a:lnTo>
                  <a:lnTo>
                    <a:pt x="358" y="983"/>
                  </a:lnTo>
                  <a:lnTo>
                    <a:pt x="361" y="993"/>
                  </a:lnTo>
                  <a:lnTo>
                    <a:pt x="361" y="997"/>
                  </a:lnTo>
                  <a:lnTo>
                    <a:pt x="362" y="1003"/>
                  </a:lnTo>
                  <a:lnTo>
                    <a:pt x="362" y="1009"/>
                  </a:lnTo>
                  <a:lnTo>
                    <a:pt x="364" y="1014"/>
                  </a:lnTo>
                  <a:lnTo>
                    <a:pt x="364" y="1018"/>
                  </a:lnTo>
                  <a:lnTo>
                    <a:pt x="364" y="1024"/>
                  </a:lnTo>
                  <a:lnTo>
                    <a:pt x="364" y="1030"/>
                  </a:lnTo>
                  <a:lnTo>
                    <a:pt x="364" y="1036"/>
                  </a:lnTo>
                  <a:lnTo>
                    <a:pt x="362" y="1042"/>
                  </a:lnTo>
                  <a:lnTo>
                    <a:pt x="362" y="1048"/>
                  </a:lnTo>
                  <a:lnTo>
                    <a:pt x="362" y="1054"/>
                  </a:lnTo>
                  <a:lnTo>
                    <a:pt x="362" y="1062"/>
                  </a:lnTo>
                  <a:lnTo>
                    <a:pt x="359" y="1068"/>
                  </a:lnTo>
                  <a:lnTo>
                    <a:pt x="359" y="1073"/>
                  </a:lnTo>
                  <a:lnTo>
                    <a:pt x="358" y="1080"/>
                  </a:lnTo>
                  <a:lnTo>
                    <a:pt x="356" y="1086"/>
                  </a:lnTo>
                  <a:lnTo>
                    <a:pt x="355" y="1092"/>
                  </a:lnTo>
                  <a:lnTo>
                    <a:pt x="353" y="1098"/>
                  </a:lnTo>
                  <a:lnTo>
                    <a:pt x="352" y="1106"/>
                  </a:lnTo>
                  <a:lnTo>
                    <a:pt x="350" y="1112"/>
                  </a:lnTo>
                  <a:lnTo>
                    <a:pt x="347" y="1118"/>
                  </a:lnTo>
                  <a:lnTo>
                    <a:pt x="344" y="1124"/>
                  </a:lnTo>
                  <a:lnTo>
                    <a:pt x="341" y="1128"/>
                  </a:lnTo>
                  <a:lnTo>
                    <a:pt x="340" y="1136"/>
                  </a:lnTo>
                  <a:lnTo>
                    <a:pt x="335" y="1142"/>
                  </a:lnTo>
                  <a:lnTo>
                    <a:pt x="332" y="1147"/>
                  </a:lnTo>
                  <a:lnTo>
                    <a:pt x="329" y="1153"/>
                  </a:lnTo>
                  <a:lnTo>
                    <a:pt x="326" y="1159"/>
                  </a:lnTo>
                  <a:lnTo>
                    <a:pt x="317" y="1168"/>
                  </a:lnTo>
                  <a:lnTo>
                    <a:pt x="308" y="1178"/>
                  </a:lnTo>
                  <a:lnTo>
                    <a:pt x="299" y="1187"/>
                  </a:lnTo>
                  <a:lnTo>
                    <a:pt x="290" y="1196"/>
                  </a:lnTo>
                  <a:lnTo>
                    <a:pt x="282" y="1199"/>
                  </a:lnTo>
                  <a:lnTo>
                    <a:pt x="278" y="1202"/>
                  </a:lnTo>
                  <a:lnTo>
                    <a:pt x="272" y="1205"/>
                  </a:lnTo>
                  <a:lnTo>
                    <a:pt x="266" y="1210"/>
                  </a:lnTo>
                  <a:lnTo>
                    <a:pt x="260" y="1212"/>
                  </a:lnTo>
                  <a:lnTo>
                    <a:pt x="252" y="1215"/>
                  </a:lnTo>
                  <a:lnTo>
                    <a:pt x="246" y="1216"/>
                  </a:lnTo>
                  <a:lnTo>
                    <a:pt x="240" y="1219"/>
                  </a:lnTo>
                  <a:lnTo>
                    <a:pt x="232" y="1221"/>
                  </a:lnTo>
                  <a:lnTo>
                    <a:pt x="225" y="1221"/>
                  </a:lnTo>
                  <a:lnTo>
                    <a:pt x="217" y="1222"/>
                  </a:lnTo>
                  <a:lnTo>
                    <a:pt x="210" y="1224"/>
                  </a:lnTo>
                  <a:lnTo>
                    <a:pt x="201" y="1222"/>
                  </a:lnTo>
                  <a:lnTo>
                    <a:pt x="193" y="1222"/>
                  </a:lnTo>
                  <a:lnTo>
                    <a:pt x="186" y="1221"/>
                  </a:lnTo>
                  <a:lnTo>
                    <a:pt x="178" y="1221"/>
                  </a:lnTo>
                  <a:lnTo>
                    <a:pt x="172" y="1219"/>
                  </a:lnTo>
                  <a:lnTo>
                    <a:pt x="166" y="1219"/>
                  </a:lnTo>
                  <a:lnTo>
                    <a:pt x="160" y="1216"/>
                  </a:lnTo>
                  <a:lnTo>
                    <a:pt x="155" y="1216"/>
                  </a:lnTo>
                  <a:lnTo>
                    <a:pt x="146" y="1212"/>
                  </a:lnTo>
                  <a:lnTo>
                    <a:pt x="137" y="1209"/>
                  </a:lnTo>
                  <a:lnTo>
                    <a:pt x="128" y="1202"/>
                  </a:lnTo>
                  <a:lnTo>
                    <a:pt x="121" y="1196"/>
                  </a:lnTo>
                  <a:lnTo>
                    <a:pt x="113" y="1190"/>
                  </a:lnTo>
                  <a:lnTo>
                    <a:pt x="107" y="1186"/>
                  </a:lnTo>
                  <a:lnTo>
                    <a:pt x="101" y="1178"/>
                  </a:lnTo>
                  <a:lnTo>
                    <a:pt x="95" y="1172"/>
                  </a:lnTo>
                  <a:lnTo>
                    <a:pt x="89" y="1168"/>
                  </a:lnTo>
                  <a:lnTo>
                    <a:pt x="86" y="1162"/>
                  </a:lnTo>
                  <a:lnTo>
                    <a:pt x="80" y="1154"/>
                  </a:lnTo>
                  <a:lnTo>
                    <a:pt x="77" y="1151"/>
                  </a:lnTo>
                  <a:lnTo>
                    <a:pt x="71" y="1151"/>
                  </a:lnTo>
                  <a:lnTo>
                    <a:pt x="62" y="1153"/>
                  </a:lnTo>
                  <a:lnTo>
                    <a:pt x="56" y="1153"/>
                  </a:lnTo>
                  <a:lnTo>
                    <a:pt x="51" y="1153"/>
                  </a:lnTo>
                  <a:lnTo>
                    <a:pt x="44" y="1154"/>
                  </a:lnTo>
                  <a:lnTo>
                    <a:pt x="38" y="1156"/>
                  </a:lnTo>
                  <a:lnTo>
                    <a:pt x="32" y="1156"/>
                  </a:lnTo>
                  <a:lnTo>
                    <a:pt x="25" y="1157"/>
                  </a:lnTo>
                  <a:lnTo>
                    <a:pt x="19" y="1157"/>
                  </a:lnTo>
                  <a:lnTo>
                    <a:pt x="13" y="1160"/>
                  </a:lnTo>
                  <a:lnTo>
                    <a:pt x="4" y="1160"/>
                  </a:lnTo>
                  <a:lnTo>
                    <a:pt x="0" y="1162"/>
                  </a:lnTo>
                  <a:lnTo>
                    <a:pt x="9" y="1135"/>
                  </a:lnTo>
                  <a:lnTo>
                    <a:pt x="66" y="1136"/>
                  </a:lnTo>
                  <a:lnTo>
                    <a:pt x="69" y="1133"/>
                  </a:lnTo>
                  <a:lnTo>
                    <a:pt x="72" y="1128"/>
                  </a:lnTo>
                  <a:lnTo>
                    <a:pt x="75" y="1121"/>
                  </a:lnTo>
                  <a:lnTo>
                    <a:pt x="78" y="1115"/>
                  </a:lnTo>
                  <a:lnTo>
                    <a:pt x="81" y="1107"/>
                  </a:lnTo>
                  <a:lnTo>
                    <a:pt x="84" y="1101"/>
                  </a:lnTo>
                  <a:lnTo>
                    <a:pt x="86" y="1095"/>
                  </a:lnTo>
                  <a:lnTo>
                    <a:pt x="89" y="1092"/>
                  </a:lnTo>
                  <a:lnTo>
                    <a:pt x="95" y="1092"/>
                  </a:lnTo>
                  <a:lnTo>
                    <a:pt x="103" y="1092"/>
                  </a:lnTo>
                  <a:lnTo>
                    <a:pt x="109" y="1092"/>
                  </a:lnTo>
                  <a:lnTo>
                    <a:pt x="118" y="1094"/>
                  </a:lnTo>
                  <a:lnTo>
                    <a:pt x="116" y="1100"/>
                  </a:lnTo>
                  <a:lnTo>
                    <a:pt x="116" y="1106"/>
                  </a:lnTo>
                  <a:lnTo>
                    <a:pt x="118" y="1112"/>
                  </a:lnTo>
                  <a:lnTo>
                    <a:pt x="119" y="1116"/>
                  </a:lnTo>
                  <a:lnTo>
                    <a:pt x="121" y="1122"/>
                  </a:lnTo>
                  <a:lnTo>
                    <a:pt x="124" y="1128"/>
                  </a:lnTo>
                  <a:lnTo>
                    <a:pt x="127" y="1135"/>
                  </a:lnTo>
                  <a:lnTo>
                    <a:pt x="130" y="1141"/>
                  </a:lnTo>
                  <a:lnTo>
                    <a:pt x="133" y="1145"/>
                  </a:lnTo>
                  <a:lnTo>
                    <a:pt x="137" y="1151"/>
                  </a:lnTo>
                  <a:lnTo>
                    <a:pt x="142" y="1156"/>
                  </a:lnTo>
                  <a:lnTo>
                    <a:pt x="148" y="1162"/>
                  </a:lnTo>
                  <a:lnTo>
                    <a:pt x="152" y="1165"/>
                  </a:lnTo>
                  <a:lnTo>
                    <a:pt x="158" y="1169"/>
                  </a:lnTo>
                  <a:lnTo>
                    <a:pt x="163" y="1174"/>
                  </a:lnTo>
                  <a:lnTo>
                    <a:pt x="170" y="1178"/>
                  </a:lnTo>
                  <a:lnTo>
                    <a:pt x="176" y="1181"/>
                  </a:lnTo>
                  <a:lnTo>
                    <a:pt x="181" y="1184"/>
                  </a:lnTo>
                  <a:lnTo>
                    <a:pt x="189" y="1186"/>
                  </a:lnTo>
                  <a:lnTo>
                    <a:pt x="195" y="1189"/>
                  </a:lnTo>
                  <a:lnTo>
                    <a:pt x="201" y="1190"/>
                  </a:lnTo>
                  <a:lnTo>
                    <a:pt x="207" y="1190"/>
                  </a:lnTo>
                  <a:lnTo>
                    <a:pt x="213" y="1190"/>
                  </a:lnTo>
                  <a:lnTo>
                    <a:pt x="219" y="1192"/>
                  </a:lnTo>
                  <a:lnTo>
                    <a:pt x="225" y="1190"/>
                  </a:lnTo>
                  <a:lnTo>
                    <a:pt x="231" y="1189"/>
                  </a:lnTo>
                  <a:lnTo>
                    <a:pt x="237" y="1187"/>
                  </a:lnTo>
                  <a:lnTo>
                    <a:pt x="243" y="1186"/>
                  </a:lnTo>
                  <a:lnTo>
                    <a:pt x="247" y="1180"/>
                  </a:lnTo>
                  <a:lnTo>
                    <a:pt x="254" y="1177"/>
                  </a:lnTo>
                  <a:lnTo>
                    <a:pt x="258" y="1172"/>
                  </a:lnTo>
                  <a:lnTo>
                    <a:pt x="264" y="1168"/>
                  </a:lnTo>
                  <a:lnTo>
                    <a:pt x="267" y="1160"/>
                  </a:lnTo>
                  <a:lnTo>
                    <a:pt x="270" y="1154"/>
                  </a:lnTo>
                  <a:lnTo>
                    <a:pt x="273" y="1147"/>
                  </a:lnTo>
                  <a:lnTo>
                    <a:pt x="275" y="1142"/>
                  </a:lnTo>
                  <a:lnTo>
                    <a:pt x="278" y="1135"/>
                  </a:lnTo>
                  <a:lnTo>
                    <a:pt x="281" y="1128"/>
                  </a:lnTo>
                  <a:lnTo>
                    <a:pt x="284" y="1121"/>
                  </a:lnTo>
                  <a:lnTo>
                    <a:pt x="287" y="1116"/>
                  </a:lnTo>
                  <a:lnTo>
                    <a:pt x="288" y="1109"/>
                  </a:lnTo>
                  <a:lnTo>
                    <a:pt x="291" y="1101"/>
                  </a:lnTo>
                  <a:lnTo>
                    <a:pt x="294" y="1095"/>
                  </a:lnTo>
                  <a:lnTo>
                    <a:pt x="297" y="1089"/>
                  </a:lnTo>
                  <a:lnTo>
                    <a:pt x="299" y="1082"/>
                  </a:lnTo>
                  <a:lnTo>
                    <a:pt x="300" y="1076"/>
                  </a:lnTo>
                  <a:lnTo>
                    <a:pt x="303" y="1068"/>
                  </a:lnTo>
                  <a:lnTo>
                    <a:pt x="306" y="1062"/>
                  </a:lnTo>
                  <a:lnTo>
                    <a:pt x="306" y="1054"/>
                  </a:lnTo>
                  <a:lnTo>
                    <a:pt x="308" y="1048"/>
                  </a:lnTo>
                  <a:lnTo>
                    <a:pt x="309" y="1042"/>
                  </a:lnTo>
                  <a:lnTo>
                    <a:pt x="311" y="1035"/>
                  </a:lnTo>
                  <a:lnTo>
                    <a:pt x="312" y="1027"/>
                  </a:lnTo>
                  <a:lnTo>
                    <a:pt x="314" y="1021"/>
                  </a:lnTo>
                  <a:lnTo>
                    <a:pt x="314" y="1014"/>
                  </a:lnTo>
                  <a:lnTo>
                    <a:pt x="314" y="1008"/>
                  </a:lnTo>
                  <a:lnTo>
                    <a:pt x="314" y="1000"/>
                  </a:lnTo>
                  <a:lnTo>
                    <a:pt x="314" y="994"/>
                  </a:lnTo>
                  <a:lnTo>
                    <a:pt x="312" y="986"/>
                  </a:lnTo>
                  <a:lnTo>
                    <a:pt x="312" y="980"/>
                  </a:lnTo>
                  <a:lnTo>
                    <a:pt x="311" y="973"/>
                  </a:lnTo>
                  <a:lnTo>
                    <a:pt x="309" y="967"/>
                  </a:lnTo>
                  <a:lnTo>
                    <a:pt x="308" y="959"/>
                  </a:lnTo>
                  <a:lnTo>
                    <a:pt x="306" y="953"/>
                  </a:lnTo>
                  <a:lnTo>
                    <a:pt x="306" y="947"/>
                  </a:lnTo>
                  <a:lnTo>
                    <a:pt x="306" y="941"/>
                  </a:lnTo>
                  <a:lnTo>
                    <a:pt x="306" y="937"/>
                  </a:lnTo>
                  <a:lnTo>
                    <a:pt x="308" y="932"/>
                  </a:lnTo>
                  <a:lnTo>
                    <a:pt x="311" y="923"/>
                  </a:lnTo>
                  <a:lnTo>
                    <a:pt x="317" y="917"/>
                  </a:lnTo>
                  <a:lnTo>
                    <a:pt x="323" y="911"/>
                  </a:lnTo>
                  <a:lnTo>
                    <a:pt x="331" y="906"/>
                  </a:lnTo>
                  <a:lnTo>
                    <a:pt x="340" y="902"/>
                  </a:lnTo>
                  <a:lnTo>
                    <a:pt x="349" y="899"/>
                  </a:lnTo>
                  <a:lnTo>
                    <a:pt x="356" y="893"/>
                  </a:lnTo>
                  <a:lnTo>
                    <a:pt x="367" y="891"/>
                  </a:lnTo>
                  <a:lnTo>
                    <a:pt x="377" y="887"/>
                  </a:lnTo>
                  <a:lnTo>
                    <a:pt x="388" y="884"/>
                  </a:lnTo>
                  <a:lnTo>
                    <a:pt x="395" y="879"/>
                  </a:lnTo>
                  <a:lnTo>
                    <a:pt x="406" y="876"/>
                  </a:lnTo>
                  <a:lnTo>
                    <a:pt x="414" y="870"/>
                  </a:lnTo>
                  <a:lnTo>
                    <a:pt x="421" y="866"/>
                  </a:lnTo>
                  <a:lnTo>
                    <a:pt x="430" y="861"/>
                  </a:lnTo>
                  <a:lnTo>
                    <a:pt x="441" y="858"/>
                  </a:lnTo>
                  <a:lnTo>
                    <a:pt x="451" y="854"/>
                  </a:lnTo>
                  <a:lnTo>
                    <a:pt x="462" y="851"/>
                  </a:lnTo>
                  <a:lnTo>
                    <a:pt x="471" y="848"/>
                  </a:lnTo>
                  <a:lnTo>
                    <a:pt x="482" y="845"/>
                  </a:lnTo>
                  <a:lnTo>
                    <a:pt x="491" y="841"/>
                  </a:lnTo>
                  <a:lnTo>
                    <a:pt x="503" y="838"/>
                  </a:lnTo>
                  <a:lnTo>
                    <a:pt x="512" y="834"/>
                  </a:lnTo>
                  <a:lnTo>
                    <a:pt x="522" y="832"/>
                  </a:lnTo>
                  <a:lnTo>
                    <a:pt x="531" y="829"/>
                  </a:lnTo>
                  <a:lnTo>
                    <a:pt x="542" y="826"/>
                  </a:lnTo>
                  <a:lnTo>
                    <a:pt x="551" y="823"/>
                  </a:lnTo>
                  <a:lnTo>
                    <a:pt x="563" y="820"/>
                  </a:lnTo>
                  <a:lnTo>
                    <a:pt x="572" y="817"/>
                  </a:lnTo>
                  <a:lnTo>
                    <a:pt x="584" y="814"/>
                  </a:lnTo>
                  <a:lnTo>
                    <a:pt x="593" y="811"/>
                  </a:lnTo>
                  <a:lnTo>
                    <a:pt x="604" y="808"/>
                  </a:lnTo>
                  <a:lnTo>
                    <a:pt x="614" y="805"/>
                  </a:lnTo>
                  <a:lnTo>
                    <a:pt x="625" y="802"/>
                  </a:lnTo>
                  <a:lnTo>
                    <a:pt x="634" y="799"/>
                  </a:lnTo>
                  <a:lnTo>
                    <a:pt x="645" y="796"/>
                  </a:lnTo>
                  <a:lnTo>
                    <a:pt x="655" y="793"/>
                  </a:lnTo>
                  <a:lnTo>
                    <a:pt x="666" y="792"/>
                  </a:lnTo>
                  <a:lnTo>
                    <a:pt x="676" y="787"/>
                  </a:lnTo>
                  <a:lnTo>
                    <a:pt x="685" y="784"/>
                  </a:lnTo>
                  <a:lnTo>
                    <a:pt x="696" y="781"/>
                  </a:lnTo>
                  <a:lnTo>
                    <a:pt x="708" y="778"/>
                  </a:lnTo>
                  <a:lnTo>
                    <a:pt x="717" y="777"/>
                  </a:lnTo>
                  <a:lnTo>
                    <a:pt x="728" y="774"/>
                  </a:lnTo>
                  <a:lnTo>
                    <a:pt x="738" y="770"/>
                  </a:lnTo>
                  <a:lnTo>
                    <a:pt x="750" y="767"/>
                  </a:lnTo>
                  <a:lnTo>
                    <a:pt x="759" y="763"/>
                  </a:lnTo>
                  <a:lnTo>
                    <a:pt x="770" y="760"/>
                  </a:lnTo>
                  <a:lnTo>
                    <a:pt x="779" y="758"/>
                  </a:lnTo>
                  <a:lnTo>
                    <a:pt x="791" y="755"/>
                  </a:lnTo>
                  <a:lnTo>
                    <a:pt x="800" y="751"/>
                  </a:lnTo>
                  <a:lnTo>
                    <a:pt x="811" y="748"/>
                  </a:lnTo>
                  <a:lnTo>
                    <a:pt x="820" y="745"/>
                  </a:lnTo>
                  <a:lnTo>
                    <a:pt x="832" y="743"/>
                  </a:lnTo>
                  <a:lnTo>
                    <a:pt x="841" y="739"/>
                  </a:lnTo>
                  <a:lnTo>
                    <a:pt x="851" y="736"/>
                  </a:lnTo>
                  <a:lnTo>
                    <a:pt x="861" y="733"/>
                  </a:lnTo>
                  <a:lnTo>
                    <a:pt x="873" y="730"/>
                  </a:lnTo>
                  <a:lnTo>
                    <a:pt x="882" y="725"/>
                  </a:lnTo>
                  <a:lnTo>
                    <a:pt x="892" y="722"/>
                  </a:lnTo>
                  <a:lnTo>
                    <a:pt x="901" y="719"/>
                  </a:lnTo>
                  <a:lnTo>
                    <a:pt x="913" y="716"/>
                  </a:lnTo>
                  <a:lnTo>
                    <a:pt x="922" y="713"/>
                  </a:lnTo>
                  <a:lnTo>
                    <a:pt x="933" y="709"/>
                  </a:lnTo>
                  <a:lnTo>
                    <a:pt x="942" y="706"/>
                  </a:lnTo>
                  <a:lnTo>
                    <a:pt x="953" y="703"/>
                  </a:lnTo>
                  <a:lnTo>
                    <a:pt x="962" y="699"/>
                  </a:lnTo>
                  <a:lnTo>
                    <a:pt x="972" y="695"/>
                  </a:lnTo>
                  <a:lnTo>
                    <a:pt x="983" y="690"/>
                  </a:lnTo>
                  <a:lnTo>
                    <a:pt x="993" y="689"/>
                  </a:lnTo>
                  <a:lnTo>
                    <a:pt x="1002" y="684"/>
                  </a:lnTo>
                  <a:lnTo>
                    <a:pt x="1013" y="681"/>
                  </a:lnTo>
                  <a:lnTo>
                    <a:pt x="1022" y="677"/>
                  </a:lnTo>
                  <a:lnTo>
                    <a:pt x="1033" y="674"/>
                  </a:lnTo>
                  <a:lnTo>
                    <a:pt x="1043" y="669"/>
                  </a:lnTo>
                  <a:lnTo>
                    <a:pt x="1054" y="666"/>
                  </a:lnTo>
                  <a:lnTo>
                    <a:pt x="1063" y="662"/>
                  </a:lnTo>
                  <a:lnTo>
                    <a:pt x="1073" y="659"/>
                  </a:lnTo>
                  <a:lnTo>
                    <a:pt x="1081" y="656"/>
                  </a:lnTo>
                  <a:lnTo>
                    <a:pt x="1090" y="653"/>
                  </a:lnTo>
                  <a:lnTo>
                    <a:pt x="1099" y="651"/>
                  </a:lnTo>
                  <a:lnTo>
                    <a:pt x="1107" y="648"/>
                  </a:lnTo>
                  <a:lnTo>
                    <a:pt x="1116" y="645"/>
                  </a:lnTo>
                  <a:lnTo>
                    <a:pt x="1125" y="642"/>
                  </a:lnTo>
                  <a:lnTo>
                    <a:pt x="1132" y="641"/>
                  </a:lnTo>
                  <a:lnTo>
                    <a:pt x="1141" y="638"/>
                  </a:lnTo>
                  <a:lnTo>
                    <a:pt x="1149" y="635"/>
                  </a:lnTo>
                  <a:lnTo>
                    <a:pt x="1158" y="633"/>
                  </a:lnTo>
                  <a:lnTo>
                    <a:pt x="1166" y="630"/>
                  </a:lnTo>
                  <a:lnTo>
                    <a:pt x="1175" y="627"/>
                  </a:lnTo>
                  <a:lnTo>
                    <a:pt x="1182" y="625"/>
                  </a:lnTo>
                  <a:lnTo>
                    <a:pt x="1191" y="622"/>
                  </a:lnTo>
                  <a:lnTo>
                    <a:pt x="1199" y="619"/>
                  </a:lnTo>
                  <a:lnTo>
                    <a:pt x="1208" y="616"/>
                  </a:lnTo>
                  <a:lnTo>
                    <a:pt x="1215" y="615"/>
                  </a:lnTo>
                  <a:lnTo>
                    <a:pt x="1224" y="612"/>
                  </a:lnTo>
                  <a:lnTo>
                    <a:pt x="1232" y="609"/>
                  </a:lnTo>
                  <a:lnTo>
                    <a:pt x="1240" y="606"/>
                  </a:lnTo>
                  <a:lnTo>
                    <a:pt x="1247" y="603"/>
                  </a:lnTo>
                  <a:lnTo>
                    <a:pt x="1256" y="600"/>
                  </a:lnTo>
                  <a:lnTo>
                    <a:pt x="1265" y="597"/>
                  </a:lnTo>
                  <a:lnTo>
                    <a:pt x="1273" y="594"/>
                  </a:lnTo>
                  <a:lnTo>
                    <a:pt x="1280" y="591"/>
                  </a:lnTo>
                  <a:lnTo>
                    <a:pt x="1289" y="589"/>
                  </a:lnTo>
                  <a:lnTo>
                    <a:pt x="1298" y="586"/>
                  </a:lnTo>
                  <a:lnTo>
                    <a:pt x="1306" y="583"/>
                  </a:lnTo>
                  <a:lnTo>
                    <a:pt x="1314" y="580"/>
                  </a:lnTo>
                  <a:lnTo>
                    <a:pt x="1323" y="577"/>
                  </a:lnTo>
                  <a:lnTo>
                    <a:pt x="1332" y="574"/>
                  </a:lnTo>
                  <a:lnTo>
                    <a:pt x="1339" y="573"/>
                  </a:lnTo>
                  <a:lnTo>
                    <a:pt x="1347" y="570"/>
                  </a:lnTo>
                  <a:lnTo>
                    <a:pt x="1356" y="567"/>
                  </a:lnTo>
                  <a:lnTo>
                    <a:pt x="1363" y="564"/>
                  </a:lnTo>
                  <a:lnTo>
                    <a:pt x="1372" y="561"/>
                  </a:lnTo>
                  <a:lnTo>
                    <a:pt x="1380" y="558"/>
                  </a:lnTo>
                  <a:lnTo>
                    <a:pt x="1388" y="556"/>
                  </a:lnTo>
                  <a:lnTo>
                    <a:pt x="1397" y="553"/>
                  </a:lnTo>
                  <a:lnTo>
                    <a:pt x="1406" y="550"/>
                  </a:lnTo>
                  <a:lnTo>
                    <a:pt x="1413" y="547"/>
                  </a:lnTo>
                  <a:lnTo>
                    <a:pt x="1421" y="544"/>
                  </a:lnTo>
                  <a:lnTo>
                    <a:pt x="1428" y="541"/>
                  </a:lnTo>
                  <a:lnTo>
                    <a:pt x="1437" y="538"/>
                  </a:lnTo>
                  <a:lnTo>
                    <a:pt x="1445" y="535"/>
                  </a:lnTo>
                  <a:lnTo>
                    <a:pt x="1454" y="533"/>
                  </a:lnTo>
                  <a:lnTo>
                    <a:pt x="1462" y="530"/>
                  </a:lnTo>
                  <a:lnTo>
                    <a:pt x="1471" y="529"/>
                  </a:lnTo>
                  <a:lnTo>
                    <a:pt x="1478" y="526"/>
                  </a:lnTo>
                  <a:lnTo>
                    <a:pt x="1487" y="523"/>
                  </a:lnTo>
                  <a:lnTo>
                    <a:pt x="1495" y="520"/>
                  </a:lnTo>
                  <a:lnTo>
                    <a:pt x="1504" y="517"/>
                  </a:lnTo>
                  <a:lnTo>
                    <a:pt x="1513" y="515"/>
                  </a:lnTo>
                  <a:lnTo>
                    <a:pt x="1520" y="512"/>
                  </a:lnTo>
                  <a:lnTo>
                    <a:pt x="1529" y="511"/>
                  </a:lnTo>
                  <a:lnTo>
                    <a:pt x="1537" y="509"/>
                  </a:lnTo>
                  <a:lnTo>
                    <a:pt x="1546" y="506"/>
                  </a:lnTo>
                  <a:lnTo>
                    <a:pt x="1555" y="503"/>
                  </a:lnTo>
                  <a:lnTo>
                    <a:pt x="1563" y="502"/>
                  </a:lnTo>
                  <a:lnTo>
                    <a:pt x="1572" y="500"/>
                  </a:lnTo>
                  <a:lnTo>
                    <a:pt x="1581" y="497"/>
                  </a:lnTo>
                  <a:lnTo>
                    <a:pt x="1588" y="494"/>
                  </a:lnTo>
                  <a:lnTo>
                    <a:pt x="1597" y="493"/>
                  </a:lnTo>
                  <a:lnTo>
                    <a:pt x="1607" y="491"/>
                  </a:lnTo>
                  <a:lnTo>
                    <a:pt x="1603" y="484"/>
                  </a:lnTo>
                  <a:lnTo>
                    <a:pt x="1602" y="476"/>
                  </a:lnTo>
                  <a:lnTo>
                    <a:pt x="1599" y="468"/>
                  </a:lnTo>
                  <a:lnTo>
                    <a:pt x="1596" y="462"/>
                  </a:lnTo>
                  <a:lnTo>
                    <a:pt x="1593" y="456"/>
                  </a:lnTo>
                  <a:lnTo>
                    <a:pt x="1590" y="449"/>
                  </a:lnTo>
                  <a:lnTo>
                    <a:pt x="1587" y="443"/>
                  </a:lnTo>
                  <a:lnTo>
                    <a:pt x="1584" y="437"/>
                  </a:lnTo>
                  <a:lnTo>
                    <a:pt x="1579" y="431"/>
                  </a:lnTo>
                  <a:lnTo>
                    <a:pt x="1576" y="423"/>
                  </a:lnTo>
                  <a:lnTo>
                    <a:pt x="1572" y="417"/>
                  </a:lnTo>
                  <a:lnTo>
                    <a:pt x="1569" y="411"/>
                  </a:lnTo>
                  <a:lnTo>
                    <a:pt x="1563" y="405"/>
                  </a:lnTo>
                  <a:lnTo>
                    <a:pt x="1560" y="397"/>
                  </a:lnTo>
                  <a:lnTo>
                    <a:pt x="1555" y="391"/>
                  </a:lnTo>
                  <a:lnTo>
                    <a:pt x="1552" y="387"/>
                  </a:lnTo>
                  <a:lnTo>
                    <a:pt x="1548" y="379"/>
                  </a:lnTo>
                  <a:lnTo>
                    <a:pt x="1543" y="373"/>
                  </a:lnTo>
                  <a:lnTo>
                    <a:pt x="1539" y="366"/>
                  </a:lnTo>
                  <a:lnTo>
                    <a:pt x="1536" y="361"/>
                  </a:lnTo>
                  <a:lnTo>
                    <a:pt x="1529" y="354"/>
                  </a:lnTo>
                  <a:lnTo>
                    <a:pt x="1526" y="348"/>
                  </a:lnTo>
                  <a:lnTo>
                    <a:pt x="1522" y="340"/>
                  </a:lnTo>
                  <a:lnTo>
                    <a:pt x="1520" y="335"/>
                  </a:lnTo>
                  <a:lnTo>
                    <a:pt x="1516" y="328"/>
                  </a:lnTo>
                  <a:lnTo>
                    <a:pt x="1513" y="322"/>
                  </a:lnTo>
                  <a:lnTo>
                    <a:pt x="1510" y="314"/>
                  </a:lnTo>
                  <a:lnTo>
                    <a:pt x="1507" y="308"/>
                  </a:lnTo>
                  <a:lnTo>
                    <a:pt x="1504" y="302"/>
                  </a:lnTo>
                  <a:lnTo>
                    <a:pt x="1502" y="295"/>
                  </a:lnTo>
                  <a:lnTo>
                    <a:pt x="1501" y="289"/>
                  </a:lnTo>
                  <a:lnTo>
                    <a:pt x="1499" y="283"/>
                  </a:lnTo>
                  <a:lnTo>
                    <a:pt x="1495" y="274"/>
                  </a:lnTo>
                  <a:lnTo>
                    <a:pt x="1489" y="268"/>
                  </a:lnTo>
                  <a:lnTo>
                    <a:pt x="1484" y="260"/>
                  </a:lnTo>
                  <a:lnTo>
                    <a:pt x="1480" y="254"/>
                  </a:lnTo>
                  <a:lnTo>
                    <a:pt x="1474" y="246"/>
                  </a:lnTo>
                  <a:lnTo>
                    <a:pt x="1471" y="240"/>
                  </a:lnTo>
                  <a:lnTo>
                    <a:pt x="1465" y="233"/>
                  </a:lnTo>
                  <a:lnTo>
                    <a:pt x="1462" y="227"/>
                  </a:lnTo>
                  <a:lnTo>
                    <a:pt x="1456" y="219"/>
                  </a:lnTo>
                  <a:lnTo>
                    <a:pt x="1451" y="213"/>
                  </a:lnTo>
                  <a:lnTo>
                    <a:pt x="1446" y="206"/>
                  </a:lnTo>
                  <a:lnTo>
                    <a:pt x="1442" y="200"/>
                  </a:lnTo>
                  <a:lnTo>
                    <a:pt x="1436" y="192"/>
                  </a:lnTo>
                  <a:lnTo>
                    <a:pt x="1431" y="186"/>
                  </a:lnTo>
                  <a:lnTo>
                    <a:pt x="1427" y="180"/>
                  </a:lnTo>
                  <a:lnTo>
                    <a:pt x="1422" y="174"/>
                  </a:lnTo>
                  <a:lnTo>
                    <a:pt x="1418" y="166"/>
                  </a:lnTo>
                  <a:lnTo>
                    <a:pt x="1413" y="159"/>
                  </a:lnTo>
                  <a:lnTo>
                    <a:pt x="1407" y="153"/>
                  </a:lnTo>
                  <a:lnTo>
                    <a:pt x="1404" y="147"/>
                  </a:lnTo>
                  <a:lnTo>
                    <a:pt x="1400" y="139"/>
                  </a:lnTo>
                  <a:lnTo>
                    <a:pt x="1395" y="133"/>
                  </a:lnTo>
                  <a:lnTo>
                    <a:pt x="1389" y="126"/>
                  </a:lnTo>
                  <a:lnTo>
                    <a:pt x="1386" y="121"/>
                  </a:lnTo>
                  <a:lnTo>
                    <a:pt x="1382" y="113"/>
                  </a:lnTo>
                  <a:lnTo>
                    <a:pt x="1377" y="106"/>
                  </a:lnTo>
                  <a:lnTo>
                    <a:pt x="1372" y="100"/>
                  </a:lnTo>
                  <a:lnTo>
                    <a:pt x="1369" y="92"/>
                  </a:lnTo>
                  <a:lnTo>
                    <a:pt x="1365" y="85"/>
                  </a:lnTo>
                  <a:lnTo>
                    <a:pt x="1360" y="80"/>
                  </a:lnTo>
                  <a:lnTo>
                    <a:pt x="1356" y="73"/>
                  </a:lnTo>
                  <a:lnTo>
                    <a:pt x="1353" y="67"/>
                  </a:lnTo>
                  <a:lnTo>
                    <a:pt x="966" y="219"/>
                  </a:lnTo>
                  <a:lnTo>
                    <a:pt x="963" y="219"/>
                  </a:lnTo>
                  <a:lnTo>
                    <a:pt x="957" y="222"/>
                  </a:lnTo>
                  <a:lnTo>
                    <a:pt x="948" y="225"/>
                  </a:lnTo>
                  <a:lnTo>
                    <a:pt x="941" y="230"/>
                  </a:lnTo>
                  <a:lnTo>
                    <a:pt x="933" y="233"/>
                  </a:lnTo>
                  <a:lnTo>
                    <a:pt x="928" y="236"/>
                  </a:lnTo>
                  <a:lnTo>
                    <a:pt x="921" y="239"/>
                  </a:lnTo>
                  <a:lnTo>
                    <a:pt x="915" y="242"/>
                  </a:lnTo>
                  <a:lnTo>
                    <a:pt x="907" y="245"/>
                  </a:lnTo>
                  <a:lnTo>
                    <a:pt x="900" y="248"/>
                  </a:lnTo>
                  <a:lnTo>
                    <a:pt x="891" y="252"/>
                  </a:lnTo>
                  <a:lnTo>
                    <a:pt x="883" y="257"/>
                  </a:lnTo>
                  <a:lnTo>
                    <a:pt x="874" y="260"/>
                  </a:lnTo>
                  <a:lnTo>
                    <a:pt x="865" y="264"/>
                  </a:lnTo>
                  <a:lnTo>
                    <a:pt x="856" y="269"/>
                  </a:lnTo>
                  <a:lnTo>
                    <a:pt x="847" y="274"/>
                  </a:lnTo>
                  <a:lnTo>
                    <a:pt x="836" y="277"/>
                  </a:lnTo>
                  <a:lnTo>
                    <a:pt x="826" y="283"/>
                  </a:lnTo>
                  <a:lnTo>
                    <a:pt x="817" y="287"/>
                  </a:lnTo>
                  <a:lnTo>
                    <a:pt x="808" y="292"/>
                  </a:lnTo>
                  <a:lnTo>
                    <a:pt x="796" y="298"/>
                  </a:lnTo>
                  <a:lnTo>
                    <a:pt x="785" y="302"/>
                  </a:lnTo>
                  <a:lnTo>
                    <a:pt x="776" y="307"/>
                  </a:lnTo>
                  <a:lnTo>
                    <a:pt x="765" y="313"/>
                  </a:lnTo>
                  <a:lnTo>
                    <a:pt x="755" y="317"/>
                  </a:lnTo>
                  <a:lnTo>
                    <a:pt x="744" y="322"/>
                  </a:lnTo>
                  <a:lnTo>
                    <a:pt x="734" y="328"/>
                  </a:lnTo>
                  <a:lnTo>
                    <a:pt x="725" y="332"/>
                  </a:lnTo>
                  <a:lnTo>
                    <a:pt x="713" y="339"/>
                  </a:lnTo>
                  <a:lnTo>
                    <a:pt x="702" y="343"/>
                  </a:lnTo>
                  <a:lnTo>
                    <a:pt x="691" y="348"/>
                  </a:lnTo>
                  <a:lnTo>
                    <a:pt x="682" y="354"/>
                  </a:lnTo>
                  <a:lnTo>
                    <a:pt x="670" y="358"/>
                  </a:lnTo>
                  <a:lnTo>
                    <a:pt x="661" y="363"/>
                  </a:lnTo>
                  <a:lnTo>
                    <a:pt x="652" y="367"/>
                  </a:lnTo>
                  <a:lnTo>
                    <a:pt x="643" y="373"/>
                  </a:lnTo>
                  <a:lnTo>
                    <a:pt x="634" y="376"/>
                  </a:lnTo>
                  <a:lnTo>
                    <a:pt x="625" y="382"/>
                  </a:lnTo>
                  <a:lnTo>
                    <a:pt x="616" y="385"/>
                  </a:lnTo>
                  <a:lnTo>
                    <a:pt x="608" y="390"/>
                  </a:lnTo>
                  <a:lnTo>
                    <a:pt x="599" y="394"/>
                  </a:lnTo>
                  <a:lnTo>
                    <a:pt x="592" y="399"/>
                  </a:lnTo>
                  <a:lnTo>
                    <a:pt x="584" y="402"/>
                  </a:lnTo>
                  <a:lnTo>
                    <a:pt x="578" y="408"/>
                  </a:lnTo>
                  <a:lnTo>
                    <a:pt x="571" y="409"/>
                  </a:lnTo>
                  <a:lnTo>
                    <a:pt x="566" y="413"/>
                  </a:lnTo>
                  <a:lnTo>
                    <a:pt x="560" y="416"/>
                  </a:lnTo>
                  <a:lnTo>
                    <a:pt x="556" y="420"/>
                  </a:lnTo>
                  <a:lnTo>
                    <a:pt x="546" y="425"/>
                  </a:lnTo>
                  <a:lnTo>
                    <a:pt x="540" y="431"/>
                  </a:lnTo>
                  <a:lnTo>
                    <a:pt x="536" y="432"/>
                  </a:lnTo>
                  <a:lnTo>
                    <a:pt x="534" y="435"/>
                  </a:lnTo>
                  <a:lnTo>
                    <a:pt x="536" y="438"/>
                  </a:lnTo>
                  <a:lnTo>
                    <a:pt x="540" y="438"/>
                  </a:lnTo>
                  <a:lnTo>
                    <a:pt x="530" y="441"/>
                  </a:lnTo>
                  <a:lnTo>
                    <a:pt x="521" y="446"/>
                  </a:lnTo>
                  <a:lnTo>
                    <a:pt x="512" y="449"/>
                  </a:lnTo>
                  <a:lnTo>
                    <a:pt x="503" y="453"/>
                  </a:lnTo>
                  <a:lnTo>
                    <a:pt x="494" y="458"/>
                  </a:lnTo>
                  <a:lnTo>
                    <a:pt x="485" y="462"/>
                  </a:lnTo>
                  <a:lnTo>
                    <a:pt x="474" y="465"/>
                  </a:lnTo>
                  <a:lnTo>
                    <a:pt x="466" y="471"/>
                  </a:lnTo>
                  <a:lnTo>
                    <a:pt x="456" y="474"/>
                  </a:lnTo>
                  <a:lnTo>
                    <a:pt x="447" y="479"/>
                  </a:lnTo>
                  <a:lnTo>
                    <a:pt x="436" y="484"/>
                  </a:lnTo>
                  <a:lnTo>
                    <a:pt x="429" y="490"/>
                  </a:lnTo>
                  <a:lnTo>
                    <a:pt x="418" y="493"/>
                  </a:lnTo>
                  <a:lnTo>
                    <a:pt x="409" y="499"/>
                  </a:lnTo>
                  <a:lnTo>
                    <a:pt x="400" y="505"/>
                  </a:lnTo>
                  <a:lnTo>
                    <a:pt x="392" y="509"/>
                  </a:lnTo>
                  <a:lnTo>
                    <a:pt x="382" y="515"/>
                  </a:lnTo>
                  <a:lnTo>
                    <a:pt x="374" y="520"/>
                  </a:lnTo>
                  <a:lnTo>
                    <a:pt x="365" y="526"/>
                  </a:lnTo>
                  <a:lnTo>
                    <a:pt x="358" y="533"/>
                  </a:lnTo>
                  <a:lnTo>
                    <a:pt x="349" y="538"/>
                  </a:lnTo>
                  <a:lnTo>
                    <a:pt x="341" y="545"/>
                  </a:lnTo>
                  <a:lnTo>
                    <a:pt x="334" y="551"/>
                  </a:lnTo>
                  <a:lnTo>
                    <a:pt x="329" y="561"/>
                  </a:lnTo>
                  <a:lnTo>
                    <a:pt x="321" y="567"/>
                  </a:lnTo>
                  <a:lnTo>
                    <a:pt x="315" y="574"/>
                  </a:lnTo>
                  <a:lnTo>
                    <a:pt x="309" y="583"/>
                  </a:lnTo>
                  <a:lnTo>
                    <a:pt x="303" y="592"/>
                  </a:lnTo>
                  <a:lnTo>
                    <a:pt x="299" y="601"/>
                  </a:lnTo>
                  <a:lnTo>
                    <a:pt x="294" y="609"/>
                  </a:lnTo>
                  <a:lnTo>
                    <a:pt x="291" y="615"/>
                  </a:lnTo>
                  <a:lnTo>
                    <a:pt x="290" y="619"/>
                  </a:lnTo>
                  <a:lnTo>
                    <a:pt x="288" y="625"/>
                  </a:lnTo>
                  <a:lnTo>
                    <a:pt x="288" y="630"/>
                  </a:lnTo>
                  <a:lnTo>
                    <a:pt x="281" y="633"/>
                  </a:lnTo>
                  <a:lnTo>
                    <a:pt x="275" y="638"/>
                  </a:lnTo>
                  <a:lnTo>
                    <a:pt x="269" y="642"/>
                  </a:lnTo>
                  <a:lnTo>
                    <a:pt x="264" y="647"/>
                  </a:lnTo>
                  <a:lnTo>
                    <a:pt x="258" y="641"/>
                  </a:lnTo>
                  <a:lnTo>
                    <a:pt x="254" y="635"/>
                  </a:lnTo>
                  <a:lnTo>
                    <a:pt x="250" y="630"/>
                  </a:lnTo>
                  <a:lnTo>
                    <a:pt x="246" y="627"/>
                  </a:lnTo>
                  <a:lnTo>
                    <a:pt x="306" y="526"/>
                  </a:lnTo>
                  <a:lnTo>
                    <a:pt x="308" y="523"/>
                  </a:lnTo>
                  <a:lnTo>
                    <a:pt x="312" y="518"/>
                  </a:lnTo>
                  <a:lnTo>
                    <a:pt x="318" y="514"/>
                  </a:lnTo>
                  <a:lnTo>
                    <a:pt x="324" y="509"/>
                  </a:lnTo>
                  <a:lnTo>
                    <a:pt x="332" y="505"/>
                  </a:lnTo>
                  <a:lnTo>
                    <a:pt x="340" y="499"/>
                  </a:lnTo>
                  <a:lnTo>
                    <a:pt x="349" y="493"/>
                  </a:lnTo>
                  <a:lnTo>
                    <a:pt x="361" y="487"/>
                  </a:lnTo>
                  <a:lnTo>
                    <a:pt x="371" y="479"/>
                  </a:lnTo>
                  <a:lnTo>
                    <a:pt x="383" y="471"/>
                  </a:lnTo>
                  <a:lnTo>
                    <a:pt x="397" y="464"/>
                  </a:lnTo>
                  <a:lnTo>
                    <a:pt x="411" y="456"/>
                  </a:lnTo>
                  <a:lnTo>
                    <a:pt x="426" y="449"/>
                  </a:lnTo>
                  <a:lnTo>
                    <a:pt x="441" y="440"/>
                  </a:lnTo>
                  <a:lnTo>
                    <a:pt x="457" y="431"/>
                  </a:lnTo>
                  <a:lnTo>
                    <a:pt x="475" y="423"/>
                  </a:lnTo>
                  <a:lnTo>
                    <a:pt x="492" y="413"/>
                  </a:lnTo>
                  <a:lnTo>
                    <a:pt x="510" y="402"/>
                  </a:lnTo>
                  <a:lnTo>
                    <a:pt x="528" y="393"/>
                  </a:lnTo>
                  <a:lnTo>
                    <a:pt x="548" y="384"/>
                  </a:lnTo>
                  <a:lnTo>
                    <a:pt x="568" y="372"/>
                  </a:lnTo>
                  <a:lnTo>
                    <a:pt x="587" y="363"/>
                  </a:lnTo>
                  <a:lnTo>
                    <a:pt x="607" y="351"/>
                  </a:lnTo>
                  <a:lnTo>
                    <a:pt x="630" y="342"/>
                  </a:lnTo>
                  <a:lnTo>
                    <a:pt x="649" y="331"/>
                  </a:lnTo>
                  <a:lnTo>
                    <a:pt x="670" y="319"/>
                  </a:lnTo>
                  <a:lnTo>
                    <a:pt x="691" y="307"/>
                  </a:lnTo>
                  <a:lnTo>
                    <a:pt x="714" y="298"/>
                  </a:lnTo>
                  <a:lnTo>
                    <a:pt x="737" y="286"/>
                  </a:lnTo>
                  <a:lnTo>
                    <a:pt x="758" y="275"/>
                  </a:lnTo>
                  <a:lnTo>
                    <a:pt x="781" y="264"/>
                  </a:lnTo>
                  <a:lnTo>
                    <a:pt x="803" y="254"/>
                  </a:lnTo>
                  <a:lnTo>
                    <a:pt x="826" y="242"/>
                  </a:lnTo>
                  <a:lnTo>
                    <a:pt x="847" y="230"/>
                  </a:lnTo>
                  <a:lnTo>
                    <a:pt x="870" y="219"/>
                  </a:lnTo>
                  <a:lnTo>
                    <a:pt x="892" y="207"/>
                  </a:lnTo>
                  <a:lnTo>
                    <a:pt x="913" y="197"/>
                  </a:lnTo>
                  <a:lnTo>
                    <a:pt x="935" y="186"/>
                  </a:lnTo>
                  <a:lnTo>
                    <a:pt x="956" y="175"/>
                  </a:lnTo>
                  <a:lnTo>
                    <a:pt x="978" y="166"/>
                  </a:lnTo>
                  <a:lnTo>
                    <a:pt x="998" y="154"/>
                  </a:lnTo>
                  <a:lnTo>
                    <a:pt x="1019" y="145"/>
                  </a:lnTo>
                  <a:lnTo>
                    <a:pt x="1039" y="135"/>
                  </a:lnTo>
                  <a:lnTo>
                    <a:pt x="1058" y="126"/>
                  </a:lnTo>
                  <a:lnTo>
                    <a:pt x="1078" y="115"/>
                  </a:lnTo>
                  <a:lnTo>
                    <a:pt x="1096" y="107"/>
                  </a:lnTo>
                  <a:lnTo>
                    <a:pt x="1114" y="98"/>
                  </a:lnTo>
                  <a:lnTo>
                    <a:pt x="1134" y="89"/>
                  </a:lnTo>
                  <a:lnTo>
                    <a:pt x="1150" y="82"/>
                  </a:lnTo>
                  <a:lnTo>
                    <a:pt x="1167" y="73"/>
                  </a:lnTo>
                  <a:lnTo>
                    <a:pt x="1182" y="64"/>
                  </a:lnTo>
                  <a:lnTo>
                    <a:pt x="1199" y="58"/>
                  </a:lnTo>
                  <a:lnTo>
                    <a:pt x="1211" y="50"/>
                  </a:lnTo>
                  <a:lnTo>
                    <a:pt x="1226" y="44"/>
                  </a:lnTo>
                  <a:lnTo>
                    <a:pt x="1240" y="38"/>
                  </a:lnTo>
                  <a:lnTo>
                    <a:pt x="1252" y="32"/>
                  </a:lnTo>
                  <a:lnTo>
                    <a:pt x="1262" y="26"/>
                  </a:lnTo>
                  <a:lnTo>
                    <a:pt x="1271" y="21"/>
                  </a:lnTo>
                  <a:lnTo>
                    <a:pt x="1280" y="15"/>
                  </a:lnTo>
                  <a:lnTo>
                    <a:pt x="1289" y="14"/>
                  </a:lnTo>
                  <a:lnTo>
                    <a:pt x="1295" y="9"/>
                  </a:lnTo>
                  <a:lnTo>
                    <a:pt x="1301" y="6"/>
                  </a:lnTo>
                  <a:lnTo>
                    <a:pt x="1306" y="5"/>
                  </a:lnTo>
                  <a:lnTo>
                    <a:pt x="1311" y="3"/>
                  </a:lnTo>
                  <a:close/>
                </a:path>
              </a:pathLst>
            </a:custGeom>
            <a:solidFill>
              <a:srgbClr val="4766C7"/>
            </a:solidFill>
            <a:ln w="9525">
              <a:noFill/>
              <a:round/>
              <a:headEnd/>
              <a:tailEnd/>
            </a:ln>
          </p:spPr>
          <p:txBody>
            <a:bodyPr/>
            <a:lstStyle/>
            <a:p>
              <a:endParaRPr lang="ru-RU"/>
            </a:p>
          </p:txBody>
        </p:sp>
        <p:sp>
          <p:nvSpPr>
            <p:cNvPr id="28" name="Freeform 17"/>
            <p:cNvSpPr>
              <a:spLocks/>
            </p:cNvSpPr>
            <p:nvPr/>
          </p:nvSpPr>
          <p:spPr bwMode="auto">
            <a:xfrm>
              <a:off x="2762" y="1414"/>
              <a:ext cx="198" cy="317"/>
            </a:xfrm>
            <a:custGeom>
              <a:avLst/>
              <a:gdLst>
                <a:gd name="T0" fmla="*/ 3 w 198"/>
                <a:gd name="T1" fmla="*/ 96 h 317"/>
                <a:gd name="T2" fmla="*/ 5 w 198"/>
                <a:gd name="T3" fmla="*/ 84 h 317"/>
                <a:gd name="T4" fmla="*/ 10 w 198"/>
                <a:gd name="T5" fmla="*/ 72 h 317"/>
                <a:gd name="T6" fmla="*/ 16 w 198"/>
                <a:gd name="T7" fmla="*/ 60 h 317"/>
                <a:gd name="T8" fmla="*/ 22 w 198"/>
                <a:gd name="T9" fmla="*/ 50 h 317"/>
                <a:gd name="T10" fmla="*/ 31 w 198"/>
                <a:gd name="T11" fmla="*/ 37 h 317"/>
                <a:gd name="T12" fmla="*/ 41 w 198"/>
                <a:gd name="T13" fmla="*/ 27 h 317"/>
                <a:gd name="T14" fmla="*/ 52 w 198"/>
                <a:gd name="T15" fmla="*/ 18 h 317"/>
                <a:gd name="T16" fmla="*/ 64 w 198"/>
                <a:gd name="T17" fmla="*/ 10 h 317"/>
                <a:gd name="T18" fmla="*/ 74 w 198"/>
                <a:gd name="T19" fmla="*/ 4 h 317"/>
                <a:gd name="T20" fmla="*/ 88 w 198"/>
                <a:gd name="T21" fmla="*/ 1 h 317"/>
                <a:gd name="T22" fmla="*/ 102 w 198"/>
                <a:gd name="T23" fmla="*/ 0 h 317"/>
                <a:gd name="T24" fmla="*/ 115 w 198"/>
                <a:gd name="T25" fmla="*/ 1 h 317"/>
                <a:gd name="T26" fmla="*/ 129 w 198"/>
                <a:gd name="T27" fmla="*/ 7 h 317"/>
                <a:gd name="T28" fmla="*/ 142 w 198"/>
                <a:gd name="T29" fmla="*/ 16 h 317"/>
                <a:gd name="T30" fmla="*/ 156 w 198"/>
                <a:gd name="T31" fmla="*/ 30 h 317"/>
                <a:gd name="T32" fmla="*/ 170 w 198"/>
                <a:gd name="T33" fmla="*/ 48 h 317"/>
                <a:gd name="T34" fmla="*/ 180 w 198"/>
                <a:gd name="T35" fmla="*/ 66 h 317"/>
                <a:gd name="T36" fmla="*/ 188 w 198"/>
                <a:gd name="T37" fmla="*/ 86 h 317"/>
                <a:gd name="T38" fmla="*/ 192 w 198"/>
                <a:gd name="T39" fmla="*/ 101 h 317"/>
                <a:gd name="T40" fmla="*/ 194 w 198"/>
                <a:gd name="T41" fmla="*/ 111 h 317"/>
                <a:gd name="T42" fmla="*/ 197 w 198"/>
                <a:gd name="T43" fmla="*/ 127 h 317"/>
                <a:gd name="T44" fmla="*/ 197 w 198"/>
                <a:gd name="T45" fmla="*/ 142 h 317"/>
                <a:gd name="T46" fmla="*/ 197 w 198"/>
                <a:gd name="T47" fmla="*/ 154 h 317"/>
                <a:gd name="T48" fmla="*/ 197 w 198"/>
                <a:gd name="T49" fmla="*/ 164 h 317"/>
                <a:gd name="T50" fmla="*/ 197 w 198"/>
                <a:gd name="T51" fmla="*/ 175 h 317"/>
                <a:gd name="T52" fmla="*/ 195 w 198"/>
                <a:gd name="T53" fmla="*/ 185 h 317"/>
                <a:gd name="T54" fmla="*/ 194 w 198"/>
                <a:gd name="T55" fmla="*/ 196 h 317"/>
                <a:gd name="T56" fmla="*/ 191 w 198"/>
                <a:gd name="T57" fmla="*/ 211 h 317"/>
                <a:gd name="T58" fmla="*/ 185 w 198"/>
                <a:gd name="T59" fmla="*/ 231 h 317"/>
                <a:gd name="T60" fmla="*/ 177 w 198"/>
                <a:gd name="T61" fmla="*/ 249 h 317"/>
                <a:gd name="T62" fmla="*/ 170 w 198"/>
                <a:gd name="T63" fmla="*/ 266 h 317"/>
                <a:gd name="T64" fmla="*/ 159 w 198"/>
                <a:gd name="T65" fmla="*/ 281 h 317"/>
                <a:gd name="T66" fmla="*/ 148 w 198"/>
                <a:gd name="T67" fmla="*/ 293 h 317"/>
                <a:gd name="T68" fmla="*/ 138 w 198"/>
                <a:gd name="T69" fmla="*/ 303 h 317"/>
                <a:gd name="T70" fmla="*/ 127 w 198"/>
                <a:gd name="T71" fmla="*/ 311 h 317"/>
                <a:gd name="T72" fmla="*/ 112 w 198"/>
                <a:gd name="T73" fmla="*/ 315 h 317"/>
                <a:gd name="T74" fmla="*/ 96 w 198"/>
                <a:gd name="T75" fmla="*/ 317 h 317"/>
                <a:gd name="T76" fmla="*/ 79 w 198"/>
                <a:gd name="T77" fmla="*/ 312 h 317"/>
                <a:gd name="T78" fmla="*/ 65 w 198"/>
                <a:gd name="T79" fmla="*/ 306 h 317"/>
                <a:gd name="T80" fmla="*/ 53 w 198"/>
                <a:gd name="T81" fmla="*/ 297 h 317"/>
                <a:gd name="T82" fmla="*/ 43 w 198"/>
                <a:gd name="T83" fmla="*/ 285 h 317"/>
                <a:gd name="T84" fmla="*/ 32 w 198"/>
                <a:gd name="T85" fmla="*/ 270 h 317"/>
                <a:gd name="T86" fmla="*/ 25 w 198"/>
                <a:gd name="T87" fmla="*/ 255 h 317"/>
                <a:gd name="T88" fmla="*/ 19 w 198"/>
                <a:gd name="T89" fmla="*/ 237 h 317"/>
                <a:gd name="T90" fmla="*/ 11 w 198"/>
                <a:gd name="T91" fmla="*/ 219 h 317"/>
                <a:gd name="T92" fmla="*/ 7 w 198"/>
                <a:gd name="T93" fmla="*/ 199 h 317"/>
                <a:gd name="T94" fmla="*/ 3 w 198"/>
                <a:gd name="T95" fmla="*/ 178 h 317"/>
                <a:gd name="T96" fmla="*/ 0 w 198"/>
                <a:gd name="T97" fmla="*/ 160 h 317"/>
                <a:gd name="T98" fmla="*/ 0 w 198"/>
                <a:gd name="T99" fmla="*/ 142 h 317"/>
                <a:gd name="T100" fmla="*/ 0 w 198"/>
                <a:gd name="T101" fmla="*/ 125 h 317"/>
                <a:gd name="T102" fmla="*/ 0 w 198"/>
                <a:gd name="T103" fmla="*/ 108 h 317"/>
                <a:gd name="T104" fmla="*/ 3 w 198"/>
                <a:gd name="T105" fmla="*/ 102 h 31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98"/>
                <a:gd name="T160" fmla="*/ 0 h 317"/>
                <a:gd name="T161" fmla="*/ 198 w 198"/>
                <a:gd name="T162" fmla="*/ 317 h 31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98" h="317">
                  <a:moveTo>
                    <a:pt x="3" y="102"/>
                  </a:moveTo>
                  <a:lnTo>
                    <a:pt x="3" y="96"/>
                  </a:lnTo>
                  <a:lnTo>
                    <a:pt x="3" y="90"/>
                  </a:lnTo>
                  <a:lnTo>
                    <a:pt x="5" y="84"/>
                  </a:lnTo>
                  <a:lnTo>
                    <a:pt x="8" y="78"/>
                  </a:lnTo>
                  <a:lnTo>
                    <a:pt x="10" y="72"/>
                  </a:lnTo>
                  <a:lnTo>
                    <a:pt x="13" y="66"/>
                  </a:lnTo>
                  <a:lnTo>
                    <a:pt x="16" y="60"/>
                  </a:lnTo>
                  <a:lnTo>
                    <a:pt x="19" y="56"/>
                  </a:lnTo>
                  <a:lnTo>
                    <a:pt x="22" y="50"/>
                  </a:lnTo>
                  <a:lnTo>
                    <a:pt x="26" y="43"/>
                  </a:lnTo>
                  <a:lnTo>
                    <a:pt x="31" y="37"/>
                  </a:lnTo>
                  <a:lnTo>
                    <a:pt x="37" y="33"/>
                  </a:lnTo>
                  <a:lnTo>
                    <a:pt x="41" y="27"/>
                  </a:lnTo>
                  <a:lnTo>
                    <a:pt x="47" y="22"/>
                  </a:lnTo>
                  <a:lnTo>
                    <a:pt x="52" y="18"/>
                  </a:lnTo>
                  <a:lnTo>
                    <a:pt x="58" y="15"/>
                  </a:lnTo>
                  <a:lnTo>
                    <a:pt x="64" y="10"/>
                  </a:lnTo>
                  <a:lnTo>
                    <a:pt x="70" y="7"/>
                  </a:lnTo>
                  <a:lnTo>
                    <a:pt x="74" y="4"/>
                  </a:lnTo>
                  <a:lnTo>
                    <a:pt x="82" y="3"/>
                  </a:lnTo>
                  <a:lnTo>
                    <a:pt x="88" y="1"/>
                  </a:lnTo>
                  <a:lnTo>
                    <a:pt x="96" y="1"/>
                  </a:lnTo>
                  <a:lnTo>
                    <a:pt x="102" y="0"/>
                  </a:lnTo>
                  <a:lnTo>
                    <a:pt x="109" y="1"/>
                  </a:lnTo>
                  <a:lnTo>
                    <a:pt x="115" y="1"/>
                  </a:lnTo>
                  <a:lnTo>
                    <a:pt x="123" y="4"/>
                  </a:lnTo>
                  <a:lnTo>
                    <a:pt x="129" y="7"/>
                  </a:lnTo>
                  <a:lnTo>
                    <a:pt x="136" y="12"/>
                  </a:lnTo>
                  <a:lnTo>
                    <a:pt x="142" y="16"/>
                  </a:lnTo>
                  <a:lnTo>
                    <a:pt x="150" y="24"/>
                  </a:lnTo>
                  <a:lnTo>
                    <a:pt x="156" y="30"/>
                  </a:lnTo>
                  <a:lnTo>
                    <a:pt x="164" y="40"/>
                  </a:lnTo>
                  <a:lnTo>
                    <a:pt x="170" y="48"/>
                  </a:lnTo>
                  <a:lnTo>
                    <a:pt x="176" y="57"/>
                  </a:lnTo>
                  <a:lnTo>
                    <a:pt x="180" y="66"/>
                  </a:lnTo>
                  <a:lnTo>
                    <a:pt x="185" y="75"/>
                  </a:lnTo>
                  <a:lnTo>
                    <a:pt x="188" y="86"/>
                  </a:lnTo>
                  <a:lnTo>
                    <a:pt x="191" y="96"/>
                  </a:lnTo>
                  <a:lnTo>
                    <a:pt x="192" y="101"/>
                  </a:lnTo>
                  <a:lnTo>
                    <a:pt x="194" y="107"/>
                  </a:lnTo>
                  <a:lnTo>
                    <a:pt x="194" y="111"/>
                  </a:lnTo>
                  <a:lnTo>
                    <a:pt x="197" y="117"/>
                  </a:lnTo>
                  <a:lnTo>
                    <a:pt x="197" y="127"/>
                  </a:lnTo>
                  <a:lnTo>
                    <a:pt x="197" y="137"/>
                  </a:lnTo>
                  <a:lnTo>
                    <a:pt x="197" y="142"/>
                  </a:lnTo>
                  <a:lnTo>
                    <a:pt x="197" y="148"/>
                  </a:lnTo>
                  <a:lnTo>
                    <a:pt x="197" y="154"/>
                  </a:lnTo>
                  <a:lnTo>
                    <a:pt x="198" y="160"/>
                  </a:lnTo>
                  <a:lnTo>
                    <a:pt x="197" y="164"/>
                  </a:lnTo>
                  <a:lnTo>
                    <a:pt x="197" y="170"/>
                  </a:lnTo>
                  <a:lnTo>
                    <a:pt x="197" y="175"/>
                  </a:lnTo>
                  <a:lnTo>
                    <a:pt x="197" y="181"/>
                  </a:lnTo>
                  <a:lnTo>
                    <a:pt x="195" y="185"/>
                  </a:lnTo>
                  <a:lnTo>
                    <a:pt x="194" y="191"/>
                  </a:lnTo>
                  <a:lnTo>
                    <a:pt x="194" y="196"/>
                  </a:lnTo>
                  <a:lnTo>
                    <a:pt x="194" y="202"/>
                  </a:lnTo>
                  <a:lnTo>
                    <a:pt x="191" y="211"/>
                  </a:lnTo>
                  <a:lnTo>
                    <a:pt x="188" y="222"/>
                  </a:lnTo>
                  <a:lnTo>
                    <a:pt x="185" y="231"/>
                  </a:lnTo>
                  <a:lnTo>
                    <a:pt x="182" y="241"/>
                  </a:lnTo>
                  <a:lnTo>
                    <a:pt x="177" y="249"/>
                  </a:lnTo>
                  <a:lnTo>
                    <a:pt x="173" y="258"/>
                  </a:lnTo>
                  <a:lnTo>
                    <a:pt x="170" y="266"/>
                  </a:lnTo>
                  <a:lnTo>
                    <a:pt x="165" y="275"/>
                  </a:lnTo>
                  <a:lnTo>
                    <a:pt x="159" y="281"/>
                  </a:lnTo>
                  <a:lnTo>
                    <a:pt x="154" y="288"/>
                  </a:lnTo>
                  <a:lnTo>
                    <a:pt x="148" y="293"/>
                  </a:lnTo>
                  <a:lnTo>
                    <a:pt x="144" y="299"/>
                  </a:lnTo>
                  <a:lnTo>
                    <a:pt x="138" y="303"/>
                  </a:lnTo>
                  <a:lnTo>
                    <a:pt x="133" y="308"/>
                  </a:lnTo>
                  <a:lnTo>
                    <a:pt x="127" y="311"/>
                  </a:lnTo>
                  <a:lnTo>
                    <a:pt x="121" y="314"/>
                  </a:lnTo>
                  <a:lnTo>
                    <a:pt x="112" y="315"/>
                  </a:lnTo>
                  <a:lnTo>
                    <a:pt x="103" y="317"/>
                  </a:lnTo>
                  <a:lnTo>
                    <a:pt x="96" y="317"/>
                  </a:lnTo>
                  <a:lnTo>
                    <a:pt x="88" y="315"/>
                  </a:lnTo>
                  <a:lnTo>
                    <a:pt x="79" y="312"/>
                  </a:lnTo>
                  <a:lnTo>
                    <a:pt x="73" y="311"/>
                  </a:lnTo>
                  <a:lnTo>
                    <a:pt x="65" y="306"/>
                  </a:lnTo>
                  <a:lnTo>
                    <a:pt x="59" y="303"/>
                  </a:lnTo>
                  <a:lnTo>
                    <a:pt x="53" y="297"/>
                  </a:lnTo>
                  <a:lnTo>
                    <a:pt x="47" y="291"/>
                  </a:lnTo>
                  <a:lnTo>
                    <a:pt x="43" y="285"/>
                  </a:lnTo>
                  <a:lnTo>
                    <a:pt x="38" y="279"/>
                  </a:lnTo>
                  <a:lnTo>
                    <a:pt x="32" y="270"/>
                  </a:lnTo>
                  <a:lnTo>
                    <a:pt x="29" y="262"/>
                  </a:lnTo>
                  <a:lnTo>
                    <a:pt x="25" y="255"/>
                  </a:lnTo>
                  <a:lnTo>
                    <a:pt x="22" y="247"/>
                  </a:lnTo>
                  <a:lnTo>
                    <a:pt x="19" y="237"/>
                  </a:lnTo>
                  <a:lnTo>
                    <a:pt x="14" y="228"/>
                  </a:lnTo>
                  <a:lnTo>
                    <a:pt x="11" y="219"/>
                  </a:lnTo>
                  <a:lnTo>
                    <a:pt x="10" y="208"/>
                  </a:lnTo>
                  <a:lnTo>
                    <a:pt x="7" y="199"/>
                  </a:lnTo>
                  <a:lnTo>
                    <a:pt x="5" y="188"/>
                  </a:lnTo>
                  <a:lnTo>
                    <a:pt x="3" y="178"/>
                  </a:lnTo>
                  <a:lnTo>
                    <a:pt x="3" y="170"/>
                  </a:lnTo>
                  <a:lnTo>
                    <a:pt x="0" y="160"/>
                  </a:lnTo>
                  <a:lnTo>
                    <a:pt x="0" y="151"/>
                  </a:lnTo>
                  <a:lnTo>
                    <a:pt x="0" y="142"/>
                  </a:lnTo>
                  <a:lnTo>
                    <a:pt x="0" y="133"/>
                  </a:lnTo>
                  <a:lnTo>
                    <a:pt x="0" y="125"/>
                  </a:lnTo>
                  <a:lnTo>
                    <a:pt x="0" y="116"/>
                  </a:lnTo>
                  <a:lnTo>
                    <a:pt x="0" y="108"/>
                  </a:lnTo>
                  <a:lnTo>
                    <a:pt x="3" y="102"/>
                  </a:lnTo>
                  <a:close/>
                </a:path>
              </a:pathLst>
            </a:custGeom>
            <a:solidFill>
              <a:srgbClr val="FFFFC2"/>
            </a:solidFill>
            <a:ln w="9525">
              <a:noFill/>
              <a:round/>
              <a:headEnd/>
              <a:tailEnd/>
            </a:ln>
          </p:spPr>
          <p:txBody>
            <a:bodyPr/>
            <a:lstStyle/>
            <a:p>
              <a:endParaRPr lang="ru-RU"/>
            </a:p>
          </p:txBody>
        </p:sp>
        <p:sp>
          <p:nvSpPr>
            <p:cNvPr id="29" name="Freeform 18"/>
            <p:cNvSpPr>
              <a:spLocks/>
            </p:cNvSpPr>
            <p:nvPr/>
          </p:nvSpPr>
          <p:spPr bwMode="auto">
            <a:xfrm>
              <a:off x="2544" y="921"/>
              <a:ext cx="389" cy="262"/>
            </a:xfrm>
            <a:custGeom>
              <a:avLst/>
              <a:gdLst>
                <a:gd name="T0" fmla="*/ 10 w 389"/>
                <a:gd name="T1" fmla="*/ 6 h 262"/>
                <a:gd name="T2" fmla="*/ 25 w 389"/>
                <a:gd name="T3" fmla="*/ 0 h 262"/>
                <a:gd name="T4" fmla="*/ 43 w 389"/>
                <a:gd name="T5" fmla="*/ 0 h 262"/>
                <a:gd name="T6" fmla="*/ 58 w 389"/>
                <a:gd name="T7" fmla="*/ 0 h 262"/>
                <a:gd name="T8" fmla="*/ 77 w 389"/>
                <a:gd name="T9" fmla="*/ 5 h 262"/>
                <a:gd name="T10" fmla="*/ 96 w 389"/>
                <a:gd name="T11" fmla="*/ 14 h 262"/>
                <a:gd name="T12" fmla="*/ 126 w 389"/>
                <a:gd name="T13" fmla="*/ 32 h 262"/>
                <a:gd name="T14" fmla="*/ 152 w 389"/>
                <a:gd name="T15" fmla="*/ 50 h 262"/>
                <a:gd name="T16" fmla="*/ 170 w 389"/>
                <a:gd name="T17" fmla="*/ 65 h 262"/>
                <a:gd name="T18" fmla="*/ 182 w 389"/>
                <a:gd name="T19" fmla="*/ 80 h 262"/>
                <a:gd name="T20" fmla="*/ 191 w 389"/>
                <a:gd name="T21" fmla="*/ 98 h 262"/>
                <a:gd name="T22" fmla="*/ 197 w 389"/>
                <a:gd name="T23" fmla="*/ 117 h 262"/>
                <a:gd name="T24" fmla="*/ 203 w 389"/>
                <a:gd name="T25" fmla="*/ 136 h 262"/>
                <a:gd name="T26" fmla="*/ 214 w 389"/>
                <a:gd name="T27" fmla="*/ 151 h 262"/>
                <a:gd name="T28" fmla="*/ 229 w 389"/>
                <a:gd name="T29" fmla="*/ 169 h 262"/>
                <a:gd name="T30" fmla="*/ 244 w 389"/>
                <a:gd name="T31" fmla="*/ 180 h 262"/>
                <a:gd name="T32" fmla="*/ 264 w 389"/>
                <a:gd name="T33" fmla="*/ 172 h 262"/>
                <a:gd name="T34" fmla="*/ 282 w 389"/>
                <a:gd name="T35" fmla="*/ 166 h 262"/>
                <a:gd name="T36" fmla="*/ 302 w 389"/>
                <a:gd name="T37" fmla="*/ 162 h 262"/>
                <a:gd name="T38" fmla="*/ 320 w 389"/>
                <a:gd name="T39" fmla="*/ 159 h 262"/>
                <a:gd name="T40" fmla="*/ 336 w 389"/>
                <a:gd name="T41" fmla="*/ 166 h 262"/>
                <a:gd name="T42" fmla="*/ 351 w 389"/>
                <a:gd name="T43" fmla="*/ 186 h 262"/>
                <a:gd name="T44" fmla="*/ 371 w 389"/>
                <a:gd name="T45" fmla="*/ 213 h 262"/>
                <a:gd name="T46" fmla="*/ 385 w 389"/>
                <a:gd name="T47" fmla="*/ 242 h 262"/>
                <a:gd name="T48" fmla="*/ 379 w 389"/>
                <a:gd name="T49" fmla="*/ 262 h 262"/>
                <a:gd name="T50" fmla="*/ 359 w 389"/>
                <a:gd name="T51" fmla="*/ 236 h 262"/>
                <a:gd name="T52" fmla="*/ 350 w 389"/>
                <a:gd name="T53" fmla="*/ 221 h 262"/>
                <a:gd name="T54" fmla="*/ 341 w 389"/>
                <a:gd name="T55" fmla="*/ 203 h 262"/>
                <a:gd name="T56" fmla="*/ 329 w 389"/>
                <a:gd name="T57" fmla="*/ 188 h 262"/>
                <a:gd name="T58" fmla="*/ 312 w 389"/>
                <a:gd name="T59" fmla="*/ 178 h 262"/>
                <a:gd name="T60" fmla="*/ 292 w 389"/>
                <a:gd name="T61" fmla="*/ 182 h 262"/>
                <a:gd name="T62" fmla="*/ 270 w 389"/>
                <a:gd name="T63" fmla="*/ 189 h 262"/>
                <a:gd name="T64" fmla="*/ 250 w 389"/>
                <a:gd name="T65" fmla="*/ 197 h 262"/>
                <a:gd name="T66" fmla="*/ 231 w 389"/>
                <a:gd name="T67" fmla="*/ 195 h 262"/>
                <a:gd name="T68" fmla="*/ 214 w 389"/>
                <a:gd name="T69" fmla="*/ 185 h 262"/>
                <a:gd name="T70" fmla="*/ 196 w 389"/>
                <a:gd name="T71" fmla="*/ 169 h 262"/>
                <a:gd name="T72" fmla="*/ 178 w 389"/>
                <a:gd name="T73" fmla="*/ 160 h 262"/>
                <a:gd name="T74" fmla="*/ 176 w 389"/>
                <a:gd name="T75" fmla="*/ 139 h 262"/>
                <a:gd name="T76" fmla="*/ 170 w 389"/>
                <a:gd name="T77" fmla="*/ 118 h 262"/>
                <a:gd name="T78" fmla="*/ 160 w 389"/>
                <a:gd name="T79" fmla="*/ 100 h 262"/>
                <a:gd name="T80" fmla="*/ 147 w 389"/>
                <a:gd name="T81" fmla="*/ 85 h 262"/>
                <a:gd name="T82" fmla="*/ 128 w 389"/>
                <a:gd name="T83" fmla="*/ 65 h 262"/>
                <a:gd name="T84" fmla="*/ 107 w 389"/>
                <a:gd name="T85" fmla="*/ 50 h 262"/>
                <a:gd name="T86" fmla="*/ 89 w 389"/>
                <a:gd name="T87" fmla="*/ 41 h 262"/>
                <a:gd name="T88" fmla="*/ 70 w 389"/>
                <a:gd name="T89" fmla="*/ 35 h 262"/>
                <a:gd name="T90" fmla="*/ 49 w 389"/>
                <a:gd name="T91" fmla="*/ 30 h 262"/>
                <a:gd name="T92" fmla="*/ 30 w 389"/>
                <a:gd name="T93" fmla="*/ 29 h 262"/>
                <a:gd name="T94" fmla="*/ 15 w 389"/>
                <a:gd name="T95" fmla="*/ 27 h 262"/>
                <a:gd name="T96" fmla="*/ 0 w 389"/>
                <a:gd name="T97" fmla="*/ 14 h 26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89"/>
                <a:gd name="T148" fmla="*/ 0 h 262"/>
                <a:gd name="T149" fmla="*/ 389 w 389"/>
                <a:gd name="T150" fmla="*/ 262 h 26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89" h="262">
                  <a:moveTo>
                    <a:pt x="0" y="14"/>
                  </a:moveTo>
                  <a:lnTo>
                    <a:pt x="4" y="9"/>
                  </a:lnTo>
                  <a:lnTo>
                    <a:pt x="10" y="6"/>
                  </a:lnTo>
                  <a:lnTo>
                    <a:pt x="15" y="3"/>
                  </a:lnTo>
                  <a:lnTo>
                    <a:pt x="21" y="3"/>
                  </a:lnTo>
                  <a:lnTo>
                    <a:pt x="25" y="0"/>
                  </a:lnTo>
                  <a:lnTo>
                    <a:pt x="31" y="0"/>
                  </a:lnTo>
                  <a:lnTo>
                    <a:pt x="37" y="0"/>
                  </a:lnTo>
                  <a:lnTo>
                    <a:pt x="43" y="0"/>
                  </a:lnTo>
                  <a:lnTo>
                    <a:pt x="48" y="0"/>
                  </a:lnTo>
                  <a:lnTo>
                    <a:pt x="52" y="0"/>
                  </a:lnTo>
                  <a:lnTo>
                    <a:pt x="58" y="0"/>
                  </a:lnTo>
                  <a:lnTo>
                    <a:pt x="64" y="2"/>
                  </a:lnTo>
                  <a:lnTo>
                    <a:pt x="70" y="3"/>
                  </a:lnTo>
                  <a:lnTo>
                    <a:pt x="77" y="5"/>
                  </a:lnTo>
                  <a:lnTo>
                    <a:pt x="81" y="8"/>
                  </a:lnTo>
                  <a:lnTo>
                    <a:pt x="87" y="11"/>
                  </a:lnTo>
                  <a:lnTo>
                    <a:pt x="96" y="14"/>
                  </a:lnTo>
                  <a:lnTo>
                    <a:pt x="107" y="20"/>
                  </a:lnTo>
                  <a:lnTo>
                    <a:pt x="117" y="26"/>
                  </a:lnTo>
                  <a:lnTo>
                    <a:pt x="126" y="32"/>
                  </a:lnTo>
                  <a:lnTo>
                    <a:pt x="135" y="38"/>
                  </a:lnTo>
                  <a:lnTo>
                    <a:pt x="144" y="44"/>
                  </a:lnTo>
                  <a:lnTo>
                    <a:pt x="152" y="50"/>
                  </a:lnTo>
                  <a:lnTo>
                    <a:pt x="160" y="56"/>
                  </a:lnTo>
                  <a:lnTo>
                    <a:pt x="166" y="61"/>
                  </a:lnTo>
                  <a:lnTo>
                    <a:pt x="170" y="65"/>
                  </a:lnTo>
                  <a:lnTo>
                    <a:pt x="175" y="70"/>
                  </a:lnTo>
                  <a:lnTo>
                    <a:pt x="179" y="76"/>
                  </a:lnTo>
                  <a:lnTo>
                    <a:pt x="182" y="80"/>
                  </a:lnTo>
                  <a:lnTo>
                    <a:pt x="185" y="86"/>
                  </a:lnTo>
                  <a:lnTo>
                    <a:pt x="188" y="92"/>
                  </a:lnTo>
                  <a:lnTo>
                    <a:pt x="191" y="98"/>
                  </a:lnTo>
                  <a:lnTo>
                    <a:pt x="193" y="104"/>
                  </a:lnTo>
                  <a:lnTo>
                    <a:pt x="196" y="111"/>
                  </a:lnTo>
                  <a:lnTo>
                    <a:pt x="197" y="117"/>
                  </a:lnTo>
                  <a:lnTo>
                    <a:pt x="200" y="124"/>
                  </a:lnTo>
                  <a:lnTo>
                    <a:pt x="202" y="129"/>
                  </a:lnTo>
                  <a:lnTo>
                    <a:pt x="203" y="136"/>
                  </a:lnTo>
                  <a:lnTo>
                    <a:pt x="206" y="142"/>
                  </a:lnTo>
                  <a:lnTo>
                    <a:pt x="208" y="150"/>
                  </a:lnTo>
                  <a:lnTo>
                    <a:pt x="214" y="151"/>
                  </a:lnTo>
                  <a:lnTo>
                    <a:pt x="218" y="156"/>
                  </a:lnTo>
                  <a:lnTo>
                    <a:pt x="225" y="162"/>
                  </a:lnTo>
                  <a:lnTo>
                    <a:pt x="229" y="169"/>
                  </a:lnTo>
                  <a:lnTo>
                    <a:pt x="232" y="174"/>
                  </a:lnTo>
                  <a:lnTo>
                    <a:pt x="238" y="180"/>
                  </a:lnTo>
                  <a:lnTo>
                    <a:pt x="244" y="180"/>
                  </a:lnTo>
                  <a:lnTo>
                    <a:pt x="253" y="177"/>
                  </a:lnTo>
                  <a:lnTo>
                    <a:pt x="258" y="174"/>
                  </a:lnTo>
                  <a:lnTo>
                    <a:pt x="264" y="172"/>
                  </a:lnTo>
                  <a:lnTo>
                    <a:pt x="270" y="171"/>
                  </a:lnTo>
                  <a:lnTo>
                    <a:pt x="276" y="169"/>
                  </a:lnTo>
                  <a:lnTo>
                    <a:pt x="282" y="166"/>
                  </a:lnTo>
                  <a:lnTo>
                    <a:pt x="288" y="165"/>
                  </a:lnTo>
                  <a:lnTo>
                    <a:pt x="294" y="162"/>
                  </a:lnTo>
                  <a:lnTo>
                    <a:pt x="302" y="162"/>
                  </a:lnTo>
                  <a:lnTo>
                    <a:pt x="308" y="159"/>
                  </a:lnTo>
                  <a:lnTo>
                    <a:pt x="314" y="159"/>
                  </a:lnTo>
                  <a:lnTo>
                    <a:pt x="320" y="159"/>
                  </a:lnTo>
                  <a:lnTo>
                    <a:pt x="326" y="162"/>
                  </a:lnTo>
                  <a:lnTo>
                    <a:pt x="330" y="163"/>
                  </a:lnTo>
                  <a:lnTo>
                    <a:pt x="336" y="166"/>
                  </a:lnTo>
                  <a:lnTo>
                    <a:pt x="339" y="171"/>
                  </a:lnTo>
                  <a:lnTo>
                    <a:pt x="344" y="177"/>
                  </a:lnTo>
                  <a:lnTo>
                    <a:pt x="351" y="186"/>
                  </a:lnTo>
                  <a:lnTo>
                    <a:pt x="359" y="195"/>
                  </a:lnTo>
                  <a:lnTo>
                    <a:pt x="365" y="203"/>
                  </a:lnTo>
                  <a:lnTo>
                    <a:pt x="371" y="213"/>
                  </a:lnTo>
                  <a:lnTo>
                    <a:pt x="376" y="222"/>
                  </a:lnTo>
                  <a:lnTo>
                    <a:pt x="380" y="233"/>
                  </a:lnTo>
                  <a:lnTo>
                    <a:pt x="385" y="242"/>
                  </a:lnTo>
                  <a:lnTo>
                    <a:pt x="389" y="253"/>
                  </a:lnTo>
                  <a:lnTo>
                    <a:pt x="385" y="257"/>
                  </a:lnTo>
                  <a:lnTo>
                    <a:pt x="379" y="262"/>
                  </a:lnTo>
                  <a:lnTo>
                    <a:pt x="369" y="251"/>
                  </a:lnTo>
                  <a:lnTo>
                    <a:pt x="362" y="242"/>
                  </a:lnTo>
                  <a:lnTo>
                    <a:pt x="359" y="236"/>
                  </a:lnTo>
                  <a:lnTo>
                    <a:pt x="356" y="231"/>
                  </a:lnTo>
                  <a:lnTo>
                    <a:pt x="353" y="225"/>
                  </a:lnTo>
                  <a:lnTo>
                    <a:pt x="350" y="221"/>
                  </a:lnTo>
                  <a:lnTo>
                    <a:pt x="347" y="215"/>
                  </a:lnTo>
                  <a:lnTo>
                    <a:pt x="344" y="209"/>
                  </a:lnTo>
                  <a:lnTo>
                    <a:pt x="341" y="203"/>
                  </a:lnTo>
                  <a:lnTo>
                    <a:pt x="338" y="198"/>
                  </a:lnTo>
                  <a:lnTo>
                    <a:pt x="333" y="192"/>
                  </a:lnTo>
                  <a:lnTo>
                    <a:pt x="329" y="188"/>
                  </a:lnTo>
                  <a:lnTo>
                    <a:pt x="324" y="183"/>
                  </a:lnTo>
                  <a:lnTo>
                    <a:pt x="320" y="180"/>
                  </a:lnTo>
                  <a:lnTo>
                    <a:pt x="312" y="178"/>
                  </a:lnTo>
                  <a:lnTo>
                    <a:pt x="306" y="180"/>
                  </a:lnTo>
                  <a:lnTo>
                    <a:pt x="298" y="180"/>
                  </a:lnTo>
                  <a:lnTo>
                    <a:pt x="292" y="182"/>
                  </a:lnTo>
                  <a:lnTo>
                    <a:pt x="285" y="185"/>
                  </a:lnTo>
                  <a:lnTo>
                    <a:pt x="277" y="188"/>
                  </a:lnTo>
                  <a:lnTo>
                    <a:pt x="270" y="189"/>
                  </a:lnTo>
                  <a:lnTo>
                    <a:pt x="265" y="192"/>
                  </a:lnTo>
                  <a:lnTo>
                    <a:pt x="256" y="195"/>
                  </a:lnTo>
                  <a:lnTo>
                    <a:pt x="250" y="197"/>
                  </a:lnTo>
                  <a:lnTo>
                    <a:pt x="244" y="197"/>
                  </a:lnTo>
                  <a:lnTo>
                    <a:pt x="237" y="198"/>
                  </a:lnTo>
                  <a:lnTo>
                    <a:pt x="231" y="195"/>
                  </a:lnTo>
                  <a:lnTo>
                    <a:pt x="225" y="194"/>
                  </a:lnTo>
                  <a:lnTo>
                    <a:pt x="218" y="189"/>
                  </a:lnTo>
                  <a:lnTo>
                    <a:pt x="214" y="185"/>
                  </a:lnTo>
                  <a:lnTo>
                    <a:pt x="208" y="177"/>
                  </a:lnTo>
                  <a:lnTo>
                    <a:pt x="203" y="172"/>
                  </a:lnTo>
                  <a:lnTo>
                    <a:pt x="196" y="169"/>
                  </a:lnTo>
                  <a:lnTo>
                    <a:pt x="188" y="168"/>
                  </a:lnTo>
                  <a:lnTo>
                    <a:pt x="181" y="165"/>
                  </a:lnTo>
                  <a:lnTo>
                    <a:pt x="178" y="160"/>
                  </a:lnTo>
                  <a:lnTo>
                    <a:pt x="175" y="154"/>
                  </a:lnTo>
                  <a:lnTo>
                    <a:pt x="178" y="147"/>
                  </a:lnTo>
                  <a:lnTo>
                    <a:pt x="176" y="139"/>
                  </a:lnTo>
                  <a:lnTo>
                    <a:pt x="175" y="132"/>
                  </a:lnTo>
                  <a:lnTo>
                    <a:pt x="172" y="124"/>
                  </a:lnTo>
                  <a:lnTo>
                    <a:pt x="170" y="118"/>
                  </a:lnTo>
                  <a:lnTo>
                    <a:pt x="166" y="112"/>
                  </a:lnTo>
                  <a:lnTo>
                    <a:pt x="163" y="106"/>
                  </a:lnTo>
                  <a:lnTo>
                    <a:pt x="160" y="100"/>
                  </a:lnTo>
                  <a:lnTo>
                    <a:pt x="157" y="95"/>
                  </a:lnTo>
                  <a:lnTo>
                    <a:pt x="152" y="89"/>
                  </a:lnTo>
                  <a:lnTo>
                    <a:pt x="147" y="85"/>
                  </a:lnTo>
                  <a:lnTo>
                    <a:pt x="143" y="79"/>
                  </a:lnTo>
                  <a:lnTo>
                    <a:pt x="138" y="74"/>
                  </a:lnTo>
                  <a:lnTo>
                    <a:pt x="128" y="65"/>
                  </a:lnTo>
                  <a:lnTo>
                    <a:pt x="119" y="59"/>
                  </a:lnTo>
                  <a:lnTo>
                    <a:pt x="111" y="55"/>
                  </a:lnTo>
                  <a:lnTo>
                    <a:pt x="107" y="50"/>
                  </a:lnTo>
                  <a:lnTo>
                    <a:pt x="101" y="47"/>
                  </a:lnTo>
                  <a:lnTo>
                    <a:pt x="95" y="44"/>
                  </a:lnTo>
                  <a:lnTo>
                    <a:pt x="89" y="41"/>
                  </a:lnTo>
                  <a:lnTo>
                    <a:pt x="83" y="40"/>
                  </a:lnTo>
                  <a:lnTo>
                    <a:pt x="77" y="37"/>
                  </a:lnTo>
                  <a:lnTo>
                    <a:pt x="70" y="35"/>
                  </a:lnTo>
                  <a:lnTo>
                    <a:pt x="63" y="32"/>
                  </a:lnTo>
                  <a:lnTo>
                    <a:pt x="57" y="32"/>
                  </a:lnTo>
                  <a:lnTo>
                    <a:pt x="49" y="30"/>
                  </a:lnTo>
                  <a:lnTo>
                    <a:pt x="43" y="30"/>
                  </a:lnTo>
                  <a:lnTo>
                    <a:pt x="37" y="29"/>
                  </a:lnTo>
                  <a:lnTo>
                    <a:pt x="30" y="29"/>
                  </a:lnTo>
                  <a:lnTo>
                    <a:pt x="24" y="30"/>
                  </a:lnTo>
                  <a:lnTo>
                    <a:pt x="18" y="32"/>
                  </a:lnTo>
                  <a:lnTo>
                    <a:pt x="15" y="27"/>
                  </a:lnTo>
                  <a:lnTo>
                    <a:pt x="10" y="21"/>
                  </a:lnTo>
                  <a:lnTo>
                    <a:pt x="3" y="15"/>
                  </a:lnTo>
                  <a:lnTo>
                    <a:pt x="0" y="14"/>
                  </a:lnTo>
                  <a:close/>
                </a:path>
              </a:pathLst>
            </a:custGeom>
            <a:solidFill>
              <a:srgbClr val="4766C7"/>
            </a:solidFill>
            <a:ln w="9525">
              <a:noFill/>
              <a:round/>
              <a:headEnd/>
              <a:tailEnd/>
            </a:ln>
          </p:spPr>
          <p:txBody>
            <a:bodyPr/>
            <a:lstStyle/>
            <a:p>
              <a:endParaRPr lang="ru-RU"/>
            </a:p>
          </p:txBody>
        </p:sp>
        <p:sp>
          <p:nvSpPr>
            <p:cNvPr id="30" name="Freeform 19"/>
            <p:cNvSpPr>
              <a:spLocks/>
            </p:cNvSpPr>
            <p:nvPr/>
          </p:nvSpPr>
          <p:spPr bwMode="auto">
            <a:xfrm>
              <a:off x="1760" y="1294"/>
              <a:ext cx="820" cy="524"/>
            </a:xfrm>
            <a:custGeom>
              <a:avLst/>
              <a:gdLst>
                <a:gd name="T0" fmla="*/ 820 w 820"/>
                <a:gd name="T1" fmla="*/ 293 h 524"/>
                <a:gd name="T2" fmla="*/ 0 w 820"/>
                <a:gd name="T3" fmla="*/ 524 h 524"/>
                <a:gd name="T4" fmla="*/ 33 w 820"/>
                <a:gd name="T5" fmla="*/ 318 h 524"/>
                <a:gd name="T6" fmla="*/ 803 w 820"/>
                <a:gd name="T7" fmla="*/ 0 h 524"/>
                <a:gd name="T8" fmla="*/ 820 w 820"/>
                <a:gd name="T9" fmla="*/ 293 h 524"/>
                <a:gd name="T10" fmla="*/ 820 w 820"/>
                <a:gd name="T11" fmla="*/ 293 h 524"/>
                <a:gd name="T12" fmla="*/ 0 60000 65536"/>
                <a:gd name="T13" fmla="*/ 0 60000 65536"/>
                <a:gd name="T14" fmla="*/ 0 60000 65536"/>
                <a:gd name="T15" fmla="*/ 0 60000 65536"/>
                <a:gd name="T16" fmla="*/ 0 60000 65536"/>
                <a:gd name="T17" fmla="*/ 0 60000 65536"/>
                <a:gd name="T18" fmla="*/ 0 w 820"/>
                <a:gd name="T19" fmla="*/ 0 h 524"/>
                <a:gd name="T20" fmla="*/ 820 w 820"/>
                <a:gd name="T21" fmla="*/ 524 h 524"/>
              </a:gdLst>
              <a:ahLst/>
              <a:cxnLst>
                <a:cxn ang="T12">
                  <a:pos x="T0" y="T1"/>
                </a:cxn>
                <a:cxn ang="T13">
                  <a:pos x="T2" y="T3"/>
                </a:cxn>
                <a:cxn ang="T14">
                  <a:pos x="T4" y="T5"/>
                </a:cxn>
                <a:cxn ang="T15">
                  <a:pos x="T6" y="T7"/>
                </a:cxn>
                <a:cxn ang="T16">
                  <a:pos x="T8" y="T9"/>
                </a:cxn>
                <a:cxn ang="T17">
                  <a:pos x="T10" y="T11"/>
                </a:cxn>
              </a:cxnLst>
              <a:rect l="T18" t="T19" r="T20" b="T21"/>
              <a:pathLst>
                <a:path w="820" h="524">
                  <a:moveTo>
                    <a:pt x="820" y="293"/>
                  </a:moveTo>
                  <a:lnTo>
                    <a:pt x="0" y="524"/>
                  </a:lnTo>
                  <a:lnTo>
                    <a:pt x="33" y="318"/>
                  </a:lnTo>
                  <a:lnTo>
                    <a:pt x="803" y="0"/>
                  </a:lnTo>
                  <a:lnTo>
                    <a:pt x="820" y="293"/>
                  </a:lnTo>
                  <a:close/>
                </a:path>
              </a:pathLst>
            </a:custGeom>
            <a:solidFill>
              <a:srgbClr val="7087DB"/>
            </a:solidFill>
            <a:ln w="9525">
              <a:noFill/>
              <a:round/>
              <a:headEnd/>
              <a:tailEnd/>
            </a:ln>
          </p:spPr>
          <p:txBody>
            <a:bodyPr/>
            <a:lstStyle/>
            <a:p>
              <a:endParaRPr lang="ru-RU"/>
            </a:p>
          </p:txBody>
        </p:sp>
        <p:sp>
          <p:nvSpPr>
            <p:cNvPr id="31" name="Freeform 20"/>
            <p:cNvSpPr>
              <a:spLocks/>
            </p:cNvSpPr>
            <p:nvPr/>
          </p:nvSpPr>
          <p:spPr bwMode="auto">
            <a:xfrm>
              <a:off x="2531" y="1090"/>
              <a:ext cx="336" cy="284"/>
            </a:xfrm>
            <a:custGeom>
              <a:avLst/>
              <a:gdLst>
                <a:gd name="T0" fmla="*/ 336 w 336"/>
                <a:gd name="T1" fmla="*/ 0 h 284"/>
                <a:gd name="T2" fmla="*/ 58 w 336"/>
                <a:gd name="T3" fmla="*/ 118 h 284"/>
                <a:gd name="T4" fmla="*/ 0 w 336"/>
                <a:gd name="T5" fmla="*/ 284 h 284"/>
                <a:gd name="T6" fmla="*/ 160 w 336"/>
                <a:gd name="T7" fmla="*/ 253 h 284"/>
                <a:gd name="T8" fmla="*/ 336 w 336"/>
                <a:gd name="T9" fmla="*/ 0 h 284"/>
                <a:gd name="T10" fmla="*/ 336 w 336"/>
                <a:gd name="T11" fmla="*/ 0 h 284"/>
                <a:gd name="T12" fmla="*/ 0 60000 65536"/>
                <a:gd name="T13" fmla="*/ 0 60000 65536"/>
                <a:gd name="T14" fmla="*/ 0 60000 65536"/>
                <a:gd name="T15" fmla="*/ 0 60000 65536"/>
                <a:gd name="T16" fmla="*/ 0 60000 65536"/>
                <a:gd name="T17" fmla="*/ 0 60000 65536"/>
                <a:gd name="T18" fmla="*/ 0 w 336"/>
                <a:gd name="T19" fmla="*/ 0 h 284"/>
                <a:gd name="T20" fmla="*/ 336 w 336"/>
                <a:gd name="T21" fmla="*/ 284 h 284"/>
              </a:gdLst>
              <a:ahLst/>
              <a:cxnLst>
                <a:cxn ang="T12">
                  <a:pos x="T0" y="T1"/>
                </a:cxn>
                <a:cxn ang="T13">
                  <a:pos x="T2" y="T3"/>
                </a:cxn>
                <a:cxn ang="T14">
                  <a:pos x="T4" y="T5"/>
                </a:cxn>
                <a:cxn ang="T15">
                  <a:pos x="T6" y="T7"/>
                </a:cxn>
                <a:cxn ang="T16">
                  <a:pos x="T8" y="T9"/>
                </a:cxn>
                <a:cxn ang="T17">
                  <a:pos x="T10" y="T11"/>
                </a:cxn>
              </a:cxnLst>
              <a:rect l="T18" t="T19" r="T20" b="T21"/>
              <a:pathLst>
                <a:path w="336" h="284">
                  <a:moveTo>
                    <a:pt x="336" y="0"/>
                  </a:moveTo>
                  <a:lnTo>
                    <a:pt x="58" y="118"/>
                  </a:lnTo>
                  <a:lnTo>
                    <a:pt x="0" y="284"/>
                  </a:lnTo>
                  <a:lnTo>
                    <a:pt x="160" y="253"/>
                  </a:lnTo>
                  <a:lnTo>
                    <a:pt x="336" y="0"/>
                  </a:lnTo>
                  <a:close/>
                </a:path>
              </a:pathLst>
            </a:custGeom>
            <a:solidFill>
              <a:srgbClr val="FFCC00"/>
            </a:solidFill>
            <a:ln w="9525">
              <a:noFill/>
              <a:round/>
              <a:headEnd/>
              <a:tailEnd/>
            </a:ln>
          </p:spPr>
          <p:txBody>
            <a:bodyPr/>
            <a:lstStyle/>
            <a:p>
              <a:endParaRPr lang="ru-RU"/>
            </a:p>
          </p:txBody>
        </p:sp>
        <p:sp>
          <p:nvSpPr>
            <p:cNvPr id="32" name="Freeform 21"/>
            <p:cNvSpPr>
              <a:spLocks/>
            </p:cNvSpPr>
            <p:nvPr/>
          </p:nvSpPr>
          <p:spPr bwMode="auto">
            <a:xfrm>
              <a:off x="2522" y="1344"/>
              <a:ext cx="293" cy="274"/>
            </a:xfrm>
            <a:custGeom>
              <a:avLst/>
              <a:gdLst>
                <a:gd name="T0" fmla="*/ 59 w 293"/>
                <a:gd name="T1" fmla="*/ 191 h 274"/>
                <a:gd name="T2" fmla="*/ 126 w 293"/>
                <a:gd name="T3" fmla="*/ 274 h 274"/>
                <a:gd name="T4" fmla="*/ 293 w 293"/>
                <a:gd name="T5" fmla="*/ 151 h 274"/>
                <a:gd name="T6" fmla="*/ 180 w 293"/>
                <a:gd name="T7" fmla="*/ 0 h 274"/>
                <a:gd name="T8" fmla="*/ 0 w 293"/>
                <a:gd name="T9" fmla="*/ 52 h 274"/>
                <a:gd name="T10" fmla="*/ 59 w 293"/>
                <a:gd name="T11" fmla="*/ 191 h 274"/>
                <a:gd name="T12" fmla="*/ 59 w 293"/>
                <a:gd name="T13" fmla="*/ 191 h 274"/>
                <a:gd name="T14" fmla="*/ 0 60000 65536"/>
                <a:gd name="T15" fmla="*/ 0 60000 65536"/>
                <a:gd name="T16" fmla="*/ 0 60000 65536"/>
                <a:gd name="T17" fmla="*/ 0 60000 65536"/>
                <a:gd name="T18" fmla="*/ 0 60000 65536"/>
                <a:gd name="T19" fmla="*/ 0 60000 65536"/>
                <a:gd name="T20" fmla="*/ 0 60000 65536"/>
                <a:gd name="T21" fmla="*/ 0 w 293"/>
                <a:gd name="T22" fmla="*/ 0 h 274"/>
                <a:gd name="T23" fmla="*/ 293 w 293"/>
                <a:gd name="T24" fmla="*/ 274 h 27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3" h="274">
                  <a:moveTo>
                    <a:pt x="59" y="191"/>
                  </a:moveTo>
                  <a:lnTo>
                    <a:pt x="126" y="274"/>
                  </a:lnTo>
                  <a:lnTo>
                    <a:pt x="293" y="151"/>
                  </a:lnTo>
                  <a:lnTo>
                    <a:pt x="180" y="0"/>
                  </a:lnTo>
                  <a:lnTo>
                    <a:pt x="0" y="52"/>
                  </a:lnTo>
                  <a:lnTo>
                    <a:pt x="59" y="191"/>
                  </a:lnTo>
                  <a:close/>
                </a:path>
              </a:pathLst>
            </a:custGeom>
            <a:solidFill>
              <a:srgbClr val="FFB300"/>
            </a:solidFill>
            <a:ln w="9525">
              <a:noFill/>
              <a:round/>
              <a:headEnd/>
              <a:tailEnd/>
            </a:ln>
          </p:spPr>
          <p:txBody>
            <a:bodyPr/>
            <a:lstStyle/>
            <a:p>
              <a:endParaRPr lang="ru-RU"/>
            </a:p>
          </p:txBody>
        </p:sp>
        <p:sp>
          <p:nvSpPr>
            <p:cNvPr id="33" name="Freeform 22"/>
            <p:cNvSpPr>
              <a:spLocks/>
            </p:cNvSpPr>
            <p:nvPr/>
          </p:nvSpPr>
          <p:spPr bwMode="auto">
            <a:xfrm>
              <a:off x="2714" y="1093"/>
              <a:ext cx="76" cy="121"/>
            </a:xfrm>
            <a:custGeom>
              <a:avLst/>
              <a:gdLst>
                <a:gd name="T0" fmla="*/ 35 w 76"/>
                <a:gd name="T1" fmla="*/ 0 h 121"/>
                <a:gd name="T2" fmla="*/ 76 w 76"/>
                <a:gd name="T3" fmla="*/ 43 h 121"/>
                <a:gd name="T4" fmla="*/ 29 w 76"/>
                <a:gd name="T5" fmla="*/ 121 h 121"/>
                <a:gd name="T6" fmla="*/ 0 w 76"/>
                <a:gd name="T7" fmla="*/ 22 h 121"/>
                <a:gd name="T8" fmla="*/ 35 w 76"/>
                <a:gd name="T9" fmla="*/ 0 h 121"/>
                <a:gd name="T10" fmla="*/ 35 w 76"/>
                <a:gd name="T11" fmla="*/ 0 h 121"/>
                <a:gd name="T12" fmla="*/ 0 60000 65536"/>
                <a:gd name="T13" fmla="*/ 0 60000 65536"/>
                <a:gd name="T14" fmla="*/ 0 60000 65536"/>
                <a:gd name="T15" fmla="*/ 0 60000 65536"/>
                <a:gd name="T16" fmla="*/ 0 60000 65536"/>
                <a:gd name="T17" fmla="*/ 0 60000 65536"/>
                <a:gd name="T18" fmla="*/ 0 w 76"/>
                <a:gd name="T19" fmla="*/ 0 h 121"/>
                <a:gd name="T20" fmla="*/ 76 w 76"/>
                <a:gd name="T21" fmla="*/ 121 h 121"/>
              </a:gdLst>
              <a:ahLst/>
              <a:cxnLst>
                <a:cxn ang="T12">
                  <a:pos x="T0" y="T1"/>
                </a:cxn>
                <a:cxn ang="T13">
                  <a:pos x="T2" y="T3"/>
                </a:cxn>
                <a:cxn ang="T14">
                  <a:pos x="T4" y="T5"/>
                </a:cxn>
                <a:cxn ang="T15">
                  <a:pos x="T6" y="T7"/>
                </a:cxn>
                <a:cxn ang="T16">
                  <a:pos x="T8" y="T9"/>
                </a:cxn>
                <a:cxn ang="T17">
                  <a:pos x="T10" y="T11"/>
                </a:cxn>
              </a:cxnLst>
              <a:rect l="T18" t="T19" r="T20" b="T21"/>
              <a:pathLst>
                <a:path w="76" h="121">
                  <a:moveTo>
                    <a:pt x="35" y="0"/>
                  </a:moveTo>
                  <a:lnTo>
                    <a:pt x="76" y="43"/>
                  </a:lnTo>
                  <a:lnTo>
                    <a:pt x="29" y="121"/>
                  </a:lnTo>
                  <a:lnTo>
                    <a:pt x="0" y="22"/>
                  </a:lnTo>
                  <a:lnTo>
                    <a:pt x="35" y="0"/>
                  </a:lnTo>
                  <a:close/>
                </a:path>
              </a:pathLst>
            </a:custGeom>
            <a:solidFill>
              <a:srgbClr val="666100"/>
            </a:solidFill>
            <a:ln w="9525">
              <a:noFill/>
              <a:round/>
              <a:headEnd/>
              <a:tailEnd/>
            </a:ln>
          </p:spPr>
          <p:txBody>
            <a:bodyPr/>
            <a:lstStyle/>
            <a:p>
              <a:endParaRPr lang="ru-RU"/>
            </a:p>
          </p:txBody>
        </p:sp>
        <p:sp>
          <p:nvSpPr>
            <p:cNvPr id="34" name="Freeform 23"/>
            <p:cNvSpPr>
              <a:spLocks/>
            </p:cNvSpPr>
            <p:nvPr/>
          </p:nvSpPr>
          <p:spPr bwMode="auto">
            <a:xfrm>
              <a:off x="2627" y="1089"/>
              <a:ext cx="116" cy="124"/>
            </a:xfrm>
            <a:custGeom>
              <a:avLst/>
              <a:gdLst>
                <a:gd name="T0" fmla="*/ 116 w 116"/>
                <a:gd name="T1" fmla="*/ 0 h 124"/>
                <a:gd name="T2" fmla="*/ 116 w 116"/>
                <a:gd name="T3" fmla="*/ 124 h 124"/>
                <a:gd name="T4" fmla="*/ 1 w 116"/>
                <a:gd name="T5" fmla="*/ 122 h 124"/>
                <a:gd name="T6" fmla="*/ 0 w 116"/>
                <a:gd name="T7" fmla="*/ 54 h 124"/>
                <a:gd name="T8" fmla="*/ 116 w 116"/>
                <a:gd name="T9" fmla="*/ 0 h 124"/>
                <a:gd name="T10" fmla="*/ 116 w 116"/>
                <a:gd name="T11" fmla="*/ 0 h 124"/>
                <a:gd name="T12" fmla="*/ 0 60000 65536"/>
                <a:gd name="T13" fmla="*/ 0 60000 65536"/>
                <a:gd name="T14" fmla="*/ 0 60000 65536"/>
                <a:gd name="T15" fmla="*/ 0 60000 65536"/>
                <a:gd name="T16" fmla="*/ 0 60000 65536"/>
                <a:gd name="T17" fmla="*/ 0 60000 65536"/>
                <a:gd name="T18" fmla="*/ 0 w 116"/>
                <a:gd name="T19" fmla="*/ 0 h 124"/>
                <a:gd name="T20" fmla="*/ 116 w 116"/>
                <a:gd name="T21" fmla="*/ 124 h 124"/>
              </a:gdLst>
              <a:ahLst/>
              <a:cxnLst>
                <a:cxn ang="T12">
                  <a:pos x="T0" y="T1"/>
                </a:cxn>
                <a:cxn ang="T13">
                  <a:pos x="T2" y="T3"/>
                </a:cxn>
                <a:cxn ang="T14">
                  <a:pos x="T4" y="T5"/>
                </a:cxn>
                <a:cxn ang="T15">
                  <a:pos x="T6" y="T7"/>
                </a:cxn>
                <a:cxn ang="T16">
                  <a:pos x="T8" y="T9"/>
                </a:cxn>
                <a:cxn ang="T17">
                  <a:pos x="T10" y="T11"/>
                </a:cxn>
              </a:cxnLst>
              <a:rect l="T18" t="T19" r="T20" b="T21"/>
              <a:pathLst>
                <a:path w="116" h="124">
                  <a:moveTo>
                    <a:pt x="116" y="0"/>
                  </a:moveTo>
                  <a:lnTo>
                    <a:pt x="116" y="124"/>
                  </a:lnTo>
                  <a:lnTo>
                    <a:pt x="1" y="122"/>
                  </a:lnTo>
                  <a:lnTo>
                    <a:pt x="0" y="54"/>
                  </a:lnTo>
                  <a:lnTo>
                    <a:pt x="116" y="0"/>
                  </a:lnTo>
                  <a:close/>
                </a:path>
              </a:pathLst>
            </a:custGeom>
            <a:solidFill>
              <a:srgbClr val="FFE600"/>
            </a:solidFill>
            <a:ln w="9525">
              <a:noFill/>
              <a:round/>
              <a:headEnd/>
              <a:tailEnd/>
            </a:ln>
          </p:spPr>
          <p:txBody>
            <a:bodyPr/>
            <a:lstStyle/>
            <a:p>
              <a:endParaRPr lang="ru-RU"/>
            </a:p>
          </p:txBody>
        </p:sp>
        <p:sp>
          <p:nvSpPr>
            <p:cNvPr id="35" name="Freeform 24"/>
            <p:cNvSpPr>
              <a:spLocks/>
            </p:cNvSpPr>
            <p:nvPr/>
          </p:nvSpPr>
          <p:spPr bwMode="auto">
            <a:xfrm>
              <a:off x="2374" y="1439"/>
              <a:ext cx="195" cy="160"/>
            </a:xfrm>
            <a:custGeom>
              <a:avLst/>
              <a:gdLst>
                <a:gd name="T0" fmla="*/ 185 w 195"/>
                <a:gd name="T1" fmla="*/ 32 h 160"/>
                <a:gd name="T2" fmla="*/ 62 w 195"/>
                <a:gd name="T3" fmla="*/ 117 h 160"/>
                <a:gd name="T4" fmla="*/ 170 w 195"/>
                <a:gd name="T5" fmla="*/ 92 h 160"/>
                <a:gd name="T6" fmla="*/ 195 w 195"/>
                <a:gd name="T7" fmla="*/ 109 h 160"/>
                <a:gd name="T8" fmla="*/ 55 w 195"/>
                <a:gd name="T9" fmla="*/ 160 h 160"/>
                <a:gd name="T10" fmla="*/ 0 w 195"/>
                <a:gd name="T11" fmla="*/ 117 h 160"/>
                <a:gd name="T12" fmla="*/ 177 w 195"/>
                <a:gd name="T13" fmla="*/ 0 h 160"/>
                <a:gd name="T14" fmla="*/ 185 w 195"/>
                <a:gd name="T15" fmla="*/ 32 h 160"/>
                <a:gd name="T16" fmla="*/ 185 w 195"/>
                <a:gd name="T17" fmla="*/ 32 h 1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5"/>
                <a:gd name="T28" fmla="*/ 0 h 160"/>
                <a:gd name="T29" fmla="*/ 195 w 195"/>
                <a:gd name="T30" fmla="*/ 160 h 1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5" h="160">
                  <a:moveTo>
                    <a:pt x="185" y="32"/>
                  </a:moveTo>
                  <a:lnTo>
                    <a:pt x="62" y="117"/>
                  </a:lnTo>
                  <a:lnTo>
                    <a:pt x="170" y="92"/>
                  </a:lnTo>
                  <a:lnTo>
                    <a:pt x="195" y="109"/>
                  </a:lnTo>
                  <a:lnTo>
                    <a:pt x="55" y="160"/>
                  </a:lnTo>
                  <a:lnTo>
                    <a:pt x="0" y="117"/>
                  </a:lnTo>
                  <a:lnTo>
                    <a:pt x="177" y="0"/>
                  </a:lnTo>
                  <a:lnTo>
                    <a:pt x="185" y="32"/>
                  </a:lnTo>
                  <a:close/>
                </a:path>
              </a:pathLst>
            </a:custGeom>
            <a:solidFill>
              <a:srgbClr val="FF9900"/>
            </a:solidFill>
            <a:ln w="9525">
              <a:noFill/>
              <a:round/>
              <a:headEnd/>
              <a:tailEnd/>
            </a:ln>
          </p:spPr>
          <p:txBody>
            <a:bodyPr/>
            <a:lstStyle/>
            <a:p>
              <a:endParaRPr lang="ru-RU"/>
            </a:p>
          </p:txBody>
        </p:sp>
        <p:sp>
          <p:nvSpPr>
            <p:cNvPr id="36" name="Freeform 25"/>
            <p:cNvSpPr>
              <a:spLocks/>
            </p:cNvSpPr>
            <p:nvPr/>
          </p:nvSpPr>
          <p:spPr bwMode="auto">
            <a:xfrm>
              <a:off x="2521" y="958"/>
              <a:ext cx="210" cy="184"/>
            </a:xfrm>
            <a:custGeom>
              <a:avLst/>
              <a:gdLst>
                <a:gd name="T0" fmla="*/ 204 w 210"/>
                <a:gd name="T1" fmla="*/ 151 h 184"/>
                <a:gd name="T2" fmla="*/ 208 w 210"/>
                <a:gd name="T3" fmla="*/ 135 h 184"/>
                <a:gd name="T4" fmla="*/ 208 w 210"/>
                <a:gd name="T5" fmla="*/ 120 h 184"/>
                <a:gd name="T6" fmla="*/ 208 w 210"/>
                <a:gd name="T7" fmla="*/ 102 h 184"/>
                <a:gd name="T8" fmla="*/ 201 w 210"/>
                <a:gd name="T9" fmla="*/ 84 h 184"/>
                <a:gd name="T10" fmla="*/ 192 w 210"/>
                <a:gd name="T11" fmla="*/ 67 h 184"/>
                <a:gd name="T12" fmla="*/ 178 w 210"/>
                <a:gd name="T13" fmla="*/ 51 h 184"/>
                <a:gd name="T14" fmla="*/ 163 w 210"/>
                <a:gd name="T15" fmla="*/ 36 h 184"/>
                <a:gd name="T16" fmla="*/ 148 w 210"/>
                <a:gd name="T17" fmla="*/ 25 h 184"/>
                <a:gd name="T18" fmla="*/ 137 w 210"/>
                <a:gd name="T19" fmla="*/ 18 h 184"/>
                <a:gd name="T20" fmla="*/ 122 w 210"/>
                <a:gd name="T21" fmla="*/ 10 h 184"/>
                <a:gd name="T22" fmla="*/ 107 w 210"/>
                <a:gd name="T23" fmla="*/ 4 h 184"/>
                <a:gd name="T24" fmla="*/ 96 w 210"/>
                <a:gd name="T25" fmla="*/ 3 h 184"/>
                <a:gd name="T26" fmla="*/ 81 w 210"/>
                <a:gd name="T27" fmla="*/ 0 h 184"/>
                <a:gd name="T28" fmla="*/ 63 w 210"/>
                <a:gd name="T29" fmla="*/ 0 h 184"/>
                <a:gd name="T30" fmla="*/ 45 w 210"/>
                <a:gd name="T31" fmla="*/ 3 h 184"/>
                <a:gd name="T32" fmla="*/ 30 w 210"/>
                <a:gd name="T33" fmla="*/ 9 h 184"/>
                <a:gd name="T34" fmla="*/ 18 w 210"/>
                <a:gd name="T35" fmla="*/ 19 h 184"/>
                <a:gd name="T36" fmla="*/ 7 w 210"/>
                <a:gd name="T37" fmla="*/ 33 h 184"/>
                <a:gd name="T38" fmla="*/ 1 w 210"/>
                <a:gd name="T39" fmla="*/ 46 h 184"/>
                <a:gd name="T40" fmla="*/ 0 w 210"/>
                <a:gd name="T41" fmla="*/ 63 h 184"/>
                <a:gd name="T42" fmla="*/ 3 w 210"/>
                <a:gd name="T43" fmla="*/ 81 h 184"/>
                <a:gd name="T44" fmla="*/ 10 w 210"/>
                <a:gd name="T45" fmla="*/ 99 h 184"/>
                <a:gd name="T46" fmla="*/ 19 w 210"/>
                <a:gd name="T47" fmla="*/ 116 h 184"/>
                <a:gd name="T48" fmla="*/ 32 w 210"/>
                <a:gd name="T49" fmla="*/ 132 h 184"/>
                <a:gd name="T50" fmla="*/ 48 w 210"/>
                <a:gd name="T51" fmla="*/ 149 h 184"/>
                <a:gd name="T52" fmla="*/ 68 w 210"/>
                <a:gd name="T53" fmla="*/ 161 h 184"/>
                <a:gd name="T54" fmla="*/ 87 w 210"/>
                <a:gd name="T55" fmla="*/ 172 h 184"/>
                <a:gd name="T56" fmla="*/ 107 w 210"/>
                <a:gd name="T57" fmla="*/ 178 h 184"/>
                <a:gd name="T58" fmla="*/ 127 w 210"/>
                <a:gd name="T59" fmla="*/ 182 h 184"/>
                <a:gd name="T60" fmla="*/ 146 w 210"/>
                <a:gd name="T61" fmla="*/ 182 h 184"/>
                <a:gd name="T62" fmla="*/ 163 w 210"/>
                <a:gd name="T63" fmla="*/ 179 h 184"/>
                <a:gd name="T64" fmla="*/ 178 w 210"/>
                <a:gd name="T65" fmla="*/ 173 h 184"/>
                <a:gd name="T66" fmla="*/ 193 w 210"/>
                <a:gd name="T67" fmla="*/ 163 h 184"/>
                <a:gd name="T68" fmla="*/ 199 w 210"/>
                <a:gd name="T69" fmla="*/ 158 h 1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10"/>
                <a:gd name="T106" fmla="*/ 0 h 184"/>
                <a:gd name="T107" fmla="*/ 210 w 210"/>
                <a:gd name="T108" fmla="*/ 184 h 18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10" h="184">
                  <a:moveTo>
                    <a:pt x="199" y="158"/>
                  </a:moveTo>
                  <a:lnTo>
                    <a:pt x="204" y="151"/>
                  </a:lnTo>
                  <a:lnTo>
                    <a:pt x="205" y="143"/>
                  </a:lnTo>
                  <a:lnTo>
                    <a:pt x="208" y="135"/>
                  </a:lnTo>
                  <a:lnTo>
                    <a:pt x="210" y="128"/>
                  </a:lnTo>
                  <a:lnTo>
                    <a:pt x="208" y="120"/>
                  </a:lnTo>
                  <a:lnTo>
                    <a:pt x="208" y="111"/>
                  </a:lnTo>
                  <a:lnTo>
                    <a:pt x="208" y="102"/>
                  </a:lnTo>
                  <a:lnTo>
                    <a:pt x="205" y="95"/>
                  </a:lnTo>
                  <a:lnTo>
                    <a:pt x="201" y="84"/>
                  </a:lnTo>
                  <a:lnTo>
                    <a:pt x="198" y="77"/>
                  </a:lnTo>
                  <a:lnTo>
                    <a:pt x="192" y="67"/>
                  </a:lnTo>
                  <a:lnTo>
                    <a:pt x="186" y="60"/>
                  </a:lnTo>
                  <a:lnTo>
                    <a:pt x="178" y="51"/>
                  </a:lnTo>
                  <a:lnTo>
                    <a:pt x="170" y="43"/>
                  </a:lnTo>
                  <a:lnTo>
                    <a:pt x="163" y="36"/>
                  </a:lnTo>
                  <a:lnTo>
                    <a:pt x="154" y="28"/>
                  </a:lnTo>
                  <a:lnTo>
                    <a:pt x="148" y="25"/>
                  </a:lnTo>
                  <a:lnTo>
                    <a:pt x="143" y="21"/>
                  </a:lnTo>
                  <a:lnTo>
                    <a:pt x="137" y="18"/>
                  </a:lnTo>
                  <a:lnTo>
                    <a:pt x="133" y="16"/>
                  </a:lnTo>
                  <a:lnTo>
                    <a:pt x="122" y="10"/>
                  </a:lnTo>
                  <a:lnTo>
                    <a:pt x="113" y="7"/>
                  </a:lnTo>
                  <a:lnTo>
                    <a:pt x="107" y="4"/>
                  </a:lnTo>
                  <a:lnTo>
                    <a:pt x="103" y="4"/>
                  </a:lnTo>
                  <a:lnTo>
                    <a:pt x="96" y="3"/>
                  </a:lnTo>
                  <a:lnTo>
                    <a:pt x="92" y="3"/>
                  </a:lnTo>
                  <a:lnTo>
                    <a:pt x="81" y="0"/>
                  </a:lnTo>
                  <a:lnTo>
                    <a:pt x="74" y="0"/>
                  </a:lnTo>
                  <a:lnTo>
                    <a:pt x="63" y="0"/>
                  </a:lnTo>
                  <a:lnTo>
                    <a:pt x="54" y="1"/>
                  </a:lnTo>
                  <a:lnTo>
                    <a:pt x="45" y="3"/>
                  </a:lnTo>
                  <a:lnTo>
                    <a:pt x="38" y="6"/>
                  </a:lnTo>
                  <a:lnTo>
                    <a:pt x="30" y="9"/>
                  </a:lnTo>
                  <a:lnTo>
                    <a:pt x="24" y="15"/>
                  </a:lnTo>
                  <a:lnTo>
                    <a:pt x="18" y="19"/>
                  </a:lnTo>
                  <a:lnTo>
                    <a:pt x="12" y="27"/>
                  </a:lnTo>
                  <a:lnTo>
                    <a:pt x="7" y="33"/>
                  </a:lnTo>
                  <a:lnTo>
                    <a:pt x="4" y="40"/>
                  </a:lnTo>
                  <a:lnTo>
                    <a:pt x="1" y="46"/>
                  </a:lnTo>
                  <a:lnTo>
                    <a:pt x="1" y="55"/>
                  </a:lnTo>
                  <a:lnTo>
                    <a:pt x="0" y="63"/>
                  </a:lnTo>
                  <a:lnTo>
                    <a:pt x="1" y="72"/>
                  </a:lnTo>
                  <a:lnTo>
                    <a:pt x="3" y="81"/>
                  </a:lnTo>
                  <a:lnTo>
                    <a:pt x="7" y="90"/>
                  </a:lnTo>
                  <a:lnTo>
                    <a:pt x="10" y="99"/>
                  </a:lnTo>
                  <a:lnTo>
                    <a:pt x="13" y="107"/>
                  </a:lnTo>
                  <a:lnTo>
                    <a:pt x="19" y="116"/>
                  </a:lnTo>
                  <a:lnTo>
                    <a:pt x="26" y="125"/>
                  </a:lnTo>
                  <a:lnTo>
                    <a:pt x="32" y="132"/>
                  </a:lnTo>
                  <a:lnTo>
                    <a:pt x="41" y="141"/>
                  </a:lnTo>
                  <a:lnTo>
                    <a:pt x="48" y="149"/>
                  </a:lnTo>
                  <a:lnTo>
                    <a:pt x="59" y="157"/>
                  </a:lnTo>
                  <a:lnTo>
                    <a:pt x="68" y="161"/>
                  </a:lnTo>
                  <a:lnTo>
                    <a:pt x="78" y="167"/>
                  </a:lnTo>
                  <a:lnTo>
                    <a:pt x="87" y="172"/>
                  </a:lnTo>
                  <a:lnTo>
                    <a:pt x="98" y="176"/>
                  </a:lnTo>
                  <a:lnTo>
                    <a:pt x="107" y="178"/>
                  </a:lnTo>
                  <a:lnTo>
                    <a:pt x="118" y="181"/>
                  </a:lnTo>
                  <a:lnTo>
                    <a:pt x="127" y="182"/>
                  </a:lnTo>
                  <a:lnTo>
                    <a:pt x="137" y="184"/>
                  </a:lnTo>
                  <a:lnTo>
                    <a:pt x="146" y="182"/>
                  </a:lnTo>
                  <a:lnTo>
                    <a:pt x="155" y="181"/>
                  </a:lnTo>
                  <a:lnTo>
                    <a:pt x="163" y="179"/>
                  </a:lnTo>
                  <a:lnTo>
                    <a:pt x="172" y="178"/>
                  </a:lnTo>
                  <a:lnTo>
                    <a:pt x="178" y="173"/>
                  </a:lnTo>
                  <a:lnTo>
                    <a:pt x="186" y="169"/>
                  </a:lnTo>
                  <a:lnTo>
                    <a:pt x="193" y="163"/>
                  </a:lnTo>
                  <a:lnTo>
                    <a:pt x="199" y="158"/>
                  </a:lnTo>
                  <a:close/>
                </a:path>
              </a:pathLst>
            </a:custGeom>
            <a:solidFill>
              <a:srgbClr val="FFFFC2"/>
            </a:solidFill>
            <a:ln w="9525">
              <a:noFill/>
              <a:round/>
              <a:headEnd/>
              <a:tailEnd/>
            </a:ln>
          </p:spPr>
          <p:txBody>
            <a:bodyPr/>
            <a:lstStyle/>
            <a:p>
              <a:endParaRPr lang="ru-RU"/>
            </a:p>
          </p:txBody>
        </p:sp>
        <p:sp>
          <p:nvSpPr>
            <p:cNvPr id="37" name="Freeform 26"/>
            <p:cNvSpPr>
              <a:spLocks/>
            </p:cNvSpPr>
            <p:nvPr/>
          </p:nvSpPr>
          <p:spPr bwMode="auto">
            <a:xfrm>
              <a:off x="2862" y="1408"/>
              <a:ext cx="119" cy="338"/>
            </a:xfrm>
            <a:custGeom>
              <a:avLst/>
              <a:gdLst>
                <a:gd name="T0" fmla="*/ 27 w 119"/>
                <a:gd name="T1" fmla="*/ 6 h 338"/>
                <a:gd name="T2" fmla="*/ 39 w 119"/>
                <a:gd name="T3" fmla="*/ 12 h 338"/>
                <a:gd name="T4" fmla="*/ 51 w 119"/>
                <a:gd name="T5" fmla="*/ 21 h 338"/>
                <a:gd name="T6" fmla="*/ 64 w 119"/>
                <a:gd name="T7" fmla="*/ 36 h 338"/>
                <a:gd name="T8" fmla="*/ 74 w 119"/>
                <a:gd name="T9" fmla="*/ 51 h 338"/>
                <a:gd name="T10" fmla="*/ 79 w 119"/>
                <a:gd name="T11" fmla="*/ 63 h 338"/>
                <a:gd name="T12" fmla="*/ 85 w 119"/>
                <a:gd name="T13" fmla="*/ 80 h 338"/>
                <a:gd name="T14" fmla="*/ 88 w 119"/>
                <a:gd name="T15" fmla="*/ 96 h 338"/>
                <a:gd name="T16" fmla="*/ 89 w 119"/>
                <a:gd name="T17" fmla="*/ 113 h 338"/>
                <a:gd name="T18" fmla="*/ 92 w 119"/>
                <a:gd name="T19" fmla="*/ 123 h 338"/>
                <a:gd name="T20" fmla="*/ 92 w 119"/>
                <a:gd name="T21" fmla="*/ 134 h 338"/>
                <a:gd name="T22" fmla="*/ 94 w 119"/>
                <a:gd name="T23" fmla="*/ 146 h 338"/>
                <a:gd name="T24" fmla="*/ 94 w 119"/>
                <a:gd name="T25" fmla="*/ 158 h 338"/>
                <a:gd name="T26" fmla="*/ 92 w 119"/>
                <a:gd name="T27" fmla="*/ 170 h 338"/>
                <a:gd name="T28" fmla="*/ 92 w 119"/>
                <a:gd name="T29" fmla="*/ 181 h 338"/>
                <a:gd name="T30" fmla="*/ 89 w 119"/>
                <a:gd name="T31" fmla="*/ 193 h 338"/>
                <a:gd name="T32" fmla="*/ 86 w 119"/>
                <a:gd name="T33" fmla="*/ 208 h 338"/>
                <a:gd name="T34" fmla="*/ 82 w 119"/>
                <a:gd name="T35" fmla="*/ 228 h 338"/>
                <a:gd name="T36" fmla="*/ 76 w 119"/>
                <a:gd name="T37" fmla="*/ 243 h 338"/>
                <a:gd name="T38" fmla="*/ 68 w 119"/>
                <a:gd name="T39" fmla="*/ 258 h 338"/>
                <a:gd name="T40" fmla="*/ 59 w 119"/>
                <a:gd name="T41" fmla="*/ 272 h 338"/>
                <a:gd name="T42" fmla="*/ 51 w 119"/>
                <a:gd name="T43" fmla="*/ 284 h 338"/>
                <a:gd name="T44" fmla="*/ 38 w 119"/>
                <a:gd name="T45" fmla="*/ 297 h 338"/>
                <a:gd name="T46" fmla="*/ 20 w 119"/>
                <a:gd name="T47" fmla="*/ 309 h 338"/>
                <a:gd name="T48" fmla="*/ 8 w 119"/>
                <a:gd name="T49" fmla="*/ 318 h 338"/>
                <a:gd name="T50" fmla="*/ 0 w 119"/>
                <a:gd name="T51" fmla="*/ 323 h 338"/>
                <a:gd name="T52" fmla="*/ 29 w 119"/>
                <a:gd name="T53" fmla="*/ 338 h 338"/>
                <a:gd name="T54" fmla="*/ 30 w 119"/>
                <a:gd name="T55" fmla="*/ 335 h 338"/>
                <a:gd name="T56" fmla="*/ 41 w 119"/>
                <a:gd name="T57" fmla="*/ 326 h 338"/>
                <a:gd name="T58" fmla="*/ 54 w 119"/>
                <a:gd name="T59" fmla="*/ 312 h 338"/>
                <a:gd name="T60" fmla="*/ 71 w 119"/>
                <a:gd name="T61" fmla="*/ 294 h 338"/>
                <a:gd name="T62" fmla="*/ 79 w 119"/>
                <a:gd name="T63" fmla="*/ 284 h 338"/>
                <a:gd name="T64" fmla="*/ 86 w 119"/>
                <a:gd name="T65" fmla="*/ 272 h 338"/>
                <a:gd name="T66" fmla="*/ 94 w 119"/>
                <a:gd name="T67" fmla="*/ 259 h 338"/>
                <a:gd name="T68" fmla="*/ 103 w 119"/>
                <a:gd name="T69" fmla="*/ 246 h 338"/>
                <a:gd name="T70" fmla="*/ 107 w 119"/>
                <a:gd name="T71" fmla="*/ 232 h 338"/>
                <a:gd name="T72" fmla="*/ 113 w 119"/>
                <a:gd name="T73" fmla="*/ 217 h 338"/>
                <a:gd name="T74" fmla="*/ 118 w 119"/>
                <a:gd name="T75" fmla="*/ 202 h 338"/>
                <a:gd name="T76" fmla="*/ 119 w 119"/>
                <a:gd name="T77" fmla="*/ 187 h 338"/>
                <a:gd name="T78" fmla="*/ 119 w 119"/>
                <a:gd name="T79" fmla="*/ 170 h 338"/>
                <a:gd name="T80" fmla="*/ 119 w 119"/>
                <a:gd name="T81" fmla="*/ 155 h 338"/>
                <a:gd name="T82" fmla="*/ 119 w 119"/>
                <a:gd name="T83" fmla="*/ 140 h 338"/>
                <a:gd name="T84" fmla="*/ 119 w 119"/>
                <a:gd name="T85" fmla="*/ 128 h 338"/>
                <a:gd name="T86" fmla="*/ 118 w 119"/>
                <a:gd name="T87" fmla="*/ 113 h 338"/>
                <a:gd name="T88" fmla="*/ 116 w 119"/>
                <a:gd name="T89" fmla="*/ 102 h 338"/>
                <a:gd name="T90" fmla="*/ 115 w 119"/>
                <a:gd name="T91" fmla="*/ 90 h 338"/>
                <a:gd name="T92" fmla="*/ 113 w 119"/>
                <a:gd name="T93" fmla="*/ 81 h 338"/>
                <a:gd name="T94" fmla="*/ 109 w 119"/>
                <a:gd name="T95" fmla="*/ 63 h 338"/>
                <a:gd name="T96" fmla="*/ 104 w 119"/>
                <a:gd name="T97" fmla="*/ 51 h 338"/>
                <a:gd name="T98" fmla="*/ 103 w 119"/>
                <a:gd name="T99" fmla="*/ 42 h 338"/>
                <a:gd name="T100" fmla="*/ 26 w 119"/>
                <a:gd name="T101" fmla="*/ 6 h 33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19"/>
                <a:gd name="T154" fmla="*/ 0 h 338"/>
                <a:gd name="T155" fmla="*/ 119 w 119"/>
                <a:gd name="T156" fmla="*/ 338 h 33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19" h="338">
                  <a:moveTo>
                    <a:pt x="26" y="6"/>
                  </a:moveTo>
                  <a:lnTo>
                    <a:pt x="27" y="6"/>
                  </a:lnTo>
                  <a:lnTo>
                    <a:pt x="35" y="10"/>
                  </a:lnTo>
                  <a:lnTo>
                    <a:pt x="39" y="12"/>
                  </a:lnTo>
                  <a:lnTo>
                    <a:pt x="45" y="16"/>
                  </a:lnTo>
                  <a:lnTo>
                    <a:pt x="51" y="21"/>
                  </a:lnTo>
                  <a:lnTo>
                    <a:pt x="59" y="28"/>
                  </a:lnTo>
                  <a:lnTo>
                    <a:pt x="64" y="36"/>
                  </a:lnTo>
                  <a:lnTo>
                    <a:pt x="71" y="46"/>
                  </a:lnTo>
                  <a:lnTo>
                    <a:pt x="74" y="51"/>
                  </a:lnTo>
                  <a:lnTo>
                    <a:pt x="77" y="57"/>
                  </a:lnTo>
                  <a:lnTo>
                    <a:pt x="79" y="63"/>
                  </a:lnTo>
                  <a:lnTo>
                    <a:pt x="82" y="72"/>
                  </a:lnTo>
                  <a:lnTo>
                    <a:pt x="85" y="80"/>
                  </a:lnTo>
                  <a:lnTo>
                    <a:pt x="86" y="89"/>
                  </a:lnTo>
                  <a:lnTo>
                    <a:pt x="88" y="96"/>
                  </a:lnTo>
                  <a:lnTo>
                    <a:pt x="89" y="107"/>
                  </a:lnTo>
                  <a:lnTo>
                    <a:pt x="89" y="113"/>
                  </a:lnTo>
                  <a:lnTo>
                    <a:pt x="91" y="117"/>
                  </a:lnTo>
                  <a:lnTo>
                    <a:pt x="92" y="123"/>
                  </a:lnTo>
                  <a:lnTo>
                    <a:pt x="92" y="128"/>
                  </a:lnTo>
                  <a:lnTo>
                    <a:pt x="92" y="134"/>
                  </a:lnTo>
                  <a:lnTo>
                    <a:pt x="94" y="140"/>
                  </a:lnTo>
                  <a:lnTo>
                    <a:pt x="94" y="146"/>
                  </a:lnTo>
                  <a:lnTo>
                    <a:pt x="94" y="154"/>
                  </a:lnTo>
                  <a:lnTo>
                    <a:pt x="94" y="158"/>
                  </a:lnTo>
                  <a:lnTo>
                    <a:pt x="94" y="164"/>
                  </a:lnTo>
                  <a:lnTo>
                    <a:pt x="92" y="170"/>
                  </a:lnTo>
                  <a:lnTo>
                    <a:pt x="92" y="176"/>
                  </a:lnTo>
                  <a:lnTo>
                    <a:pt x="92" y="181"/>
                  </a:lnTo>
                  <a:lnTo>
                    <a:pt x="91" y="187"/>
                  </a:lnTo>
                  <a:lnTo>
                    <a:pt x="89" y="193"/>
                  </a:lnTo>
                  <a:lnTo>
                    <a:pt x="89" y="199"/>
                  </a:lnTo>
                  <a:lnTo>
                    <a:pt x="86" y="208"/>
                  </a:lnTo>
                  <a:lnTo>
                    <a:pt x="85" y="217"/>
                  </a:lnTo>
                  <a:lnTo>
                    <a:pt x="82" y="228"/>
                  </a:lnTo>
                  <a:lnTo>
                    <a:pt x="80" y="237"/>
                  </a:lnTo>
                  <a:lnTo>
                    <a:pt x="76" y="243"/>
                  </a:lnTo>
                  <a:lnTo>
                    <a:pt x="71" y="250"/>
                  </a:lnTo>
                  <a:lnTo>
                    <a:pt x="68" y="258"/>
                  </a:lnTo>
                  <a:lnTo>
                    <a:pt x="64" y="265"/>
                  </a:lnTo>
                  <a:lnTo>
                    <a:pt x="59" y="272"/>
                  </a:lnTo>
                  <a:lnTo>
                    <a:pt x="56" y="278"/>
                  </a:lnTo>
                  <a:lnTo>
                    <a:pt x="51" y="284"/>
                  </a:lnTo>
                  <a:lnTo>
                    <a:pt x="47" y="290"/>
                  </a:lnTo>
                  <a:lnTo>
                    <a:pt x="38" y="297"/>
                  </a:lnTo>
                  <a:lnTo>
                    <a:pt x="29" y="305"/>
                  </a:lnTo>
                  <a:lnTo>
                    <a:pt x="20" y="309"/>
                  </a:lnTo>
                  <a:lnTo>
                    <a:pt x="14" y="315"/>
                  </a:lnTo>
                  <a:lnTo>
                    <a:pt x="8" y="318"/>
                  </a:lnTo>
                  <a:lnTo>
                    <a:pt x="3" y="321"/>
                  </a:lnTo>
                  <a:lnTo>
                    <a:pt x="0" y="323"/>
                  </a:lnTo>
                  <a:lnTo>
                    <a:pt x="0" y="324"/>
                  </a:lnTo>
                  <a:lnTo>
                    <a:pt x="29" y="338"/>
                  </a:lnTo>
                  <a:lnTo>
                    <a:pt x="29" y="336"/>
                  </a:lnTo>
                  <a:lnTo>
                    <a:pt x="30" y="335"/>
                  </a:lnTo>
                  <a:lnTo>
                    <a:pt x="35" y="330"/>
                  </a:lnTo>
                  <a:lnTo>
                    <a:pt x="41" y="326"/>
                  </a:lnTo>
                  <a:lnTo>
                    <a:pt x="47" y="320"/>
                  </a:lnTo>
                  <a:lnTo>
                    <a:pt x="54" y="312"/>
                  </a:lnTo>
                  <a:lnTo>
                    <a:pt x="62" y="303"/>
                  </a:lnTo>
                  <a:lnTo>
                    <a:pt x="71" y="294"/>
                  </a:lnTo>
                  <a:lnTo>
                    <a:pt x="74" y="290"/>
                  </a:lnTo>
                  <a:lnTo>
                    <a:pt x="79" y="284"/>
                  </a:lnTo>
                  <a:lnTo>
                    <a:pt x="82" y="278"/>
                  </a:lnTo>
                  <a:lnTo>
                    <a:pt x="86" y="272"/>
                  </a:lnTo>
                  <a:lnTo>
                    <a:pt x="89" y="265"/>
                  </a:lnTo>
                  <a:lnTo>
                    <a:pt x="94" y="259"/>
                  </a:lnTo>
                  <a:lnTo>
                    <a:pt x="97" y="253"/>
                  </a:lnTo>
                  <a:lnTo>
                    <a:pt x="103" y="246"/>
                  </a:lnTo>
                  <a:lnTo>
                    <a:pt x="104" y="238"/>
                  </a:lnTo>
                  <a:lnTo>
                    <a:pt x="107" y="232"/>
                  </a:lnTo>
                  <a:lnTo>
                    <a:pt x="110" y="225"/>
                  </a:lnTo>
                  <a:lnTo>
                    <a:pt x="113" y="217"/>
                  </a:lnTo>
                  <a:lnTo>
                    <a:pt x="115" y="210"/>
                  </a:lnTo>
                  <a:lnTo>
                    <a:pt x="118" y="202"/>
                  </a:lnTo>
                  <a:lnTo>
                    <a:pt x="118" y="194"/>
                  </a:lnTo>
                  <a:lnTo>
                    <a:pt x="119" y="187"/>
                  </a:lnTo>
                  <a:lnTo>
                    <a:pt x="119" y="179"/>
                  </a:lnTo>
                  <a:lnTo>
                    <a:pt x="119" y="170"/>
                  </a:lnTo>
                  <a:lnTo>
                    <a:pt x="119" y="163"/>
                  </a:lnTo>
                  <a:lnTo>
                    <a:pt x="119" y="155"/>
                  </a:lnTo>
                  <a:lnTo>
                    <a:pt x="119" y="148"/>
                  </a:lnTo>
                  <a:lnTo>
                    <a:pt x="119" y="140"/>
                  </a:lnTo>
                  <a:lnTo>
                    <a:pt x="119" y="133"/>
                  </a:lnTo>
                  <a:lnTo>
                    <a:pt x="119" y="128"/>
                  </a:lnTo>
                  <a:lnTo>
                    <a:pt x="118" y="120"/>
                  </a:lnTo>
                  <a:lnTo>
                    <a:pt x="118" y="113"/>
                  </a:lnTo>
                  <a:lnTo>
                    <a:pt x="116" y="107"/>
                  </a:lnTo>
                  <a:lnTo>
                    <a:pt x="116" y="102"/>
                  </a:lnTo>
                  <a:lnTo>
                    <a:pt x="115" y="96"/>
                  </a:lnTo>
                  <a:lnTo>
                    <a:pt x="115" y="90"/>
                  </a:lnTo>
                  <a:lnTo>
                    <a:pt x="113" y="86"/>
                  </a:lnTo>
                  <a:lnTo>
                    <a:pt x="113" y="81"/>
                  </a:lnTo>
                  <a:lnTo>
                    <a:pt x="110" y="72"/>
                  </a:lnTo>
                  <a:lnTo>
                    <a:pt x="109" y="63"/>
                  </a:lnTo>
                  <a:lnTo>
                    <a:pt x="107" y="57"/>
                  </a:lnTo>
                  <a:lnTo>
                    <a:pt x="104" y="51"/>
                  </a:lnTo>
                  <a:lnTo>
                    <a:pt x="103" y="43"/>
                  </a:lnTo>
                  <a:lnTo>
                    <a:pt x="103" y="42"/>
                  </a:lnTo>
                  <a:lnTo>
                    <a:pt x="29" y="0"/>
                  </a:lnTo>
                  <a:lnTo>
                    <a:pt x="26" y="6"/>
                  </a:lnTo>
                  <a:close/>
                </a:path>
              </a:pathLst>
            </a:custGeom>
            <a:solidFill>
              <a:srgbClr val="949114"/>
            </a:solidFill>
            <a:ln w="9525">
              <a:noFill/>
              <a:round/>
              <a:headEnd/>
              <a:tailEnd/>
            </a:ln>
          </p:spPr>
          <p:txBody>
            <a:bodyPr/>
            <a:lstStyle/>
            <a:p>
              <a:endParaRPr lang="ru-RU"/>
            </a:p>
          </p:txBody>
        </p:sp>
        <p:sp>
          <p:nvSpPr>
            <p:cNvPr id="38" name="Freeform 27"/>
            <p:cNvSpPr>
              <a:spLocks/>
            </p:cNvSpPr>
            <p:nvPr/>
          </p:nvSpPr>
          <p:spPr bwMode="auto">
            <a:xfrm>
              <a:off x="2761" y="1436"/>
              <a:ext cx="131" cy="224"/>
            </a:xfrm>
            <a:custGeom>
              <a:avLst/>
              <a:gdLst>
                <a:gd name="T0" fmla="*/ 0 w 131"/>
                <a:gd name="T1" fmla="*/ 95 h 224"/>
                <a:gd name="T2" fmla="*/ 1 w 131"/>
                <a:gd name="T3" fmla="*/ 103 h 224"/>
                <a:gd name="T4" fmla="*/ 1 w 131"/>
                <a:gd name="T5" fmla="*/ 111 h 224"/>
                <a:gd name="T6" fmla="*/ 3 w 131"/>
                <a:gd name="T7" fmla="*/ 118 h 224"/>
                <a:gd name="T8" fmla="*/ 4 w 131"/>
                <a:gd name="T9" fmla="*/ 126 h 224"/>
                <a:gd name="T10" fmla="*/ 6 w 131"/>
                <a:gd name="T11" fmla="*/ 133 h 224"/>
                <a:gd name="T12" fmla="*/ 8 w 131"/>
                <a:gd name="T13" fmla="*/ 141 h 224"/>
                <a:gd name="T14" fmla="*/ 8 w 131"/>
                <a:gd name="T15" fmla="*/ 148 h 224"/>
                <a:gd name="T16" fmla="*/ 9 w 131"/>
                <a:gd name="T17" fmla="*/ 157 h 224"/>
                <a:gd name="T18" fmla="*/ 9 w 131"/>
                <a:gd name="T19" fmla="*/ 165 h 224"/>
                <a:gd name="T20" fmla="*/ 12 w 131"/>
                <a:gd name="T21" fmla="*/ 173 h 224"/>
                <a:gd name="T22" fmla="*/ 12 w 131"/>
                <a:gd name="T23" fmla="*/ 180 h 224"/>
                <a:gd name="T24" fmla="*/ 15 w 131"/>
                <a:gd name="T25" fmla="*/ 189 h 224"/>
                <a:gd name="T26" fmla="*/ 17 w 131"/>
                <a:gd name="T27" fmla="*/ 197 h 224"/>
                <a:gd name="T28" fmla="*/ 20 w 131"/>
                <a:gd name="T29" fmla="*/ 206 h 224"/>
                <a:gd name="T30" fmla="*/ 23 w 131"/>
                <a:gd name="T31" fmla="*/ 215 h 224"/>
                <a:gd name="T32" fmla="*/ 27 w 131"/>
                <a:gd name="T33" fmla="*/ 224 h 224"/>
                <a:gd name="T34" fmla="*/ 78 w 131"/>
                <a:gd name="T35" fmla="*/ 218 h 224"/>
                <a:gd name="T36" fmla="*/ 131 w 131"/>
                <a:gd name="T37" fmla="*/ 0 h 224"/>
                <a:gd name="T38" fmla="*/ 0 w 131"/>
                <a:gd name="T39" fmla="*/ 95 h 224"/>
                <a:gd name="T40" fmla="*/ 0 w 131"/>
                <a:gd name="T41" fmla="*/ 95 h 2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1"/>
                <a:gd name="T64" fmla="*/ 0 h 224"/>
                <a:gd name="T65" fmla="*/ 131 w 131"/>
                <a:gd name="T66" fmla="*/ 224 h 22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1" h="224">
                  <a:moveTo>
                    <a:pt x="0" y="95"/>
                  </a:moveTo>
                  <a:lnTo>
                    <a:pt x="1" y="103"/>
                  </a:lnTo>
                  <a:lnTo>
                    <a:pt x="1" y="111"/>
                  </a:lnTo>
                  <a:lnTo>
                    <a:pt x="3" y="118"/>
                  </a:lnTo>
                  <a:lnTo>
                    <a:pt x="4" y="126"/>
                  </a:lnTo>
                  <a:lnTo>
                    <a:pt x="6" y="133"/>
                  </a:lnTo>
                  <a:lnTo>
                    <a:pt x="8" y="141"/>
                  </a:lnTo>
                  <a:lnTo>
                    <a:pt x="8" y="148"/>
                  </a:lnTo>
                  <a:lnTo>
                    <a:pt x="9" y="157"/>
                  </a:lnTo>
                  <a:lnTo>
                    <a:pt x="9" y="165"/>
                  </a:lnTo>
                  <a:lnTo>
                    <a:pt x="12" y="173"/>
                  </a:lnTo>
                  <a:lnTo>
                    <a:pt x="12" y="180"/>
                  </a:lnTo>
                  <a:lnTo>
                    <a:pt x="15" y="189"/>
                  </a:lnTo>
                  <a:lnTo>
                    <a:pt x="17" y="197"/>
                  </a:lnTo>
                  <a:lnTo>
                    <a:pt x="20" y="206"/>
                  </a:lnTo>
                  <a:lnTo>
                    <a:pt x="23" y="215"/>
                  </a:lnTo>
                  <a:lnTo>
                    <a:pt x="27" y="224"/>
                  </a:lnTo>
                  <a:lnTo>
                    <a:pt x="78" y="218"/>
                  </a:lnTo>
                  <a:lnTo>
                    <a:pt x="131" y="0"/>
                  </a:lnTo>
                  <a:lnTo>
                    <a:pt x="0" y="95"/>
                  </a:lnTo>
                  <a:close/>
                </a:path>
              </a:pathLst>
            </a:custGeom>
            <a:solidFill>
              <a:srgbClr val="F0F057"/>
            </a:solidFill>
            <a:ln w="9525">
              <a:noFill/>
              <a:round/>
              <a:headEnd/>
              <a:tailEnd/>
            </a:ln>
          </p:spPr>
          <p:txBody>
            <a:bodyPr/>
            <a:lstStyle/>
            <a:p>
              <a:endParaRPr lang="ru-RU"/>
            </a:p>
          </p:txBody>
        </p:sp>
        <p:sp>
          <p:nvSpPr>
            <p:cNvPr id="39" name="Freeform 28"/>
            <p:cNvSpPr>
              <a:spLocks/>
            </p:cNvSpPr>
            <p:nvPr/>
          </p:nvSpPr>
          <p:spPr bwMode="auto">
            <a:xfrm>
              <a:off x="2510" y="1190"/>
              <a:ext cx="114" cy="200"/>
            </a:xfrm>
            <a:custGeom>
              <a:avLst/>
              <a:gdLst>
                <a:gd name="T0" fmla="*/ 114 w 114"/>
                <a:gd name="T1" fmla="*/ 6 h 200"/>
                <a:gd name="T2" fmla="*/ 77 w 114"/>
                <a:gd name="T3" fmla="*/ 12 h 200"/>
                <a:gd name="T4" fmla="*/ 71 w 114"/>
                <a:gd name="T5" fmla="*/ 21 h 200"/>
                <a:gd name="T6" fmla="*/ 67 w 114"/>
                <a:gd name="T7" fmla="*/ 32 h 200"/>
                <a:gd name="T8" fmla="*/ 62 w 114"/>
                <a:gd name="T9" fmla="*/ 44 h 200"/>
                <a:gd name="T10" fmla="*/ 59 w 114"/>
                <a:gd name="T11" fmla="*/ 56 h 200"/>
                <a:gd name="T12" fmla="*/ 53 w 114"/>
                <a:gd name="T13" fmla="*/ 67 h 200"/>
                <a:gd name="T14" fmla="*/ 50 w 114"/>
                <a:gd name="T15" fmla="*/ 80 h 200"/>
                <a:gd name="T16" fmla="*/ 46 w 114"/>
                <a:gd name="T17" fmla="*/ 92 h 200"/>
                <a:gd name="T18" fmla="*/ 43 w 114"/>
                <a:gd name="T19" fmla="*/ 106 h 200"/>
                <a:gd name="T20" fmla="*/ 38 w 114"/>
                <a:gd name="T21" fmla="*/ 118 h 200"/>
                <a:gd name="T22" fmla="*/ 34 w 114"/>
                <a:gd name="T23" fmla="*/ 130 h 200"/>
                <a:gd name="T24" fmla="*/ 30 w 114"/>
                <a:gd name="T25" fmla="*/ 142 h 200"/>
                <a:gd name="T26" fmla="*/ 26 w 114"/>
                <a:gd name="T27" fmla="*/ 154 h 200"/>
                <a:gd name="T28" fmla="*/ 23 w 114"/>
                <a:gd name="T29" fmla="*/ 166 h 200"/>
                <a:gd name="T30" fmla="*/ 18 w 114"/>
                <a:gd name="T31" fmla="*/ 177 h 200"/>
                <a:gd name="T32" fmla="*/ 15 w 114"/>
                <a:gd name="T33" fmla="*/ 187 h 200"/>
                <a:gd name="T34" fmla="*/ 11 w 114"/>
                <a:gd name="T35" fmla="*/ 200 h 200"/>
                <a:gd name="T36" fmla="*/ 3 w 114"/>
                <a:gd name="T37" fmla="*/ 189 h 200"/>
                <a:gd name="T38" fmla="*/ 8 w 114"/>
                <a:gd name="T39" fmla="*/ 174 h 200"/>
                <a:gd name="T40" fmla="*/ 12 w 114"/>
                <a:gd name="T41" fmla="*/ 162 h 200"/>
                <a:gd name="T42" fmla="*/ 17 w 114"/>
                <a:gd name="T43" fmla="*/ 150 h 200"/>
                <a:gd name="T44" fmla="*/ 21 w 114"/>
                <a:gd name="T45" fmla="*/ 136 h 200"/>
                <a:gd name="T46" fmla="*/ 26 w 114"/>
                <a:gd name="T47" fmla="*/ 122 h 200"/>
                <a:gd name="T48" fmla="*/ 30 w 114"/>
                <a:gd name="T49" fmla="*/ 109 h 200"/>
                <a:gd name="T50" fmla="*/ 35 w 114"/>
                <a:gd name="T51" fmla="*/ 95 h 200"/>
                <a:gd name="T52" fmla="*/ 40 w 114"/>
                <a:gd name="T53" fmla="*/ 80 h 200"/>
                <a:gd name="T54" fmla="*/ 44 w 114"/>
                <a:gd name="T55" fmla="*/ 67 h 200"/>
                <a:gd name="T56" fmla="*/ 49 w 114"/>
                <a:gd name="T57" fmla="*/ 54 h 200"/>
                <a:gd name="T58" fmla="*/ 53 w 114"/>
                <a:gd name="T59" fmla="*/ 41 h 200"/>
                <a:gd name="T60" fmla="*/ 58 w 114"/>
                <a:gd name="T61" fmla="*/ 29 h 200"/>
                <a:gd name="T62" fmla="*/ 65 w 114"/>
                <a:gd name="T63" fmla="*/ 15 h 200"/>
                <a:gd name="T64" fmla="*/ 112 w 114"/>
                <a:gd name="T65" fmla="*/ 0 h 2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4"/>
                <a:gd name="T100" fmla="*/ 0 h 200"/>
                <a:gd name="T101" fmla="*/ 114 w 114"/>
                <a:gd name="T102" fmla="*/ 200 h 20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4" h="200">
                  <a:moveTo>
                    <a:pt x="112" y="0"/>
                  </a:moveTo>
                  <a:lnTo>
                    <a:pt x="114" y="6"/>
                  </a:lnTo>
                  <a:lnTo>
                    <a:pt x="114" y="12"/>
                  </a:lnTo>
                  <a:lnTo>
                    <a:pt x="77" y="12"/>
                  </a:lnTo>
                  <a:lnTo>
                    <a:pt x="74" y="15"/>
                  </a:lnTo>
                  <a:lnTo>
                    <a:pt x="71" y="21"/>
                  </a:lnTo>
                  <a:lnTo>
                    <a:pt x="68" y="26"/>
                  </a:lnTo>
                  <a:lnTo>
                    <a:pt x="67" y="32"/>
                  </a:lnTo>
                  <a:lnTo>
                    <a:pt x="64" y="38"/>
                  </a:lnTo>
                  <a:lnTo>
                    <a:pt x="62" y="44"/>
                  </a:lnTo>
                  <a:lnTo>
                    <a:pt x="61" y="48"/>
                  </a:lnTo>
                  <a:lnTo>
                    <a:pt x="59" y="56"/>
                  </a:lnTo>
                  <a:lnTo>
                    <a:pt x="56" y="62"/>
                  </a:lnTo>
                  <a:lnTo>
                    <a:pt x="53" y="67"/>
                  </a:lnTo>
                  <a:lnTo>
                    <a:pt x="52" y="73"/>
                  </a:lnTo>
                  <a:lnTo>
                    <a:pt x="50" y="80"/>
                  </a:lnTo>
                  <a:lnTo>
                    <a:pt x="47" y="85"/>
                  </a:lnTo>
                  <a:lnTo>
                    <a:pt x="46" y="92"/>
                  </a:lnTo>
                  <a:lnTo>
                    <a:pt x="44" y="98"/>
                  </a:lnTo>
                  <a:lnTo>
                    <a:pt x="43" y="106"/>
                  </a:lnTo>
                  <a:lnTo>
                    <a:pt x="40" y="110"/>
                  </a:lnTo>
                  <a:lnTo>
                    <a:pt x="38" y="118"/>
                  </a:lnTo>
                  <a:lnTo>
                    <a:pt x="37" y="122"/>
                  </a:lnTo>
                  <a:lnTo>
                    <a:pt x="34" y="130"/>
                  </a:lnTo>
                  <a:lnTo>
                    <a:pt x="30" y="136"/>
                  </a:lnTo>
                  <a:lnTo>
                    <a:pt x="30" y="142"/>
                  </a:lnTo>
                  <a:lnTo>
                    <a:pt x="27" y="148"/>
                  </a:lnTo>
                  <a:lnTo>
                    <a:pt x="26" y="154"/>
                  </a:lnTo>
                  <a:lnTo>
                    <a:pt x="23" y="160"/>
                  </a:lnTo>
                  <a:lnTo>
                    <a:pt x="23" y="166"/>
                  </a:lnTo>
                  <a:lnTo>
                    <a:pt x="20" y="172"/>
                  </a:lnTo>
                  <a:lnTo>
                    <a:pt x="18" y="177"/>
                  </a:lnTo>
                  <a:lnTo>
                    <a:pt x="15" y="181"/>
                  </a:lnTo>
                  <a:lnTo>
                    <a:pt x="15" y="187"/>
                  </a:lnTo>
                  <a:lnTo>
                    <a:pt x="12" y="193"/>
                  </a:lnTo>
                  <a:lnTo>
                    <a:pt x="11" y="200"/>
                  </a:lnTo>
                  <a:lnTo>
                    <a:pt x="0" y="200"/>
                  </a:lnTo>
                  <a:lnTo>
                    <a:pt x="3" y="189"/>
                  </a:lnTo>
                  <a:lnTo>
                    <a:pt x="6" y="180"/>
                  </a:lnTo>
                  <a:lnTo>
                    <a:pt x="8" y="174"/>
                  </a:lnTo>
                  <a:lnTo>
                    <a:pt x="11" y="168"/>
                  </a:lnTo>
                  <a:lnTo>
                    <a:pt x="12" y="162"/>
                  </a:lnTo>
                  <a:lnTo>
                    <a:pt x="15" y="156"/>
                  </a:lnTo>
                  <a:lnTo>
                    <a:pt x="17" y="150"/>
                  </a:lnTo>
                  <a:lnTo>
                    <a:pt x="18" y="144"/>
                  </a:lnTo>
                  <a:lnTo>
                    <a:pt x="21" y="136"/>
                  </a:lnTo>
                  <a:lnTo>
                    <a:pt x="23" y="130"/>
                  </a:lnTo>
                  <a:lnTo>
                    <a:pt x="26" y="122"/>
                  </a:lnTo>
                  <a:lnTo>
                    <a:pt x="27" y="115"/>
                  </a:lnTo>
                  <a:lnTo>
                    <a:pt x="30" y="109"/>
                  </a:lnTo>
                  <a:lnTo>
                    <a:pt x="34" y="103"/>
                  </a:lnTo>
                  <a:lnTo>
                    <a:pt x="35" y="95"/>
                  </a:lnTo>
                  <a:lnTo>
                    <a:pt x="38" y="88"/>
                  </a:lnTo>
                  <a:lnTo>
                    <a:pt x="40" y="80"/>
                  </a:lnTo>
                  <a:lnTo>
                    <a:pt x="43" y="74"/>
                  </a:lnTo>
                  <a:lnTo>
                    <a:pt x="44" y="67"/>
                  </a:lnTo>
                  <a:lnTo>
                    <a:pt x="47" y="59"/>
                  </a:lnTo>
                  <a:lnTo>
                    <a:pt x="49" y="54"/>
                  </a:lnTo>
                  <a:lnTo>
                    <a:pt x="52" y="48"/>
                  </a:lnTo>
                  <a:lnTo>
                    <a:pt x="53" y="41"/>
                  </a:lnTo>
                  <a:lnTo>
                    <a:pt x="56" y="35"/>
                  </a:lnTo>
                  <a:lnTo>
                    <a:pt x="58" y="29"/>
                  </a:lnTo>
                  <a:lnTo>
                    <a:pt x="61" y="24"/>
                  </a:lnTo>
                  <a:lnTo>
                    <a:pt x="65" y="15"/>
                  </a:lnTo>
                  <a:lnTo>
                    <a:pt x="70" y="8"/>
                  </a:lnTo>
                  <a:lnTo>
                    <a:pt x="112" y="0"/>
                  </a:lnTo>
                  <a:close/>
                </a:path>
              </a:pathLst>
            </a:custGeom>
            <a:solidFill>
              <a:srgbClr val="000000"/>
            </a:solidFill>
            <a:ln w="9525">
              <a:noFill/>
              <a:round/>
              <a:headEnd/>
              <a:tailEnd/>
            </a:ln>
          </p:spPr>
          <p:txBody>
            <a:bodyPr/>
            <a:lstStyle/>
            <a:p>
              <a:endParaRPr lang="ru-RU"/>
            </a:p>
          </p:txBody>
        </p:sp>
        <p:sp>
          <p:nvSpPr>
            <p:cNvPr id="40" name="Freeform 29"/>
            <p:cNvSpPr>
              <a:spLocks/>
            </p:cNvSpPr>
            <p:nvPr/>
          </p:nvSpPr>
          <p:spPr bwMode="auto">
            <a:xfrm>
              <a:off x="2507" y="965"/>
              <a:ext cx="73" cy="171"/>
            </a:xfrm>
            <a:custGeom>
              <a:avLst/>
              <a:gdLst>
                <a:gd name="T0" fmla="*/ 27 w 73"/>
                <a:gd name="T1" fmla="*/ 0 h 171"/>
                <a:gd name="T2" fmla="*/ 35 w 73"/>
                <a:gd name="T3" fmla="*/ 3 h 171"/>
                <a:gd name="T4" fmla="*/ 33 w 73"/>
                <a:gd name="T5" fmla="*/ 8 h 171"/>
                <a:gd name="T6" fmla="*/ 24 w 73"/>
                <a:gd name="T7" fmla="*/ 17 h 171"/>
                <a:gd name="T8" fmla="*/ 17 w 73"/>
                <a:gd name="T9" fmla="*/ 27 h 171"/>
                <a:gd name="T10" fmla="*/ 12 w 73"/>
                <a:gd name="T11" fmla="*/ 38 h 171"/>
                <a:gd name="T12" fmla="*/ 9 w 73"/>
                <a:gd name="T13" fmla="*/ 50 h 171"/>
                <a:gd name="T14" fmla="*/ 8 w 73"/>
                <a:gd name="T15" fmla="*/ 62 h 171"/>
                <a:gd name="T16" fmla="*/ 9 w 73"/>
                <a:gd name="T17" fmla="*/ 73 h 171"/>
                <a:gd name="T18" fmla="*/ 11 w 73"/>
                <a:gd name="T19" fmla="*/ 85 h 171"/>
                <a:gd name="T20" fmla="*/ 15 w 73"/>
                <a:gd name="T21" fmla="*/ 97 h 171"/>
                <a:gd name="T22" fmla="*/ 20 w 73"/>
                <a:gd name="T23" fmla="*/ 107 h 171"/>
                <a:gd name="T24" fmla="*/ 26 w 73"/>
                <a:gd name="T25" fmla="*/ 118 h 171"/>
                <a:gd name="T26" fmla="*/ 32 w 73"/>
                <a:gd name="T27" fmla="*/ 130 h 171"/>
                <a:gd name="T28" fmla="*/ 44 w 73"/>
                <a:gd name="T29" fmla="*/ 144 h 171"/>
                <a:gd name="T30" fmla="*/ 62 w 73"/>
                <a:gd name="T31" fmla="*/ 159 h 171"/>
                <a:gd name="T32" fmla="*/ 70 w 73"/>
                <a:gd name="T33" fmla="*/ 171 h 171"/>
                <a:gd name="T34" fmla="*/ 56 w 73"/>
                <a:gd name="T35" fmla="*/ 163 h 171"/>
                <a:gd name="T36" fmla="*/ 47 w 73"/>
                <a:gd name="T37" fmla="*/ 157 h 171"/>
                <a:gd name="T38" fmla="*/ 29 w 73"/>
                <a:gd name="T39" fmla="*/ 139 h 171"/>
                <a:gd name="T40" fmla="*/ 20 w 73"/>
                <a:gd name="T41" fmla="*/ 128 h 171"/>
                <a:gd name="T42" fmla="*/ 14 w 73"/>
                <a:gd name="T43" fmla="*/ 118 h 171"/>
                <a:gd name="T44" fmla="*/ 8 w 73"/>
                <a:gd name="T45" fmla="*/ 106 h 171"/>
                <a:gd name="T46" fmla="*/ 6 w 73"/>
                <a:gd name="T47" fmla="*/ 95 h 171"/>
                <a:gd name="T48" fmla="*/ 2 w 73"/>
                <a:gd name="T49" fmla="*/ 82 h 171"/>
                <a:gd name="T50" fmla="*/ 0 w 73"/>
                <a:gd name="T51" fmla="*/ 70 h 171"/>
                <a:gd name="T52" fmla="*/ 0 w 73"/>
                <a:gd name="T53" fmla="*/ 56 h 171"/>
                <a:gd name="T54" fmla="*/ 3 w 73"/>
                <a:gd name="T55" fmla="*/ 44 h 171"/>
                <a:gd name="T56" fmla="*/ 6 w 73"/>
                <a:gd name="T57" fmla="*/ 32 h 171"/>
                <a:gd name="T58" fmla="*/ 11 w 73"/>
                <a:gd name="T59" fmla="*/ 20 h 171"/>
                <a:gd name="T60" fmla="*/ 17 w 73"/>
                <a:gd name="T61" fmla="*/ 9 h 171"/>
                <a:gd name="T62" fmla="*/ 26 w 73"/>
                <a:gd name="T63" fmla="*/ 0 h 17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3"/>
                <a:gd name="T97" fmla="*/ 0 h 171"/>
                <a:gd name="T98" fmla="*/ 73 w 73"/>
                <a:gd name="T99" fmla="*/ 171 h 17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3" h="171">
                  <a:moveTo>
                    <a:pt x="26" y="0"/>
                  </a:moveTo>
                  <a:lnTo>
                    <a:pt x="27" y="0"/>
                  </a:lnTo>
                  <a:lnTo>
                    <a:pt x="32" y="2"/>
                  </a:lnTo>
                  <a:lnTo>
                    <a:pt x="35" y="3"/>
                  </a:lnTo>
                  <a:lnTo>
                    <a:pt x="40" y="3"/>
                  </a:lnTo>
                  <a:lnTo>
                    <a:pt x="33" y="8"/>
                  </a:lnTo>
                  <a:lnTo>
                    <a:pt x="29" y="12"/>
                  </a:lnTo>
                  <a:lnTo>
                    <a:pt x="24" y="17"/>
                  </a:lnTo>
                  <a:lnTo>
                    <a:pt x="21" y="23"/>
                  </a:lnTo>
                  <a:lnTo>
                    <a:pt x="17" y="27"/>
                  </a:lnTo>
                  <a:lnTo>
                    <a:pt x="14" y="33"/>
                  </a:lnTo>
                  <a:lnTo>
                    <a:pt x="12" y="38"/>
                  </a:lnTo>
                  <a:lnTo>
                    <a:pt x="11" y="44"/>
                  </a:lnTo>
                  <a:lnTo>
                    <a:pt x="9" y="50"/>
                  </a:lnTo>
                  <a:lnTo>
                    <a:pt x="8" y="56"/>
                  </a:lnTo>
                  <a:lnTo>
                    <a:pt x="8" y="62"/>
                  </a:lnTo>
                  <a:lnTo>
                    <a:pt x="9" y="67"/>
                  </a:lnTo>
                  <a:lnTo>
                    <a:pt x="9" y="73"/>
                  </a:lnTo>
                  <a:lnTo>
                    <a:pt x="11" y="80"/>
                  </a:lnTo>
                  <a:lnTo>
                    <a:pt x="11" y="85"/>
                  </a:lnTo>
                  <a:lnTo>
                    <a:pt x="14" y="92"/>
                  </a:lnTo>
                  <a:lnTo>
                    <a:pt x="15" y="97"/>
                  </a:lnTo>
                  <a:lnTo>
                    <a:pt x="17" y="103"/>
                  </a:lnTo>
                  <a:lnTo>
                    <a:pt x="20" y="107"/>
                  </a:lnTo>
                  <a:lnTo>
                    <a:pt x="23" y="113"/>
                  </a:lnTo>
                  <a:lnTo>
                    <a:pt x="26" y="118"/>
                  </a:lnTo>
                  <a:lnTo>
                    <a:pt x="29" y="124"/>
                  </a:lnTo>
                  <a:lnTo>
                    <a:pt x="32" y="130"/>
                  </a:lnTo>
                  <a:lnTo>
                    <a:pt x="37" y="136"/>
                  </a:lnTo>
                  <a:lnTo>
                    <a:pt x="44" y="144"/>
                  </a:lnTo>
                  <a:lnTo>
                    <a:pt x="53" y="153"/>
                  </a:lnTo>
                  <a:lnTo>
                    <a:pt x="62" y="159"/>
                  </a:lnTo>
                  <a:lnTo>
                    <a:pt x="73" y="166"/>
                  </a:lnTo>
                  <a:lnTo>
                    <a:pt x="70" y="171"/>
                  </a:lnTo>
                  <a:lnTo>
                    <a:pt x="62" y="166"/>
                  </a:lnTo>
                  <a:lnTo>
                    <a:pt x="56" y="163"/>
                  </a:lnTo>
                  <a:lnTo>
                    <a:pt x="52" y="160"/>
                  </a:lnTo>
                  <a:lnTo>
                    <a:pt x="47" y="157"/>
                  </a:lnTo>
                  <a:lnTo>
                    <a:pt x="37" y="148"/>
                  </a:lnTo>
                  <a:lnTo>
                    <a:pt x="29" y="139"/>
                  </a:lnTo>
                  <a:lnTo>
                    <a:pt x="24" y="133"/>
                  </a:lnTo>
                  <a:lnTo>
                    <a:pt x="20" y="128"/>
                  </a:lnTo>
                  <a:lnTo>
                    <a:pt x="17" y="122"/>
                  </a:lnTo>
                  <a:lnTo>
                    <a:pt x="14" y="118"/>
                  </a:lnTo>
                  <a:lnTo>
                    <a:pt x="11" y="112"/>
                  </a:lnTo>
                  <a:lnTo>
                    <a:pt x="8" y="106"/>
                  </a:lnTo>
                  <a:lnTo>
                    <a:pt x="6" y="100"/>
                  </a:lnTo>
                  <a:lnTo>
                    <a:pt x="6" y="95"/>
                  </a:lnTo>
                  <a:lnTo>
                    <a:pt x="3" y="88"/>
                  </a:lnTo>
                  <a:lnTo>
                    <a:pt x="2" y="82"/>
                  </a:lnTo>
                  <a:lnTo>
                    <a:pt x="0" y="74"/>
                  </a:lnTo>
                  <a:lnTo>
                    <a:pt x="0" y="70"/>
                  </a:lnTo>
                  <a:lnTo>
                    <a:pt x="0" y="62"/>
                  </a:lnTo>
                  <a:lnTo>
                    <a:pt x="0" y="56"/>
                  </a:lnTo>
                  <a:lnTo>
                    <a:pt x="0" y="50"/>
                  </a:lnTo>
                  <a:lnTo>
                    <a:pt x="3" y="44"/>
                  </a:lnTo>
                  <a:lnTo>
                    <a:pt x="3" y="38"/>
                  </a:lnTo>
                  <a:lnTo>
                    <a:pt x="6" y="32"/>
                  </a:lnTo>
                  <a:lnTo>
                    <a:pt x="8" y="26"/>
                  </a:lnTo>
                  <a:lnTo>
                    <a:pt x="11" y="20"/>
                  </a:lnTo>
                  <a:lnTo>
                    <a:pt x="14" y="15"/>
                  </a:lnTo>
                  <a:lnTo>
                    <a:pt x="17" y="9"/>
                  </a:lnTo>
                  <a:lnTo>
                    <a:pt x="21" y="5"/>
                  </a:lnTo>
                  <a:lnTo>
                    <a:pt x="26" y="0"/>
                  </a:lnTo>
                  <a:close/>
                </a:path>
              </a:pathLst>
            </a:custGeom>
            <a:solidFill>
              <a:srgbClr val="000000"/>
            </a:solidFill>
            <a:ln w="9525">
              <a:noFill/>
              <a:round/>
              <a:headEnd/>
              <a:tailEnd/>
            </a:ln>
          </p:spPr>
          <p:txBody>
            <a:bodyPr/>
            <a:lstStyle/>
            <a:p>
              <a:endParaRPr lang="ru-RU"/>
            </a:p>
          </p:txBody>
        </p:sp>
        <p:sp>
          <p:nvSpPr>
            <p:cNvPr id="41" name="Freeform 30"/>
            <p:cNvSpPr>
              <a:spLocks/>
            </p:cNvSpPr>
            <p:nvPr/>
          </p:nvSpPr>
          <p:spPr bwMode="auto">
            <a:xfrm>
              <a:off x="2528" y="945"/>
              <a:ext cx="191" cy="204"/>
            </a:xfrm>
            <a:custGeom>
              <a:avLst/>
              <a:gdLst>
                <a:gd name="T0" fmla="*/ 8 w 191"/>
                <a:gd name="T1" fmla="*/ 19 h 204"/>
                <a:gd name="T2" fmla="*/ 26 w 191"/>
                <a:gd name="T3" fmla="*/ 8 h 204"/>
                <a:gd name="T4" fmla="*/ 46 w 191"/>
                <a:gd name="T5" fmla="*/ 2 h 204"/>
                <a:gd name="T6" fmla="*/ 61 w 191"/>
                <a:gd name="T7" fmla="*/ 0 h 204"/>
                <a:gd name="T8" fmla="*/ 71 w 191"/>
                <a:gd name="T9" fmla="*/ 2 h 204"/>
                <a:gd name="T10" fmla="*/ 86 w 191"/>
                <a:gd name="T11" fmla="*/ 5 h 204"/>
                <a:gd name="T12" fmla="*/ 102 w 191"/>
                <a:gd name="T13" fmla="*/ 9 h 204"/>
                <a:gd name="T14" fmla="*/ 112 w 191"/>
                <a:gd name="T15" fmla="*/ 16 h 204"/>
                <a:gd name="T16" fmla="*/ 127 w 191"/>
                <a:gd name="T17" fmla="*/ 23 h 204"/>
                <a:gd name="T18" fmla="*/ 144 w 191"/>
                <a:gd name="T19" fmla="*/ 35 h 204"/>
                <a:gd name="T20" fmla="*/ 159 w 191"/>
                <a:gd name="T21" fmla="*/ 50 h 204"/>
                <a:gd name="T22" fmla="*/ 173 w 191"/>
                <a:gd name="T23" fmla="*/ 68 h 204"/>
                <a:gd name="T24" fmla="*/ 183 w 191"/>
                <a:gd name="T25" fmla="*/ 88 h 204"/>
                <a:gd name="T26" fmla="*/ 188 w 191"/>
                <a:gd name="T27" fmla="*/ 103 h 204"/>
                <a:gd name="T28" fmla="*/ 189 w 191"/>
                <a:gd name="T29" fmla="*/ 114 h 204"/>
                <a:gd name="T30" fmla="*/ 191 w 191"/>
                <a:gd name="T31" fmla="*/ 129 h 204"/>
                <a:gd name="T32" fmla="*/ 188 w 191"/>
                <a:gd name="T33" fmla="*/ 148 h 204"/>
                <a:gd name="T34" fmla="*/ 182 w 191"/>
                <a:gd name="T35" fmla="*/ 167 h 204"/>
                <a:gd name="T36" fmla="*/ 168 w 191"/>
                <a:gd name="T37" fmla="*/ 183 h 204"/>
                <a:gd name="T38" fmla="*/ 153 w 191"/>
                <a:gd name="T39" fmla="*/ 195 h 204"/>
                <a:gd name="T40" fmla="*/ 138 w 191"/>
                <a:gd name="T41" fmla="*/ 200 h 204"/>
                <a:gd name="T42" fmla="*/ 124 w 191"/>
                <a:gd name="T43" fmla="*/ 203 h 204"/>
                <a:gd name="T44" fmla="*/ 112 w 191"/>
                <a:gd name="T45" fmla="*/ 204 h 204"/>
                <a:gd name="T46" fmla="*/ 97 w 191"/>
                <a:gd name="T47" fmla="*/ 204 h 204"/>
                <a:gd name="T48" fmla="*/ 77 w 191"/>
                <a:gd name="T49" fmla="*/ 201 h 204"/>
                <a:gd name="T50" fmla="*/ 56 w 191"/>
                <a:gd name="T51" fmla="*/ 194 h 204"/>
                <a:gd name="T52" fmla="*/ 47 w 191"/>
                <a:gd name="T53" fmla="*/ 188 h 204"/>
                <a:gd name="T54" fmla="*/ 58 w 191"/>
                <a:gd name="T55" fmla="*/ 189 h 204"/>
                <a:gd name="T56" fmla="*/ 76 w 191"/>
                <a:gd name="T57" fmla="*/ 194 h 204"/>
                <a:gd name="T58" fmla="*/ 96 w 191"/>
                <a:gd name="T59" fmla="*/ 197 h 204"/>
                <a:gd name="T60" fmla="*/ 115 w 191"/>
                <a:gd name="T61" fmla="*/ 197 h 204"/>
                <a:gd name="T62" fmla="*/ 133 w 191"/>
                <a:gd name="T63" fmla="*/ 194 h 204"/>
                <a:gd name="T64" fmla="*/ 150 w 191"/>
                <a:gd name="T65" fmla="*/ 186 h 204"/>
                <a:gd name="T66" fmla="*/ 165 w 191"/>
                <a:gd name="T67" fmla="*/ 176 h 204"/>
                <a:gd name="T68" fmla="*/ 176 w 191"/>
                <a:gd name="T69" fmla="*/ 159 h 204"/>
                <a:gd name="T70" fmla="*/ 182 w 191"/>
                <a:gd name="T71" fmla="*/ 142 h 204"/>
                <a:gd name="T72" fmla="*/ 183 w 191"/>
                <a:gd name="T73" fmla="*/ 130 h 204"/>
                <a:gd name="T74" fmla="*/ 183 w 191"/>
                <a:gd name="T75" fmla="*/ 118 h 204"/>
                <a:gd name="T76" fmla="*/ 180 w 191"/>
                <a:gd name="T77" fmla="*/ 105 h 204"/>
                <a:gd name="T78" fmla="*/ 176 w 191"/>
                <a:gd name="T79" fmla="*/ 93 h 204"/>
                <a:gd name="T80" fmla="*/ 170 w 191"/>
                <a:gd name="T81" fmla="*/ 79 h 204"/>
                <a:gd name="T82" fmla="*/ 162 w 191"/>
                <a:gd name="T83" fmla="*/ 67 h 204"/>
                <a:gd name="T84" fmla="*/ 153 w 191"/>
                <a:gd name="T85" fmla="*/ 56 h 204"/>
                <a:gd name="T86" fmla="*/ 141 w 191"/>
                <a:gd name="T87" fmla="*/ 43 h 204"/>
                <a:gd name="T88" fmla="*/ 124 w 191"/>
                <a:gd name="T89" fmla="*/ 31 h 204"/>
                <a:gd name="T90" fmla="*/ 108 w 191"/>
                <a:gd name="T91" fmla="*/ 20 h 204"/>
                <a:gd name="T92" fmla="*/ 88 w 191"/>
                <a:gd name="T93" fmla="*/ 13 h 204"/>
                <a:gd name="T94" fmla="*/ 68 w 191"/>
                <a:gd name="T95" fmla="*/ 9 h 204"/>
                <a:gd name="T96" fmla="*/ 49 w 191"/>
                <a:gd name="T97" fmla="*/ 9 h 204"/>
                <a:gd name="T98" fmla="*/ 31 w 191"/>
                <a:gd name="T99" fmla="*/ 16 h 204"/>
                <a:gd name="T100" fmla="*/ 12 w 191"/>
                <a:gd name="T101" fmla="*/ 26 h 204"/>
                <a:gd name="T102" fmla="*/ 0 w 191"/>
                <a:gd name="T103" fmla="*/ 28 h 20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91"/>
                <a:gd name="T157" fmla="*/ 0 h 204"/>
                <a:gd name="T158" fmla="*/ 191 w 191"/>
                <a:gd name="T159" fmla="*/ 204 h 20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91" h="204">
                  <a:moveTo>
                    <a:pt x="0" y="28"/>
                  </a:moveTo>
                  <a:lnTo>
                    <a:pt x="8" y="19"/>
                  </a:lnTo>
                  <a:lnTo>
                    <a:pt x="16" y="13"/>
                  </a:lnTo>
                  <a:lnTo>
                    <a:pt x="26" y="8"/>
                  </a:lnTo>
                  <a:lnTo>
                    <a:pt x="35" y="5"/>
                  </a:lnTo>
                  <a:lnTo>
                    <a:pt x="46" y="2"/>
                  </a:lnTo>
                  <a:lnTo>
                    <a:pt x="56" y="0"/>
                  </a:lnTo>
                  <a:lnTo>
                    <a:pt x="61" y="0"/>
                  </a:lnTo>
                  <a:lnTo>
                    <a:pt x="67" y="0"/>
                  </a:lnTo>
                  <a:lnTo>
                    <a:pt x="71" y="2"/>
                  </a:lnTo>
                  <a:lnTo>
                    <a:pt x="77" y="3"/>
                  </a:lnTo>
                  <a:lnTo>
                    <a:pt x="86" y="5"/>
                  </a:lnTo>
                  <a:lnTo>
                    <a:pt x="97" y="9"/>
                  </a:lnTo>
                  <a:lnTo>
                    <a:pt x="102" y="9"/>
                  </a:lnTo>
                  <a:lnTo>
                    <a:pt x="108" y="13"/>
                  </a:lnTo>
                  <a:lnTo>
                    <a:pt x="112" y="16"/>
                  </a:lnTo>
                  <a:lnTo>
                    <a:pt x="118" y="17"/>
                  </a:lnTo>
                  <a:lnTo>
                    <a:pt x="127" y="23"/>
                  </a:lnTo>
                  <a:lnTo>
                    <a:pt x="136" y="29"/>
                  </a:lnTo>
                  <a:lnTo>
                    <a:pt x="144" y="35"/>
                  </a:lnTo>
                  <a:lnTo>
                    <a:pt x="153" y="43"/>
                  </a:lnTo>
                  <a:lnTo>
                    <a:pt x="159" y="50"/>
                  </a:lnTo>
                  <a:lnTo>
                    <a:pt x="167" y="59"/>
                  </a:lnTo>
                  <a:lnTo>
                    <a:pt x="173" y="68"/>
                  </a:lnTo>
                  <a:lnTo>
                    <a:pt x="179" y="79"/>
                  </a:lnTo>
                  <a:lnTo>
                    <a:pt x="183" y="88"/>
                  </a:lnTo>
                  <a:lnTo>
                    <a:pt x="186" y="99"/>
                  </a:lnTo>
                  <a:lnTo>
                    <a:pt x="188" y="103"/>
                  </a:lnTo>
                  <a:lnTo>
                    <a:pt x="189" y="109"/>
                  </a:lnTo>
                  <a:lnTo>
                    <a:pt x="189" y="114"/>
                  </a:lnTo>
                  <a:lnTo>
                    <a:pt x="191" y="120"/>
                  </a:lnTo>
                  <a:lnTo>
                    <a:pt x="191" y="129"/>
                  </a:lnTo>
                  <a:lnTo>
                    <a:pt x="191" y="138"/>
                  </a:lnTo>
                  <a:lnTo>
                    <a:pt x="188" y="148"/>
                  </a:lnTo>
                  <a:lnTo>
                    <a:pt x="186" y="158"/>
                  </a:lnTo>
                  <a:lnTo>
                    <a:pt x="182" y="167"/>
                  </a:lnTo>
                  <a:lnTo>
                    <a:pt x="176" y="176"/>
                  </a:lnTo>
                  <a:lnTo>
                    <a:pt x="168" y="183"/>
                  </a:lnTo>
                  <a:lnTo>
                    <a:pt x="160" y="192"/>
                  </a:lnTo>
                  <a:lnTo>
                    <a:pt x="153" y="195"/>
                  </a:lnTo>
                  <a:lnTo>
                    <a:pt x="145" y="198"/>
                  </a:lnTo>
                  <a:lnTo>
                    <a:pt x="138" y="200"/>
                  </a:lnTo>
                  <a:lnTo>
                    <a:pt x="130" y="203"/>
                  </a:lnTo>
                  <a:lnTo>
                    <a:pt x="124" y="203"/>
                  </a:lnTo>
                  <a:lnTo>
                    <a:pt x="118" y="204"/>
                  </a:lnTo>
                  <a:lnTo>
                    <a:pt x="112" y="204"/>
                  </a:lnTo>
                  <a:lnTo>
                    <a:pt x="108" y="204"/>
                  </a:lnTo>
                  <a:lnTo>
                    <a:pt x="97" y="204"/>
                  </a:lnTo>
                  <a:lnTo>
                    <a:pt x="86" y="204"/>
                  </a:lnTo>
                  <a:lnTo>
                    <a:pt x="77" y="201"/>
                  </a:lnTo>
                  <a:lnTo>
                    <a:pt x="67" y="198"/>
                  </a:lnTo>
                  <a:lnTo>
                    <a:pt x="56" y="194"/>
                  </a:lnTo>
                  <a:lnTo>
                    <a:pt x="47" y="191"/>
                  </a:lnTo>
                  <a:lnTo>
                    <a:pt x="47" y="188"/>
                  </a:lnTo>
                  <a:lnTo>
                    <a:pt x="50" y="186"/>
                  </a:lnTo>
                  <a:lnTo>
                    <a:pt x="58" y="189"/>
                  </a:lnTo>
                  <a:lnTo>
                    <a:pt x="67" y="191"/>
                  </a:lnTo>
                  <a:lnTo>
                    <a:pt x="76" y="194"/>
                  </a:lnTo>
                  <a:lnTo>
                    <a:pt x="86" y="197"/>
                  </a:lnTo>
                  <a:lnTo>
                    <a:pt x="96" y="197"/>
                  </a:lnTo>
                  <a:lnTo>
                    <a:pt x="105" y="197"/>
                  </a:lnTo>
                  <a:lnTo>
                    <a:pt x="115" y="197"/>
                  </a:lnTo>
                  <a:lnTo>
                    <a:pt x="124" y="197"/>
                  </a:lnTo>
                  <a:lnTo>
                    <a:pt x="133" y="194"/>
                  </a:lnTo>
                  <a:lnTo>
                    <a:pt x="142" y="191"/>
                  </a:lnTo>
                  <a:lnTo>
                    <a:pt x="150" y="186"/>
                  </a:lnTo>
                  <a:lnTo>
                    <a:pt x="159" y="182"/>
                  </a:lnTo>
                  <a:lnTo>
                    <a:pt x="165" y="176"/>
                  </a:lnTo>
                  <a:lnTo>
                    <a:pt x="171" y="168"/>
                  </a:lnTo>
                  <a:lnTo>
                    <a:pt x="176" y="159"/>
                  </a:lnTo>
                  <a:lnTo>
                    <a:pt x="182" y="150"/>
                  </a:lnTo>
                  <a:lnTo>
                    <a:pt x="182" y="142"/>
                  </a:lnTo>
                  <a:lnTo>
                    <a:pt x="183" y="138"/>
                  </a:lnTo>
                  <a:lnTo>
                    <a:pt x="183" y="130"/>
                  </a:lnTo>
                  <a:lnTo>
                    <a:pt x="183" y="126"/>
                  </a:lnTo>
                  <a:lnTo>
                    <a:pt x="183" y="118"/>
                  </a:lnTo>
                  <a:lnTo>
                    <a:pt x="182" y="112"/>
                  </a:lnTo>
                  <a:lnTo>
                    <a:pt x="180" y="105"/>
                  </a:lnTo>
                  <a:lnTo>
                    <a:pt x="179" y="100"/>
                  </a:lnTo>
                  <a:lnTo>
                    <a:pt x="176" y="93"/>
                  </a:lnTo>
                  <a:lnTo>
                    <a:pt x="174" y="87"/>
                  </a:lnTo>
                  <a:lnTo>
                    <a:pt x="170" y="79"/>
                  </a:lnTo>
                  <a:lnTo>
                    <a:pt x="167" y="73"/>
                  </a:lnTo>
                  <a:lnTo>
                    <a:pt x="162" y="67"/>
                  </a:lnTo>
                  <a:lnTo>
                    <a:pt x="157" y="61"/>
                  </a:lnTo>
                  <a:lnTo>
                    <a:pt x="153" y="56"/>
                  </a:lnTo>
                  <a:lnTo>
                    <a:pt x="148" y="50"/>
                  </a:lnTo>
                  <a:lnTo>
                    <a:pt x="141" y="43"/>
                  </a:lnTo>
                  <a:lnTo>
                    <a:pt x="133" y="37"/>
                  </a:lnTo>
                  <a:lnTo>
                    <a:pt x="124" y="31"/>
                  </a:lnTo>
                  <a:lnTo>
                    <a:pt x="117" y="25"/>
                  </a:lnTo>
                  <a:lnTo>
                    <a:pt x="108" y="20"/>
                  </a:lnTo>
                  <a:lnTo>
                    <a:pt x="97" y="17"/>
                  </a:lnTo>
                  <a:lnTo>
                    <a:pt x="88" y="13"/>
                  </a:lnTo>
                  <a:lnTo>
                    <a:pt x="79" y="13"/>
                  </a:lnTo>
                  <a:lnTo>
                    <a:pt x="68" y="9"/>
                  </a:lnTo>
                  <a:lnTo>
                    <a:pt x="59" y="9"/>
                  </a:lnTo>
                  <a:lnTo>
                    <a:pt x="49" y="9"/>
                  </a:lnTo>
                  <a:lnTo>
                    <a:pt x="40" y="13"/>
                  </a:lnTo>
                  <a:lnTo>
                    <a:pt x="31" y="16"/>
                  </a:lnTo>
                  <a:lnTo>
                    <a:pt x="20" y="20"/>
                  </a:lnTo>
                  <a:lnTo>
                    <a:pt x="12" y="26"/>
                  </a:lnTo>
                  <a:lnTo>
                    <a:pt x="3" y="35"/>
                  </a:lnTo>
                  <a:lnTo>
                    <a:pt x="0" y="28"/>
                  </a:lnTo>
                  <a:close/>
                </a:path>
              </a:pathLst>
            </a:custGeom>
            <a:solidFill>
              <a:srgbClr val="000000"/>
            </a:solidFill>
            <a:ln w="9525">
              <a:noFill/>
              <a:round/>
              <a:headEnd/>
              <a:tailEnd/>
            </a:ln>
          </p:spPr>
          <p:txBody>
            <a:bodyPr/>
            <a:lstStyle/>
            <a:p>
              <a:endParaRPr lang="ru-RU"/>
            </a:p>
          </p:txBody>
        </p:sp>
        <p:sp>
          <p:nvSpPr>
            <p:cNvPr id="42" name="Freeform 31"/>
            <p:cNvSpPr>
              <a:spLocks/>
            </p:cNvSpPr>
            <p:nvPr/>
          </p:nvSpPr>
          <p:spPr bwMode="auto">
            <a:xfrm>
              <a:off x="2691" y="1095"/>
              <a:ext cx="315" cy="403"/>
            </a:xfrm>
            <a:custGeom>
              <a:avLst/>
              <a:gdLst>
                <a:gd name="T0" fmla="*/ 0 w 315"/>
                <a:gd name="T1" fmla="*/ 248 h 403"/>
                <a:gd name="T2" fmla="*/ 127 w 315"/>
                <a:gd name="T3" fmla="*/ 403 h 403"/>
                <a:gd name="T4" fmla="*/ 315 w 315"/>
                <a:gd name="T5" fmla="*/ 246 h 403"/>
                <a:gd name="T6" fmla="*/ 173 w 315"/>
                <a:gd name="T7" fmla="*/ 0 h 403"/>
                <a:gd name="T8" fmla="*/ 0 w 315"/>
                <a:gd name="T9" fmla="*/ 248 h 403"/>
                <a:gd name="T10" fmla="*/ 0 w 315"/>
                <a:gd name="T11" fmla="*/ 248 h 403"/>
                <a:gd name="T12" fmla="*/ 0 60000 65536"/>
                <a:gd name="T13" fmla="*/ 0 60000 65536"/>
                <a:gd name="T14" fmla="*/ 0 60000 65536"/>
                <a:gd name="T15" fmla="*/ 0 60000 65536"/>
                <a:gd name="T16" fmla="*/ 0 60000 65536"/>
                <a:gd name="T17" fmla="*/ 0 60000 65536"/>
                <a:gd name="T18" fmla="*/ 0 w 315"/>
                <a:gd name="T19" fmla="*/ 0 h 403"/>
                <a:gd name="T20" fmla="*/ 315 w 315"/>
                <a:gd name="T21" fmla="*/ 403 h 403"/>
              </a:gdLst>
              <a:ahLst/>
              <a:cxnLst>
                <a:cxn ang="T12">
                  <a:pos x="T0" y="T1"/>
                </a:cxn>
                <a:cxn ang="T13">
                  <a:pos x="T2" y="T3"/>
                </a:cxn>
                <a:cxn ang="T14">
                  <a:pos x="T4" y="T5"/>
                </a:cxn>
                <a:cxn ang="T15">
                  <a:pos x="T6" y="T7"/>
                </a:cxn>
                <a:cxn ang="T16">
                  <a:pos x="T8" y="T9"/>
                </a:cxn>
                <a:cxn ang="T17">
                  <a:pos x="T10" y="T11"/>
                </a:cxn>
              </a:cxnLst>
              <a:rect l="T18" t="T19" r="T20" b="T21"/>
              <a:pathLst>
                <a:path w="315" h="403">
                  <a:moveTo>
                    <a:pt x="0" y="248"/>
                  </a:moveTo>
                  <a:lnTo>
                    <a:pt x="127" y="403"/>
                  </a:lnTo>
                  <a:lnTo>
                    <a:pt x="315" y="246"/>
                  </a:lnTo>
                  <a:lnTo>
                    <a:pt x="173" y="0"/>
                  </a:lnTo>
                  <a:lnTo>
                    <a:pt x="0" y="248"/>
                  </a:lnTo>
                  <a:close/>
                </a:path>
              </a:pathLst>
            </a:custGeom>
            <a:solidFill>
              <a:srgbClr val="000000"/>
            </a:solidFill>
            <a:ln w="9525">
              <a:noFill/>
              <a:round/>
              <a:headEnd/>
              <a:tailEnd/>
            </a:ln>
          </p:spPr>
          <p:txBody>
            <a:bodyPr/>
            <a:lstStyle/>
            <a:p>
              <a:endParaRPr lang="ru-RU"/>
            </a:p>
          </p:txBody>
        </p:sp>
        <p:sp>
          <p:nvSpPr>
            <p:cNvPr id="43" name="Freeform 32"/>
            <p:cNvSpPr>
              <a:spLocks/>
            </p:cNvSpPr>
            <p:nvPr/>
          </p:nvSpPr>
          <p:spPr bwMode="auto">
            <a:xfrm>
              <a:off x="2871" y="1095"/>
              <a:ext cx="124" cy="381"/>
            </a:xfrm>
            <a:custGeom>
              <a:avLst/>
              <a:gdLst>
                <a:gd name="T0" fmla="*/ 124 w 124"/>
                <a:gd name="T1" fmla="*/ 0 h 381"/>
                <a:gd name="T2" fmla="*/ 0 w 124"/>
                <a:gd name="T3" fmla="*/ 195 h 381"/>
                <a:gd name="T4" fmla="*/ 103 w 124"/>
                <a:gd name="T5" fmla="*/ 381 h 381"/>
                <a:gd name="T6" fmla="*/ 100 w 124"/>
                <a:gd name="T7" fmla="*/ 343 h 381"/>
                <a:gd name="T8" fmla="*/ 17 w 124"/>
                <a:gd name="T9" fmla="*/ 193 h 381"/>
                <a:gd name="T10" fmla="*/ 121 w 124"/>
                <a:gd name="T11" fmla="*/ 20 h 381"/>
                <a:gd name="T12" fmla="*/ 124 w 124"/>
                <a:gd name="T13" fmla="*/ 0 h 381"/>
                <a:gd name="T14" fmla="*/ 124 w 124"/>
                <a:gd name="T15" fmla="*/ 0 h 381"/>
                <a:gd name="T16" fmla="*/ 0 60000 65536"/>
                <a:gd name="T17" fmla="*/ 0 60000 65536"/>
                <a:gd name="T18" fmla="*/ 0 60000 65536"/>
                <a:gd name="T19" fmla="*/ 0 60000 65536"/>
                <a:gd name="T20" fmla="*/ 0 60000 65536"/>
                <a:gd name="T21" fmla="*/ 0 60000 65536"/>
                <a:gd name="T22" fmla="*/ 0 60000 65536"/>
                <a:gd name="T23" fmla="*/ 0 60000 65536"/>
                <a:gd name="T24" fmla="*/ 0 w 124"/>
                <a:gd name="T25" fmla="*/ 0 h 381"/>
                <a:gd name="T26" fmla="*/ 124 w 124"/>
                <a:gd name="T27" fmla="*/ 381 h 3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4" h="381">
                  <a:moveTo>
                    <a:pt x="124" y="0"/>
                  </a:moveTo>
                  <a:lnTo>
                    <a:pt x="0" y="195"/>
                  </a:lnTo>
                  <a:lnTo>
                    <a:pt x="103" y="381"/>
                  </a:lnTo>
                  <a:lnTo>
                    <a:pt x="100" y="343"/>
                  </a:lnTo>
                  <a:lnTo>
                    <a:pt x="17" y="193"/>
                  </a:lnTo>
                  <a:lnTo>
                    <a:pt x="121" y="20"/>
                  </a:lnTo>
                  <a:lnTo>
                    <a:pt x="124" y="0"/>
                  </a:lnTo>
                  <a:close/>
                </a:path>
              </a:pathLst>
            </a:custGeom>
            <a:solidFill>
              <a:srgbClr val="B8FAF0"/>
            </a:solidFill>
            <a:ln w="9525">
              <a:noFill/>
              <a:round/>
              <a:headEnd/>
              <a:tailEnd/>
            </a:ln>
          </p:spPr>
          <p:txBody>
            <a:bodyPr/>
            <a:lstStyle/>
            <a:p>
              <a:endParaRPr lang="ru-RU"/>
            </a:p>
          </p:txBody>
        </p:sp>
        <p:sp>
          <p:nvSpPr>
            <p:cNvPr id="44" name="Freeform 33"/>
            <p:cNvSpPr>
              <a:spLocks/>
            </p:cNvSpPr>
            <p:nvPr/>
          </p:nvSpPr>
          <p:spPr bwMode="auto">
            <a:xfrm>
              <a:off x="2997" y="583"/>
              <a:ext cx="1235" cy="871"/>
            </a:xfrm>
            <a:custGeom>
              <a:avLst/>
              <a:gdLst>
                <a:gd name="T0" fmla="*/ 22 w 1235"/>
                <a:gd name="T1" fmla="*/ 500 h 871"/>
                <a:gd name="T2" fmla="*/ 0 w 1235"/>
                <a:gd name="T3" fmla="*/ 871 h 871"/>
                <a:gd name="T4" fmla="*/ 1235 w 1235"/>
                <a:gd name="T5" fmla="*/ 426 h 871"/>
                <a:gd name="T6" fmla="*/ 1001 w 1235"/>
                <a:gd name="T7" fmla="*/ 0 h 871"/>
                <a:gd name="T8" fmla="*/ 22 w 1235"/>
                <a:gd name="T9" fmla="*/ 500 h 871"/>
                <a:gd name="T10" fmla="*/ 22 w 1235"/>
                <a:gd name="T11" fmla="*/ 500 h 871"/>
                <a:gd name="T12" fmla="*/ 0 60000 65536"/>
                <a:gd name="T13" fmla="*/ 0 60000 65536"/>
                <a:gd name="T14" fmla="*/ 0 60000 65536"/>
                <a:gd name="T15" fmla="*/ 0 60000 65536"/>
                <a:gd name="T16" fmla="*/ 0 60000 65536"/>
                <a:gd name="T17" fmla="*/ 0 60000 65536"/>
                <a:gd name="T18" fmla="*/ 0 w 1235"/>
                <a:gd name="T19" fmla="*/ 0 h 871"/>
                <a:gd name="T20" fmla="*/ 1235 w 1235"/>
                <a:gd name="T21" fmla="*/ 871 h 871"/>
              </a:gdLst>
              <a:ahLst/>
              <a:cxnLst>
                <a:cxn ang="T12">
                  <a:pos x="T0" y="T1"/>
                </a:cxn>
                <a:cxn ang="T13">
                  <a:pos x="T2" y="T3"/>
                </a:cxn>
                <a:cxn ang="T14">
                  <a:pos x="T4" y="T5"/>
                </a:cxn>
                <a:cxn ang="T15">
                  <a:pos x="T6" y="T7"/>
                </a:cxn>
                <a:cxn ang="T16">
                  <a:pos x="T8" y="T9"/>
                </a:cxn>
                <a:cxn ang="T17">
                  <a:pos x="T10" y="T11"/>
                </a:cxn>
              </a:cxnLst>
              <a:rect l="T18" t="T19" r="T20" b="T21"/>
              <a:pathLst>
                <a:path w="1235" h="871">
                  <a:moveTo>
                    <a:pt x="22" y="500"/>
                  </a:moveTo>
                  <a:lnTo>
                    <a:pt x="0" y="871"/>
                  </a:lnTo>
                  <a:lnTo>
                    <a:pt x="1235" y="426"/>
                  </a:lnTo>
                  <a:lnTo>
                    <a:pt x="1001" y="0"/>
                  </a:lnTo>
                  <a:lnTo>
                    <a:pt x="22" y="500"/>
                  </a:lnTo>
                  <a:close/>
                </a:path>
              </a:pathLst>
            </a:custGeom>
            <a:solidFill>
              <a:srgbClr val="7087DB"/>
            </a:solidFill>
            <a:ln w="9525">
              <a:noFill/>
              <a:round/>
              <a:headEnd/>
              <a:tailEnd/>
            </a:ln>
          </p:spPr>
          <p:txBody>
            <a:bodyPr/>
            <a:lstStyle/>
            <a:p>
              <a:endParaRPr lang="ru-RU"/>
            </a:p>
          </p:txBody>
        </p:sp>
        <p:sp>
          <p:nvSpPr>
            <p:cNvPr id="45" name="Freeform 34"/>
            <p:cNvSpPr>
              <a:spLocks/>
            </p:cNvSpPr>
            <p:nvPr/>
          </p:nvSpPr>
          <p:spPr bwMode="auto">
            <a:xfrm>
              <a:off x="2569" y="1325"/>
              <a:ext cx="201" cy="196"/>
            </a:xfrm>
            <a:custGeom>
              <a:avLst/>
              <a:gdLst>
                <a:gd name="T0" fmla="*/ 70 w 201"/>
                <a:gd name="T1" fmla="*/ 185 h 196"/>
                <a:gd name="T2" fmla="*/ 89 w 201"/>
                <a:gd name="T3" fmla="*/ 191 h 196"/>
                <a:gd name="T4" fmla="*/ 109 w 201"/>
                <a:gd name="T5" fmla="*/ 194 h 196"/>
                <a:gd name="T6" fmla="*/ 127 w 201"/>
                <a:gd name="T7" fmla="*/ 194 h 196"/>
                <a:gd name="T8" fmla="*/ 145 w 201"/>
                <a:gd name="T9" fmla="*/ 190 h 196"/>
                <a:gd name="T10" fmla="*/ 162 w 201"/>
                <a:gd name="T11" fmla="*/ 182 h 196"/>
                <a:gd name="T12" fmla="*/ 177 w 201"/>
                <a:gd name="T13" fmla="*/ 172 h 196"/>
                <a:gd name="T14" fmla="*/ 189 w 201"/>
                <a:gd name="T15" fmla="*/ 158 h 196"/>
                <a:gd name="T16" fmla="*/ 196 w 201"/>
                <a:gd name="T17" fmla="*/ 142 h 196"/>
                <a:gd name="T18" fmla="*/ 201 w 201"/>
                <a:gd name="T19" fmla="*/ 123 h 196"/>
                <a:gd name="T20" fmla="*/ 201 w 201"/>
                <a:gd name="T21" fmla="*/ 104 h 196"/>
                <a:gd name="T22" fmla="*/ 196 w 201"/>
                <a:gd name="T23" fmla="*/ 86 h 196"/>
                <a:gd name="T24" fmla="*/ 190 w 201"/>
                <a:gd name="T25" fmla="*/ 68 h 196"/>
                <a:gd name="T26" fmla="*/ 180 w 201"/>
                <a:gd name="T27" fmla="*/ 49 h 196"/>
                <a:gd name="T28" fmla="*/ 166 w 201"/>
                <a:gd name="T29" fmla="*/ 34 h 196"/>
                <a:gd name="T30" fmla="*/ 150 w 201"/>
                <a:gd name="T31" fmla="*/ 21 h 196"/>
                <a:gd name="T32" fmla="*/ 136 w 201"/>
                <a:gd name="T33" fmla="*/ 13 h 196"/>
                <a:gd name="T34" fmla="*/ 126 w 201"/>
                <a:gd name="T35" fmla="*/ 7 h 196"/>
                <a:gd name="T36" fmla="*/ 110 w 201"/>
                <a:gd name="T37" fmla="*/ 3 h 196"/>
                <a:gd name="T38" fmla="*/ 91 w 201"/>
                <a:gd name="T39" fmla="*/ 0 h 196"/>
                <a:gd name="T40" fmla="*/ 73 w 201"/>
                <a:gd name="T41" fmla="*/ 0 h 196"/>
                <a:gd name="T42" fmla="*/ 55 w 201"/>
                <a:gd name="T43" fmla="*/ 4 h 196"/>
                <a:gd name="T44" fmla="*/ 38 w 201"/>
                <a:gd name="T45" fmla="*/ 12 h 196"/>
                <a:gd name="T46" fmla="*/ 23 w 201"/>
                <a:gd name="T47" fmla="*/ 22 h 196"/>
                <a:gd name="T48" fmla="*/ 12 w 201"/>
                <a:gd name="T49" fmla="*/ 37 h 196"/>
                <a:gd name="T50" fmla="*/ 5 w 201"/>
                <a:gd name="T51" fmla="*/ 54 h 196"/>
                <a:gd name="T52" fmla="*/ 0 w 201"/>
                <a:gd name="T53" fmla="*/ 72 h 196"/>
                <a:gd name="T54" fmla="*/ 0 w 201"/>
                <a:gd name="T55" fmla="*/ 90 h 196"/>
                <a:gd name="T56" fmla="*/ 2 w 201"/>
                <a:gd name="T57" fmla="*/ 108 h 196"/>
                <a:gd name="T58" fmla="*/ 9 w 201"/>
                <a:gd name="T59" fmla="*/ 126 h 196"/>
                <a:gd name="T60" fmla="*/ 20 w 201"/>
                <a:gd name="T61" fmla="*/ 145 h 196"/>
                <a:gd name="T62" fmla="*/ 33 w 201"/>
                <a:gd name="T63" fmla="*/ 160 h 196"/>
                <a:gd name="T64" fmla="*/ 52 w 201"/>
                <a:gd name="T65" fmla="*/ 175 h 196"/>
                <a:gd name="T66" fmla="*/ 61 w 201"/>
                <a:gd name="T67" fmla="*/ 181 h 19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1"/>
                <a:gd name="T103" fmla="*/ 0 h 196"/>
                <a:gd name="T104" fmla="*/ 201 w 201"/>
                <a:gd name="T105" fmla="*/ 196 h 19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1" h="196">
                  <a:moveTo>
                    <a:pt x="61" y="181"/>
                  </a:moveTo>
                  <a:lnTo>
                    <a:pt x="70" y="185"/>
                  </a:lnTo>
                  <a:lnTo>
                    <a:pt x="79" y="188"/>
                  </a:lnTo>
                  <a:lnTo>
                    <a:pt x="89" y="191"/>
                  </a:lnTo>
                  <a:lnTo>
                    <a:pt x="100" y="194"/>
                  </a:lnTo>
                  <a:lnTo>
                    <a:pt x="109" y="194"/>
                  </a:lnTo>
                  <a:lnTo>
                    <a:pt x="118" y="196"/>
                  </a:lnTo>
                  <a:lnTo>
                    <a:pt x="127" y="194"/>
                  </a:lnTo>
                  <a:lnTo>
                    <a:pt x="138" y="193"/>
                  </a:lnTo>
                  <a:lnTo>
                    <a:pt x="145" y="190"/>
                  </a:lnTo>
                  <a:lnTo>
                    <a:pt x="154" y="187"/>
                  </a:lnTo>
                  <a:lnTo>
                    <a:pt x="162" y="182"/>
                  </a:lnTo>
                  <a:lnTo>
                    <a:pt x="171" y="178"/>
                  </a:lnTo>
                  <a:lnTo>
                    <a:pt x="177" y="172"/>
                  </a:lnTo>
                  <a:lnTo>
                    <a:pt x="183" y="166"/>
                  </a:lnTo>
                  <a:lnTo>
                    <a:pt x="189" y="158"/>
                  </a:lnTo>
                  <a:lnTo>
                    <a:pt x="193" y="151"/>
                  </a:lnTo>
                  <a:lnTo>
                    <a:pt x="196" y="142"/>
                  </a:lnTo>
                  <a:lnTo>
                    <a:pt x="200" y="132"/>
                  </a:lnTo>
                  <a:lnTo>
                    <a:pt x="201" y="123"/>
                  </a:lnTo>
                  <a:lnTo>
                    <a:pt x="201" y="113"/>
                  </a:lnTo>
                  <a:lnTo>
                    <a:pt x="201" y="104"/>
                  </a:lnTo>
                  <a:lnTo>
                    <a:pt x="200" y="95"/>
                  </a:lnTo>
                  <a:lnTo>
                    <a:pt x="196" y="86"/>
                  </a:lnTo>
                  <a:lnTo>
                    <a:pt x="195" y="77"/>
                  </a:lnTo>
                  <a:lnTo>
                    <a:pt x="190" y="68"/>
                  </a:lnTo>
                  <a:lnTo>
                    <a:pt x="186" y="57"/>
                  </a:lnTo>
                  <a:lnTo>
                    <a:pt x="180" y="49"/>
                  </a:lnTo>
                  <a:lnTo>
                    <a:pt x="174" y="42"/>
                  </a:lnTo>
                  <a:lnTo>
                    <a:pt x="166" y="34"/>
                  </a:lnTo>
                  <a:lnTo>
                    <a:pt x="159" y="27"/>
                  </a:lnTo>
                  <a:lnTo>
                    <a:pt x="150" y="21"/>
                  </a:lnTo>
                  <a:lnTo>
                    <a:pt x="142" y="16"/>
                  </a:lnTo>
                  <a:lnTo>
                    <a:pt x="136" y="13"/>
                  </a:lnTo>
                  <a:lnTo>
                    <a:pt x="132" y="10"/>
                  </a:lnTo>
                  <a:lnTo>
                    <a:pt x="126" y="7"/>
                  </a:lnTo>
                  <a:lnTo>
                    <a:pt x="121" y="6"/>
                  </a:lnTo>
                  <a:lnTo>
                    <a:pt x="110" y="3"/>
                  </a:lnTo>
                  <a:lnTo>
                    <a:pt x="101" y="1"/>
                  </a:lnTo>
                  <a:lnTo>
                    <a:pt x="91" y="0"/>
                  </a:lnTo>
                  <a:lnTo>
                    <a:pt x="82" y="0"/>
                  </a:lnTo>
                  <a:lnTo>
                    <a:pt x="73" y="0"/>
                  </a:lnTo>
                  <a:lnTo>
                    <a:pt x="64" y="3"/>
                  </a:lnTo>
                  <a:lnTo>
                    <a:pt x="55" y="4"/>
                  </a:lnTo>
                  <a:lnTo>
                    <a:pt x="45" y="9"/>
                  </a:lnTo>
                  <a:lnTo>
                    <a:pt x="38" y="12"/>
                  </a:lnTo>
                  <a:lnTo>
                    <a:pt x="30" y="16"/>
                  </a:lnTo>
                  <a:lnTo>
                    <a:pt x="23" y="22"/>
                  </a:lnTo>
                  <a:lnTo>
                    <a:pt x="18" y="28"/>
                  </a:lnTo>
                  <a:lnTo>
                    <a:pt x="12" y="37"/>
                  </a:lnTo>
                  <a:lnTo>
                    <a:pt x="9" y="46"/>
                  </a:lnTo>
                  <a:lnTo>
                    <a:pt x="5" y="54"/>
                  </a:lnTo>
                  <a:lnTo>
                    <a:pt x="2" y="63"/>
                  </a:lnTo>
                  <a:lnTo>
                    <a:pt x="0" y="72"/>
                  </a:lnTo>
                  <a:lnTo>
                    <a:pt x="0" y="81"/>
                  </a:lnTo>
                  <a:lnTo>
                    <a:pt x="0" y="90"/>
                  </a:lnTo>
                  <a:lnTo>
                    <a:pt x="0" y="101"/>
                  </a:lnTo>
                  <a:lnTo>
                    <a:pt x="2" y="108"/>
                  </a:lnTo>
                  <a:lnTo>
                    <a:pt x="6" y="119"/>
                  </a:lnTo>
                  <a:lnTo>
                    <a:pt x="9" y="126"/>
                  </a:lnTo>
                  <a:lnTo>
                    <a:pt x="15" y="135"/>
                  </a:lnTo>
                  <a:lnTo>
                    <a:pt x="20" y="145"/>
                  </a:lnTo>
                  <a:lnTo>
                    <a:pt x="27" y="152"/>
                  </a:lnTo>
                  <a:lnTo>
                    <a:pt x="33" y="160"/>
                  </a:lnTo>
                  <a:lnTo>
                    <a:pt x="42" y="167"/>
                  </a:lnTo>
                  <a:lnTo>
                    <a:pt x="52" y="175"/>
                  </a:lnTo>
                  <a:lnTo>
                    <a:pt x="61" y="181"/>
                  </a:lnTo>
                  <a:close/>
                </a:path>
              </a:pathLst>
            </a:custGeom>
            <a:solidFill>
              <a:srgbClr val="FFFFC2"/>
            </a:solidFill>
            <a:ln w="9525">
              <a:noFill/>
              <a:round/>
              <a:headEnd/>
              <a:tailEnd/>
            </a:ln>
          </p:spPr>
          <p:txBody>
            <a:bodyPr/>
            <a:lstStyle/>
            <a:p>
              <a:endParaRPr lang="ru-RU"/>
            </a:p>
          </p:txBody>
        </p:sp>
        <p:sp>
          <p:nvSpPr>
            <p:cNvPr id="46" name="Freeform 35"/>
            <p:cNvSpPr>
              <a:spLocks/>
            </p:cNvSpPr>
            <p:nvPr/>
          </p:nvSpPr>
          <p:spPr bwMode="auto">
            <a:xfrm>
              <a:off x="2761" y="1411"/>
              <a:ext cx="231" cy="336"/>
            </a:xfrm>
            <a:custGeom>
              <a:avLst/>
              <a:gdLst>
                <a:gd name="T0" fmla="*/ 151 w 231"/>
                <a:gd name="T1" fmla="*/ 3 h 336"/>
                <a:gd name="T2" fmla="*/ 168 w 231"/>
                <a:gd name="T3" fmla="*/ 12 h 336"/>
                <a:gd name="T4" fmla="*/ 184 w 231"/>
                <a:gd name="T5" fmla="*/ 25 h 336"/>
                <a:gd name="T6" fmla="*/ 196 w 231"/>
                <a:gd name="T7" fmla="*/ 40 h 336"/>
                <a:gd name="T8" fmla="*/ 208 w 231"/>
                <a:gd name="T9" fmla="*/ 57 h 336"/>
                <a:gd name="T10" fmla="*/ 216 w 231"/>
                <a:gd name="T11" fmla="*/ 75 h 336"/>
                <a:gd name="T12" fmla="*/ 223 w 231"/>
                <a:gd name="T13" fmla="*/ 93 h 336"/>
                <a:gd name="T14" fmla="*/ 226 w 231"/>
                <a:gd name="T15" fmla="*/ 114 h 336"/>
                <a:gd name="T16" fmla="*/ 229 w 231"/>
                <a:gd name="T17" fmla="*/ 136 h 336"/>
                <a:gd name="T18" fmla="*/ 229 w 231"/>
                <a:gd name="T19" fmla="*/ 155 h 336"/>
                <a:gd name="T20" fmla="*/ 229 w 231"/>
                <a:gd name="T21" fmla="*/ 178 h 336"/>
                <a:gd name="T22" fmla="*/ 226 w 231"/>
                <a:gd name="T23" fmla="*/ 194 h 336"/>
                <a:gd name="T24" fmla="*/ 223 w 231"/>
                <a:gd name="T25" fmla="*/ 211 h 336"/>
                <a:gd name="T26" fmla="*/ 217 w 231"/>
                <a:gd name="T27" fmla="*/ 228 h 336"/>
                <a:gd name="T28" fmla="*/ 211 w 231"/>
                <a:gd name="T29" fmla="*/ 246 h 336"/>
                <a:gd name="T30" fmla="*/ 204 w 231"/>
                <a:gd name="T31" fmla="*/ 262 h 336"/>
                <a:gd name="T32" fmla="*/ 187 w 231"/>
                <a:gd name="T33" fmla="*/ 288 h 336"/>
                <a:gd name="T34" fmla="*/ 162 w 231"/>
                <a:gd name="T35" fmla="*/ 314 h 336"/>
                <a:gd name="T36" fmla="*/ 133 w 231"/>
                <a:gd name="T37" fmla="*/ 336 h 336"/>
                <a:gd name="T38" fmla="*/ 75 w 231"/>
                <a:gd name="T39" fmla="*/ 324 h 336"/>
                <a:gd name="T40" fmla="*/ 48 w 231"/>
                <a:gd name="T41" fmla="*/ 303 h 336"/>
                <a:gd name="T42" fmla="*/ 26 w 231"/>
                <a:gd name="T43" fmla="*/ 279 h 336"/>
                <a:gd name="T44" fmla="*/ 8 w 231"/>
                <a:gd name="T45" fmla="*/ 249 h 336"/>
                <a:gd name="T46" fmla="*/ 1 w 231"/>
                <a:gd name="T47" fmla="*/ 228 h 336"/>
                <a:gd name="T48" fmla="*/ 0 w 231"/>
                <a:gd name="T49" fmla="*/ 208 h 336"/>
                <a:gd name="T50" fmla="*/ 8 w 231"/>
                <a:gd name="T51" fmla="*/ 196 h 336"/>
                <a:gd name="T52" fmla="*/ 11 w 231"/>
                <a:gd name="T53" fmla="*/ 225 h 336"/>
                <a:gd name="T54" fmla="*/ 23 w 231"/>
                <a:gd name="T55" fmla="*/ 253 h 336"/>
                <a:gd name="T56" fmla="*/ 39 w 231"/>
                <a:gd name="T57" fmla="*/ 281 h 336"/>
                <a:gd name="T58" fmla="*/ 62 w 231"/>
                <a:gd name="T59" fmla="*/ 303 h 336"/>
                <a:gd name="T60" fmla="*/ 88 w 231"/>
                <a:gd name="T61" fmla="*/ 317 h 336"/>
                <a:gd name="T62" fmla="*/ 142 w 231"/>
                <a:gd name="T63" fmla="*/ 320 h 336"/>
                <a:gd name="T64" fmla="*/ 163 w 231"/>
                <a:gd name="T65" fmla="*/ 299 h 336"/>
                <a:gd name="T66" fmla="*/ 181 w 231"/>
                <a:gd name="T67" fmla="*/ 276 h 336"/>
                <a:gd name="T68" fmla="*/ 195 w 231"/>
                <a:gd name="T69" fmla="*/ 255 h 336"/>
                <a:gd name="T70" fmla="*/ 205 w 231"/>
                <a:gd name="T71" fmla="*/ 231 h 336"/>
                <a:gd name="T72" fmla="*/ 213 w 231"/>
                <a:gd name="T73" fmla="*/ 210 h 336"/>
                <a:gd name="T74" fmla="*/ 216 w 231"/>
                <a:gd name="T75" fmla="*/ 184 h 336"/>
                <a:gd name="T76" fmla="*/ 217 w 231"/>
                <a:gd name="T77" fmla="*/ 161 h 336"/>
                <a:gd name="T78" fmla="*/ 217 w 231"/>
                <a:gd name="T79" fmla="*/ 137 h 336"/>
                <a:gd name="T80" fmla="*/ 216 w 231"/>
                <a:gd name="T81" fmla="*/ 114 h 336"/>
                <a:gd name="T82" fmla="*/ 211 w 231"/>
                <a:gd name="T83" fmla="*/ 92 h 336"/>
                <a:gd name="T84" fmla="*/ 204 w 231"/>
                <a:gd name="T85" fmla="*/ 72 h 336"/>
                <a:gd name="T86" fmla="*/ 192 w 231"/>
                <a:gd name="T87" fmla="*/ 54 h 336"/>
                <a:gd name="T88" fmla="*/ 180 w 231"/>
                <a:gd name="T89" fmla="*/ 37 h 336"/>
                <a:gd name="T90" fmla="*/ 163 w 231"/>
                <a:gd name="T91" fmla="*/ 22 h 336"/>
                <a:gd name="T92" fmla="*/ 145 w 231"/>
                <a:gd name="T93" fmla="*/ 10 h 336"/>
                <a:gd name="T94" fmla="*/ 136 w 231"/>
                <a:gd name="T95" fmla="*/ 3 h 3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31"/>
                <a:gd name="T145" fmla="*/ 0 h 336"/>
                <a:gd name="T146" fmla="*/ 231 w 231"/>
                <a:gd name="T147" fmla="*/ 336 h 3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31" h="336">
                  <a:moveTo>
                    <a:pt x="139" y="0"/>
                  </a:moveTo>
                  <a:lnTo>
                    <a:pt x="145" y="0"/>
                  </a:lnTo>
                  <a:lnTo>
                    <a:pt x="151" y="3"/>
                  </a:lnTo>
                  <a:lnTo>
                    <a:pt x="157" y="6"/>
                  </a:lnTo>
                  <a:lnTo>
                    <a:pt x="163" y="10"/>
                  </a:lnTo>
                  <a:lnTo>
                    <a:pt x="168" y="12"/>
                  </a:lnTo>
                  <a:lnTo>
                    <a:pt x="174" y="16"/>
                  </a:lnTo>
                  <a:lnTo>
                    <a:pt x="178" y="19"/>
                  </a:lnTo>
                  <a:lnTo>
                    <a:pt x="184" y="25"/>
                  </a:lnTo>
                  <a:lnTo>
                    <a:pt x="187" y="30"/>
                  </a:lnTo>
                  <a:lnTo>
                    <a:pt x="193" y="34"/>
                  </a:lnTo>
                  <a:lnTo>
                    <a:pt x="196" y="40"/>
                  </a:lnTo>
                  <a:lnTo>
                    <a:pt x="201" y="45"/>
                  </a:lnTo>
                  <a:lnTo>
                    <a:pt x="204" y="51"/>
                  </a:lnTo>
                  <a:lnTo>
                    <a:pt x="208" y="57"/>
                  </a:lnTo>
                  <a:lnTo>
                    <a:pt x="211" y="63"/>
                  </a:lnTo>
                  <a:lnTo>
                    <a:pt x="214" y="69"/>
                  </a:lnTo>
                  <a:lnTo>
                    <a:pt x="216" y="75"/>
                  </a:lnTo>
                  <a:lnTo>
                    <a:pt x="219" y="81"/>
                  </a:lnTo>
                  <a:lnTo>
                    <a:pt x="220" y="87"/>
                  </a:lnTo>
                  <a:lnTo>
                    <a:pt x="223" y="93"/>
                  </a:lnTo>
                  <a:lnTo>
                    <a:pt x="223" y="101"/>
                  </a:lnTo>
                  <a:lnTo>
                    <a:pt x="226" y="108"/>
                  </a:lnTo>
                  <a:lnTo>
                    <a:pt x="226" y="114"/>
                  </a:lnTo>
                  <a:lnTo>
                    <a:pt x="229" y="122"/>
                  </a:lnTo>
                  <a:lnTo>
                    <a:pt x="229" y="128"/>
                  </a:lnTo>
                  <a:lnTo>
                    <a:pt x="229" y="136"/>
                  </a:lnTo>
                  <a:lnTo>
                    <a:pt x="229" y="143"/>
                  </a:lnTo>
                  <a:lnTo>
                    <a:pt x="231" y="151"/>
                  </a:lnTo>
                  <a:lnTo>
                    <a:pt x="229" y="155"/>
                  </a:lnTo>
                  <a:lnTo>
                    <a:pt x="229" y="163"/>
                  </a:lnTo>
                  <a:lnTo>
                    <a:pt x="229" y="170"/>
                  </a:lnTo>
                  <a:lnTo>
                    <a:pt x="229" y="178"/>
                  </a:lnTo>
                  <a:lnTo>
                    <a:pt x="228" y="184"/>
                  </a:lnTo>
                  <a:lnTo>
                    <a:pt x="228" y="188"/>
                  </a:lnTo>
                  <a:lnTo>
                    <a:pt x="226" y="194"/>
                  </a:lnTo>
                  <a:lnTo>
                    <a:pt x="226" y="201"/>
                  </a:lnTo>
                  <a:lnTo>
                    <a:pt x="223" y="207"/>
                  </a:lnTo>
                  <a:lnTo>
                    <a:pt x="223" y="211"/>
                  </a:lnTo>
                  <a:lnTo>
                    <a:pt x="220" y="217"/>
                  </a:lnTo>
                  <a:lnTo>
                    <a:pt x="220" y="223"/>
                  </a:lnTo>
                  <a:lnTo>
                    <a:pt x="217" y="228"/>
                  </a:lnTo>
                  <a:lnTo>
                    <a:pt x="216" y="234"/>
                  </a:lnTo>
                  <a:lnTo>
                    <a:pt x="213" y="240"/>
                  </a:lnTo>
                  <a:lnTo>
                    <a:pt x="211" y="246"/>
                  </a:lnTo>
                  <a:lnTo>
                    <a:pt x="208" y="250"/>
                  </a:lnTo>
                  <a:lnTo>
                    <a:pt x="205" y="256"/>
                  </a:lnTo>
                  <a:lnTo>
                    <a:pt x="204" y="262"/>
                  </a:lnTo>
                  <a:lnTo>
                    <a:pt x="201" y="269"/>
                  </a:lnTo>
                  <a:lnTo>
                    <a:pt x="193" y="278"/>
                  </a:lnTo>
                  <a:lnTo>
                    <a:pt x="187" y="288"/>
                  </a:lnTo>
                  <a:lnTo>
                    <a:pt x="178" y="297"/>
                  </a:lnTo>
                  <a:lnTo>
                    <a:pt x="171" y="306"/>
                  </a:lnTo>
                  <a:lnTo>
                    <a:pt x="162" y="314"/>
                  </a:lnTo>
                  <a:lnTo>
                    <a:pt x="152" y="323"/>
                  </a:lnTo>
                  <a:lnTo>
                    <a:pt x="142" y="329"/>
                  </a:lnTo>
                  <a:lnTo>
                    <a:pt x="133" y="336"/>
                  </a:lnTo>
                  <a:lnTo>
                    <a:pt x="95" y="333"/>
                  </a:lnTo>
                  <a:lnTo>
                    <a:pt x="85" y="329"/>
                  </a:lnTo>
                  <a:lnTo>
                    <a:pt x="75" y="324"/>
                  </a:lnTo>
                  <a:lnTo>
                    <a:pt x="65" y="317"/>
                  </a:lnTo>
                  <a:lnTo>
                    <a:pt x="57" y="311"/>
                  </a:lnTo>
                  <a:lnTo>
                    <a:pt x="48" y="303"/>
                  </a:lnTo>
                  <a:lnTo>
                    <a:pt x="39" y="296"/>
                  </a:lnTo>
                  <a:lnTo>
                    <a:pt x="32" y="288"/>
                  </a:lnTo>
                  <a:lnTo>
                    <a:pt x="26" y="279"/>
                  </a:lnTo>
                  <a:lnTo>
                    <a:pt x="20" y="269"/>
                  </a:lnTo>
                  <a:lnTo>
                    <a:pt x="14" y="259"/>
                  </a:lnTo>
                  <a:lnTo>
                    <a:pt x="8" y="249"/>
                  </a:lnTo>
                  <a:lnTo>
                    <a:pt x="4" y="240"/>
                  </a:lnTo>
                  <a:lnTo>
                    <a:pt x="1" y="234"/>
                  </a:lnTo>
                  <a:lnTo>
                    <a:pt x="1" y="228"/>
                  </a:lnTo>
                  <a:lnTo>
                    <a:pt x="0" y="223"/>
                  </a:lnTo>
                  <a:lnTo>
                    <a:pt x="0" y="219"/>
                  </a:lnTo>
                  <a:lnTo>
                    <a:pt x="0" y="208"/>
                  </a:lnTo>
                  <a:lnTo>
                    <a:pt x="0" y="199"/>
                  </a:lnTo>
                  <a:lnTo>
                    <a:pt x="4" y="198"/>
                  </a:lnTo>
                  <a:lnTo>
                    <a:pt x="8" y="196"/>
                  </a:lnTo>
                  <a:lnTo>
                    <a:pt x="8" y="205"/>
                  </a:lnTo>
                  <a:lnTo>
                    <a:pt x="9" y="214"/>
                  </a:lnTo>
                  <a:lnTo>
                    <a:pt x="11" y="225"/>
                  </a:lnTo>
                  <a:lnTo>
                    <a:pt x="15" y="235"/>
                  </a:lnTo>
                  <a:lnTo>
                    <a:pt x="17" y="243"/>
                  </a:lnTo>
                  <a:lnTo>
                    <a:pt x="23" y="253"/>
                  </a:lnTo>
                  <a:lnTo>
                    <a:pt x="27" y="262"/>
                  </a:lnTo>
                  <a:lnTo>
                    <a:pt x="33" y="273"/>
                  </a:lnTo>
                  <a:lnTo>
                    <a:pt x="39" y="281"/>
                  </a:lnTo>
                  <a:lnTo>
                    <a:pt x="47" y="288"/>
                  </a:lnTo>
                  <a:lnTo>
                    <a:pt x="53" y="296"/>
                  </a:lnTo>
                  <a:lnTo>
                    <a:pt x="62" y="303"/>
                  </a:lnTo>
                  <a:lnTo>
                    <a:pt x="69" y="308"/>
                  </a:lnTo>
                  <a:lnTo>
                    <a:pt x="78" y="314"/>
                  </a:lnTo>
                  <a:lnTo>
                    <a:pt x="88" y="317"/>
                  </a:lnTo>
                  <a:lnTo>
                    <a:pt x="97" y="321"/>
                  </a:lnTo>
                  <a:lnTo>
                    <a:pt x="134" y="327"/>
                  </a:lnTo>
                  <a:lnTo>
                    <a:pt x="142" y="320"/>
                  </a:lnTo>
                  <a:lnTo>
                    <a:pt x="149" y="312"/>
                  </a:lnTo>
                  <a:lnTo>
                    <a:pt x="155" y="305"/>
                  </a:lnTo>
                  <a:lnTo>
                    <a:pt x="163" y="299"/>
                  </a:lnTo>
                  <a:lnTo>
                    <a:pt x="169" y="291"/>
                  </a:lnTo>
                  <a:lnTo>
                    <a:pt x="175" y="284"/>
                  </a:lnTo>
                  <a:lnTo>
                    <a:pt x="181" y="276"/>
                  </a:lnTo>
                  <a:lnTo>
                    <a:pt x="187" y="270"/>
                  </a:lnTo>
                  <a:lnTo>
                    <a:pt x="190" y="261"/>
                  </a:lnTo>
                  <a:lnTo>
                    <a:pt x="195" y="255"/>
                  </a:lnTo>
                  <a:lnTo>
                    <a:pt x="198" y="246"/>
                  </a:lnTo>
                  <a:lnTo>
                    <a:pt x="202" y="240"/>
                  </a:lnTo>
                  <a:lnTo>
                    <a:pt x="205" y="231"/>
                  </a:lnTo>
                  <a:lnTo>
                    <a:pt x="208" y="225"/>
                  </a:lnTo>
                  <a:lnTo>
                    <a:pt x="211" y="216"/>
                  </a:lnTo>
                  <a:lnTo>
                    <a:pt x="213" y="210"/>
                  </a:lnTo>
                  <a:lnTo>
                    <a:pt x="214" y="201"/>
                  </a:lnTo>
                  <a:lnTo>
                    <a:pt x="216" y="193"/>
                  </a:lnTo>
                  <a:lnTo>
                    <a:pt x="216" y="184"/>
                  </a:lnTo>
                  <a:lnTo>
                    <a:pt x="217" y="176"/>
                  </a:lnTo>
                  <a:lnTo>
                    <a:pt x="217" y="169"/>
                  </a:lnTo>
                  <a:lnTo>
                    <a:pt x="217" y="161"/>
                  </a:lnTo>
                  <a:lnTo>
                    <a:pt x="217" y="152"/>
                  </a:lnTo>
                  <a:lnTo>
                    <a:pt x="219" y="145"/>
                  </a:lnTo>
                  <a:lnTo>
                    <a:pt x="217" y="137"/>
                  </a:lnTo>
                  <a:lnTo>
                    <a:pt x="216" y="130"/>
                  </a:lnTo>
                  <a:lnTo>
                    <a:pt x="216" y="122"/>
                  </a:lnTo>
                  <a:lnTo>
                    <a:pt x="216" y="114"/>
                  </a:lnTo>
                  <a:lnTo>
                    <a:pt x="213" y="107"/>
                  </a:lnTo>
                  <a:lnTo>
                    <a:pt x="213" y="99"/>
                  </a:lnTo>
                  <a:lnTo>
                    <a:pt x="211" y="92"/>
                  </a:lnTo>
                  <a:lnTo>
                    <a:pt x="210" y="86"/>
                  </a:lnTo>
                  <a:lnTo>
                    <a:pt x="205" y="78"/>
                  </a:lnTo>
                  <a:lnTo>
                    <a:pt x="204" y="72"/>
                  </a:lnTo>
                  <a:lnTo>
                    <a:pt x="199" y="66"/>
                  </a:lnTo>
                  <a:lnTo>
                    <a:pt x="196" y="60"/>
                  </a:lnTo>
                  <a:lnTo>
                    <a:pt x="192" y="54"/>
                  </a:lnTo>
                  <a:lnTo>
                    <a:pt x="187" y="48"/>
                  </a:lnTo>
                  <a:lnTo>
                    <a:pt x="183" y="43"/>
                  </a:lnTo>
                  <a:lnTo>
                    <a:pt x="180" y="37"/>
                  </a:lnTo>
                  <a:lnTo>
                    <a:pt x="174" y="33"/>
                  </a:lnTo>
                  <a:lnTo>
                    <a:pt x="169" y="27"/>
                  </a:lnTo>
                  <a:lnTo>
                    <a:pt x="163" y="22"/>
                  </a:lnTo>
                  <a:lnTo>
                    <a:pt x="157" y="18"/>
                  </a:lnTo>
                  <a:lnTo>
                    <a:pt x="151" y="15"/>
                  </a:lnTo>
                  <a:lnTo>
                    <a:pt x="145" y="10"/>
                  </a:lnTo>
                  <a:lnTo>
                    <a:pt x="139" y="7"/>
                  </a:lnTo>
                  <a:lnTo>
                    <a:pt x="133" y="4"/>
                  </a:lnTo>
                  <a:lnTo>
                    <a:pt x="136" y="3"/>
                  </a:lnTo>
                  <a:lnTo>
                    <a:pt x="139" y="0"/>
                  </a:lnTo>
                  <a:close/>
                </a:path>
              </a:pathLst>
            </a:custGeom>
            <a:solidFill>
              <a:srgbClr val="000000"/>
            </a:solidFill>
            <a:ln w="9525">
              <a:noFill/>
              <a:round/>
              <a:headEnd/>
              <a:tailEnd/>
            </a:ln>
          </p:spPr>
          <p:txBody>
            <a:bodyPr/>
            <a:lstStyle/>
            <a:p>
              <a:endParaRPr lang="ru-RU"/>
            </a:p>
          </p:txBody>
        </p:sp>
        <p:sp>
          <p:nvSpPr>
            <p:cNvPr id="47" name="Freeform 36"/>
            <p:cNvSpPr>
              <a:spLocks/>
            </p:cNvSpPr>
            <p:nvPr/>
          </p:nvSpPr>
          <p:spPr bwMode="auto">
            <a:xfrm>
              <a:off x="2640" y="1510"/>
              <a:ext cx="145" cy="163"/>
            </a:xfrm>
            <a:custGeom>
              <a:avLst/>
              <a:gdLst>
                <a:gd name="T0" fmla="*/ 3 w 145"/>
                <a:gd name="T1" fmla="*/ 73 h 163"/>
                <a:gd name="T2" fmla="*/ 0 w 145"/>
                <a:gd name="T3" fmla="*/ 127 h 163"/>
                <a:gd name="T4" fmla="*/ 89 w 145"/>
                <a:gd name="T5" fmla="*/ 163 h 163"/>
                <a:gd name="T6" fmla="*/ 145 w 145"/>
                <a:gd name="T7" fmla="*/ 0 h 163"/>
                <a:gd name="T8" fmla="*/ 3 w 145"/>
                <a:gd name="T9" fmla="*/ 73 h 163"/>
                <a:gd name="T10" fmla="*/ 3 w 145"/>
                <a:gd name="T11" fmla="*/ 73 h 163"/>
                <a:gd name="T12" fmla="*/ 0 60000 65536"/>
                <a:gd name="T13" fmla="*/ 0 60000 65536"/>
                <a:gd name="T14" fmla="*/ 0 60000 65536"/>
                <a:gd name="T15" fmla="*/ 0 60000 65536"/>
                <a:gd name="T16" fmla="*/ 0 60000 65536"/>
                <a:gd name="T17" fmla="*/ 0 60000 65536"/>
                <a:gd name="T18" fmla="*/ 0 w 145"/>
                <a:gd name="T19" fmla="*/ 0 h 163"/>
                <a:gd name="T20" fmla="*/ 145 w 145"/>
                <a:gd name="T21" fmla="*/ 163 h 163"/>
              </a:gdLst>
              <a:ahLst/>
              <a:cxnLst>
                <a:cxn ang="T12">
                  <a:pos x="T0" y="T1"/>
                </a:cxn>
                <a:cxn ang="T13">
                  <a:pos x="T2" y="T3"/>
                </a:cxn>
                <a:cxn ang="T14">
                  <a:pos x="T4" y="T5"/>
                </a:cxn>
                <a:cxn ang="T15">
                  <a:pos x="T6" y="T7"/>
                </a:cxn>
                <a:cxn ang="T16">
                  <a:pos x="T8" y="T9"/>
                </a:cxn>
                <a:cxn ang="T17">
                  <a:pos x="T10" y="T11"/>
                </a:cxn>
              </a:cxnLst>
              <a:rect l="T18" t="T19" r="T20" b="T21"/>
              <a:pathLst>
                <a:path w="145" h="163">
                  <a:moveTo>
                    <a:pt x="3" y="73"/>
                  </a:moveTo>
                  <a:lnTo>
                    <a:pt x="0" y="127"/>
                  </a:lnTo>
                  <a:lnTo>
                    <a:pt x="89" y="163"/>
                  </a:lnTo>
                  <a:lnTo>
                    <a:pt x="145" y="0"/>
                  </a:lnTo>
                  <a:lnTo>
                    <a:pt x="3" y="73"/>
                  </a:lnTo>
                  <a:close/>
                </a:path>
              </a:pathLst>
            </a:custGeom>
            <a:solidFill>
              <a:srgbClr val="FF9900"/>
            </a:solidFill>
            <a:ln w="9525">
              <a:noFill/>
              <a:round/>
              <a:headEnd/>
              <a:tailEnd/>
            </a:ln>
          </p:spPr>
          <p:txBody>
            <a:bodyPr/>
            <a:lstStyle/>
            <a:p>
              <a:endParaRPr lang="ru-RU"/>
            </a:p>
          </p:txBody>
        </p:sp>
        <p:sp>
          <p:nvSpPr>
            <p:cNvPr id="48" name="Freeform 37"/>
            <p:cNvSpPr>
              <a:spLocks/>
            </p:cNvSpPr>
            <p:nvPr/>
          </p:nvSpPr>
          <p:spPr bwMode="auto">
            <a:xfrm>
              <a:off x="2640" y="1510"/>
              <a:ext cx="163" cy="163"/>
            </a:xfrm>
            <a:custGeom>
              <a:avLst/>
              <a:gdLst>
                <a:gd name="T0" fmla="*/ 115 w 163"/>
                <a:gd name="T1" fmla="*/ 23 h 163"/>
                <a:gd name="T2" fmla="*/ 92 w 163"/>
                <a:gd name="T3" fmla="*/ 133 h 163"/>
                <a:gd name="T4" fmla="*/ 0 w 163"/>
                <a:gd name="T5" fmla="*/ 123 h 163"/>
                <a:gd name="T6" fmla="*/ 8 w 163"/>
                <a:gd name="T7" fmla="*/ 163 h 163"/>
                <a:gd name="T8" fmla="*/ 89 w 163"/>
                <a:gd name="T9" fmla="*/ 163 h 163"/>
                <a:gd name="T10" fmla="*/ 163 w 163"/>
                <a:gd name="T11" fmla="*/ 0 h 163"/>
                <a:gd name="T12" fmla="*/ 115 w 163"/>
                <a:gd name="T13" fmla="*/ 23 h 163"/>
                <a:gd name="T14" fmla="*/ 115 w 163"/>
                <a:gd name="T15" fmla="*/ 23 h 163"/>
                <a:gd name="T16" fmla="*/ 0 60000 65536"/>
                <a:gd name="T17" fmla="*/ 0 60000 65536"/>
                <a:gd name="T18" fmla="*/ 0 60000 65536"/>
                <a:gd name="T19" fmla="*/ 0 60000 65536"/>
                <a:gd name="T20" fmla="*/ 0 60000 65536"/>
                <a:gd name="T21" fmla="*/ 0 60000 65536"/>
                <a:gd name="T22" fmla="*/ 0 60000 65536"/>
                <a:gd name="T23" fmla="*/ 0 60000 65536"/>
                <a:gd name="T24" fmla="*/ 0 w 163"/>
                <a:gd name="T25" fmla="*/ 0 h 163"/>
                <a:gd name="T26" fmla="*/ 163 w 163"/>
                <a:gd name="T27" fmla="*/ 163 h 16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3" h="163">
                  <a:moveTo>
                    <a:pt x="115" y="23"/>
                  </a:moveTo>
                  <a:lnTo>
                    <a:pt x="92" y="133"/>
                  </a:lnTo>
                  <a:lnTo>
                    <a:pt x="0" y="123"/>
                  </a:lnTo>
                  <a:lnTo>
                    <a:pt x="8" y="163"/>
                  </a:lnTo>
                  <a:lnTo>
                    <a:pt x="89" y="163"/>
                  </a:lnTo>
                  <a:lnTo>
                    <a:pt x="163" y="0"/>
                  </a:lnTo>
                  <a:lnTo>
                    <a:pt x="115" y="23"/>
                  </a:lnTo>
                  <a:close/>
                </a:path>
              </a:pathLst>
            </a:custGeom>
            <a:solidFill>
              <a:srgbClr val="D48000"/>
            </a:solidFill>
            <a:ln w="9525">
              <a:noFill/>
              <a:round/>
              <a:headEnd/>
              <a:tailEnd/>
            </a:ln>
          </p:spPr>
          <p:txBody>
            <a:bodyPr/>
            <a:lstStyle/>
            <a:p>
              <a:endParaRPr lang="ru-RU"/>
            </a:p>
          </p:txBody>
        </p:sp>
        <p:sp>
          <p:nvSpPr>
            <p:cNvPr id="49" name="Freeform 38"/>
            <p:cNvSpPr>
              <a:spLocks/>
            </p:cNvSpPr>
            <p:nvPr/>
          </p:nvSpPr>
          <p:spPr bwMode="auto">
            <a:xfrm>
              <a:off x="2855" y="1068"/>
              <a:ext cx="170" cy="418"/>
            </a:xfrm>
            <a:custGeom>
              <a:avLst/>
              <a:gdLst>
                <a:gd name="T0" fmla="*/ 137 w 170"/>
                <a:gd name="T1" fmla="*/ 12 h 418"/>
                <a:gd name="T2" fmla="*/ 117 w 170"/>
                <a:gd name="T3" fmla="*/ 418 h 418"/>
                <a:gd name="T4" fmla="*/ 122 w 170"/>
                <a:gd name="T5" fmla="*/ 406 h 418"/>
                <a:gd name="T6" fmla="*/ 114 w 170"/>
                <a:gd name="T7" fmla="*/ 396 h 418"/>
                <a:gd name="T8" fmla="*/ 108 w 170"/>
                <a:gd name="T9" fmla="*/ 385 h 418"/>
                <a:gd name="T10" fmla="*/ 101 w 170"/>
                <a:gd name="T11" fmla="*/ 371 h 418"/>
                <a:gd name="T12" fmla="*/ 92 w 170"/>
                <a:gd name="T13" fmla="*/ 358 h 418"/>
                <a:gd name="T14" fmla="*/ 81 w 170"/>
                <a:gd name="T15" fmla="*/ 341 h 418"/>
                <a:gd name="T16" fmla="*/ 71 w 170"/>
                <a:gd name="T17" fmla="*/ 325 h 418"/>
                <a:gd name="T18" fmla="*/ 61 w 170"/>
                <a:gd name="T19" fmla="*/ 306 h 418"/>
                <a:gd name="T20" fmla="*/ 51 w 170"/>
                <a:gd name="T21" fmla="*/ 290 h 418"/>
                <a:gd name="T22" fmla="*/ 40 w 170"/>
                <a:gd name="T23" fmla="*/ 273 h 418"/>
                <a:gd name="T24" fmla="*/ 31 w 170"/>
                <a:gd name="T25" fmla="*/ 258 h 418"/>
                <a:gd name="T26" fmla="*/ 24 w 170"/>
                <a:gd name="T27" fmla="*/ 244 h 418"/>
                <a:gd name="T28" fmla="*/ 18 w 170"/>
                <a:gd name="T29" fmla="*/ 232 h 418"/>
                <a:gd name="T30" fmla="*/ 12 w 170"/>
                <a:gd name="T31" fmla="*/ 222 h 418"/>
                <a:gd name="T32" fmla="*/ 13 w 170"/>
                <a:gd name="T33" fmla="*/ 217 h 418"/>
                <a:gd name="T34" fmla="*/ 19 w 170"/>
                <a:gd name="T35" fmla="*/ 204 h 418"/>
                <a:gd name="T36" fmla="*/ 27 w 170"/>
                <a:gd name="T37" fmla="*/ 192 h 418"/>
                <a:gd name="T38" fmla="*/ 36 w 170"/>
                <a:gd name="T39" fmla="*/ 178 h 418"/>
                <a:gd name="T40" fmla="*/ 48 w 170"/>
                <a:gd name="T41" fmla="*/ 163 h 418"/>
                <a:gd name="T42" fmla="*/ 58 w 170"/>
                <a:gd name="T43" fmla="*/ 145 h 418"/>
                <a:gd name="T44" fmla="*/ 71 w 170"/>
                <a:gd name="T45" fmla="*/ 128 h 418"/>
                <a:gd name="T46" fmla="*/ 84 w 170"/>
                <a:gd name="T47" fmla="*/ 110 h 418"/>
                <a:gd name="T48" fmla="*/ 95 w 170"/>
                <a:gd name="T49" fmla="*/ 92 h 418"/>
                <a:gd name="T50" fmla="*/ 107 w 170"/>
                <a:gd name="T51" fmla="*/ 74 h 418"/>
                <a:gd name="T52" fmla="*/ 117 w 170"/>
                <a:gd name="T53" fmla="*/ 59 h 418"/>
                <a:gd name="T54" fmla="*/ 126 w 170"/>
                <a:gd name="T55" fmla="*/ 45 h 418"/>
                <a:gd name="T56" fmla="*/ 132 w 170"/>
                <a:gd name="T57" fmla="*/ 33 h 418"/>
                <a:gd name="T58" fmla="*/ 142 w 170"/>
                <a:gd name="T59" fmla="*/ 25 h 418"/>
                <a:gd name="T60" fmla="*/ 151 w 170"/>
                <a:gd name="T61" fmla="*/ 27 h 418"/>
                <a:gd name="T62" fmla="*/ 163 w 170"/>
                <a:gd name="T63" fmla="*/ 0 h 41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0"/>
                <a:gd name="T97" fmla="*/ 0 h 418"/>
                <a:gd name="T98" fmla="*/ 170 w 170"/>
                <a:gd name="T99" fmla="*/ 418 h 41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0" h="418">
                  <a:moveTo>
                    <a:pt x="163" y="0"/>
                  </a:moveTo>
                  <a:lnTo>
                    <a:pt x="137" y="12"/>
                  </a:lnTo>
                  <a:lnTo>
                    <a:pt x="0" y="222"/>
                  </a:lnTo>
                  <a:lnTo>
                    <a:pt x="117" y="418"/>
                  </a:lnTo>
                  <a:lnTo>
                    <a:pt x="123" y="409"/>
                  </a:lnTo>
                  <a:lnTo>
                    <a:pt x="122" y="406"/>
                  </a:lnTo>
                  <a:lnTo>
                    <a:pt x="117" y="400"/>
                  </a:lnTo>
                  <a:lnTo>
                    <a:pt x="114" y="396"/>
                  </a:lnTo>
                  <a:lnTo>
                    <a:pt x="111" y="391"/>
                  </a:lnTo>
                  <a:lnTo>
                    <a:pt x="108" y="385"/>
                  </a:lnTo>
                  <a:lnTo>
                    <a:pt x="105" y="379"/>
                  </a:lnTo>
                  <a:lnTo>
                    <a:pt x="101" y="371"/>
                  </a:lnTo>
                  <a:lnTo>
                    <a:pt x="96" y="365"/>
                  </a:lnTo>
                  <a:lnTo>
                    <a:pt x="92" y="358"/>
                  </a:lnTo>
                  <a:lnTo>
                    <a:pt x="87" y="350"/>
                  </a:lnTo>
                  <a:lnTo>
                    <a:pt x="81" y="341"/>
                  </a:lnTo>
                  <a:lnTo>
                    <a:pt x="77" y="332"/>
                  </a:lnTo>
                  <a:lnTo>
                    <a:pt x="71" y="325"/>
                  </a:lnTo>
                  <a:lnTo>
                    <a:pt x="66" y="317"/>
                  </a:lnTo>
                  <a:lnTo>
                    <a:pt x="61" y="306"/>
                  </a:lnTo>
                  <a:lnTo>
                    <a:pt x="55" y="299"/>
                  </a:lnTo>
                  <a:lnTo>
                    <a:pt x="51" y="290"/>
                  </a:lnTo>
                  <a:lnTo>
                    <a:pt x="45" y="281"/>
                  </a:lnTo>
                  <a:lnTo>
                    <a:pt x="40" y="273"/>
                  </a:lnTo>
                  <a:lnTo>
                    <a:pt x="36" y="266"/>
                  </a:lnTo>
                  <a:lnTo>
                    <a:pt x="31" y="258"/>
                  </a:lnTo>
                  <a:lnTo>
                    <a:pt x="28" y="252"/>
                  </a:lnTo>
                  <a:lnTo>
                    <a:pt x="24" y="244"/>
                  </a:lnTo>
                  <a:lnTo>
                    <a:pt x="21" y="238"/>
                  </a:lnTo>
                  <a:lnTo>
                    <a:pt x="18" y="232"/>
                  </a:lnTo>
                  <a:lnTo>
                    <a:pt x="16" y="229"/>
                  </a:lnTo>
                  <a:lnTo>
                    <a:pt x="12" y="222"/>
                  </a:lnTo>
                  <a:lnTo>
                    <a:pt x="12" y="220"/>
                  </a:lnTo>
                  <a:lnTo>
                    <a:pt x="13" y="217"/>
                  </a:lnTo>
                  <a:lnTo>
                    <a:pt x="18" y="210"/>
                  </a:lnTo>
                  <a:lnTo>
                    <a:pt x="19" y="204"/>
                  </a:lnTo>
                  <a:lnTo>
                    <a:pt x="22" y="199"/>
                  </a:lnTo>
                  <a:lnTo>
                    <a:pt x="27" y="192"/>
                  </a:lnTo>
                  <a:lnTo>
                    <a:pt x="33" y="186"/>
                  </a:lnTo>
                  <a:lnTo>
                    <a:pt x="36" y="178"/>
                  </a:lnTo>
                  <a:lnTo>
                    <a:pt x="42" y="170"/>
                  </a:lnTo>
                  <a:lnTo>
                    <a:pt x="48" y="163"/>
                  </a:lnTo>
                  <a:lnTo>
                    <a:pt x="54" y="155"/>
                  </a:lnTo>
                  <a:lnTo>
                    <a:pt x="58" y="145"/>
                  </a:lnTo>
                  <a:lnTo>
                    <a:pt x="65" y="137"/>
                  </a:lnTo>
                  <a:lnTo>
                    <a:pt x="71" y="128"/>
                  </a:lnTo>
                  <a:lnTo>
                    <a:pt x="78" y="119"/>
                  </a:lnTo>
                  <a:lnTo>
                    <a:pt x="84" y="110"/>
                  </a:lnTo>
                  <a:lnTo>
                    <a:pt x="89" y="99"/>
                  </a:lnTo>
                  <a:lnTo>
                    <a:pt x="95" y="92"/>
                  </a:lnTo>
                  <a:lnTo>
                    <a:pt x="101" y="83"/>
                  </a:lnTo>
                  <a:lnTo>
                    <a:pt x="107" y="74"/>
                  </a:lnTo>
                  <a:lnTo>
                    <a:pt x="111" y="66"/>
                  </a:lnTo>
                  <a:lnTo>
                    <a:pt x="117" y="59"/>
                  </a:lnTo>
                  <a:lnTo>
                    <a:pt x="122" y="53"/>
                  </a:lnTo>
                  <a:lnTo>
                    <a:pt x="126" y="45"/>
                  </a:lnTo>
                  <a:lnTo>
                    <a:pt x="129" y="39"/>
                  </a:lnTo>
                  <a:lnTo>
                    <a:pt x="132" y="33"/>
                  </a:lnTo>
                  <a:lnTo>
                    <a:pt x="137" y="30"/>
                  </a:lnTo>
                  <a:lnTo>
                    <a:pt x="142" y="25"/>
                  </a:lnTo>
                  <a:lnTo>
                    <a:pt x="143" y="22"/>
                  </a:lnTo>
                  <a:lnTo>
                    <a:pt x="151" y="27"/>
                  </a:lnTo>
                  <a:lnTo>
                    <a:pt x="170" y="7"/>
                  </a:lnTo>
                  <a:lnTo>
                    <a:pt x="163" y="0"/>
                  </a:lnTo>
                  <a:close/>
                </a:path>
              </a:pathLst>
            </a:custGeom>
            <a:solidFill>
              <a:srgbClr val="000000"/>
            </a:solidFill>
            <a:ln w="9525">
              <a:noFill/>
              <a:round/>
              <a:headEnd/>
              <a:tailEnd/>
            </a:ln>
          </p:spPr>
          <p:txBody>
            <a:bodyPr/>
            <a:lstStyle/>
            <a:p>
              <a:endParaRPr lang="ru-RU"/>
            </a:p>
          </p:txBody>
        </p:sp>
        <p:sp>
          <p:nvSpPr>
            <p:cNvPr id="50" name="Freeform 39"/>
            <p:cNvSpPr>
              <a:spLocks/>
            </p:cNvSpPr>
            <p:nvPr/>
          </p:nvSpPr>
          <p:spPr bwMode="auto">
            <a:xfrm>
              <a:off x="2892" y="1124"/>
              <a:ext cx="108" cy="332"/>
            </a:xfrm>
            <a:custGeom>
              <a:avLst/>
              <a:gdLst>
                <a:gd name="T0" fmla="*/ 108 w 108"/>
                <a:gd name="T1" fmla="*/ 13 h 332"/>
                <a:gd name="T2" fmla="*/ 18 w 108"/>
                <a:gd name="T3" fmla="*/ 157 h 332"/>
                <a:gd name="T4" fmla="*/ 92 w 108"/>
                <a:gd name="T5" fmla="*/ 324 h 332"/>
                <a:gd name="T6" fmla="*/ 86 w 108"/>
                <a:gd name="T7" fmla="*/ 332 h 332"/>
                <a:gd name="T8" fmla="*/ 0 w 108"/>
                <a:gd name="T9" fmla="*/ 157 h 332"/>
                <a:gd name="T10" fmla="*/ 105 w 108"/>
                <a:gd name="T11" fmla="*/ 0 h 332"/>
                <a:gd name="T12" fmla="*/ 108 w 108"/>
                <a:gd name="T13" fmla="*/ 13 h 332"/>
                <a:gd name="T14" fmla="*/ 108 w 108"/>
                <a:gd name="T15" fmla="*/ 13 h 332"/>
                <a:gd name="T16" fmla="*/ 0 60000 65536"/>
                <a:gd name="T17" fmla="*/ 0 60000 65536"/>
                <a:gd name="T18" fmla="*/ 0 60000 65536"/>
                <a:gd name="T19" fmla="*/ 0 60000 65536"/>
                <a:gd name="T20" fmla="*/ 0 60000 65536"/>
                <a:gd name="T21" fmla="*/ 0 60000 65536"/>
                <a:gd name="T22" fmla="*/ 0 60000 65536"/>
                <a:gd name="T23" fmla="*/ 0 60000 65536"/>
                <a:gd name="T24" fmla="*/ 0 w 108"/>
                <a:gd name="T25" fmla="*/ 0 h 332"/>
                <a:gd name="T26" fmla="*/ 108 w 108"/>
                <a:gd name="T27" fmla="*/ 332 h 3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8" h="332">
                  <a:moveTo>
                    <a:pt x="108" y="13"/>
                  </a:moveTo>
                  <a:lnTo>
                    <a:pt x="18" y="157"/>
                  </a:lnTo>
                  <a:lnTo>
                    <a:pt x="92" y="324"/>
                  </a:lnTo>
                  <a:lnTo>
                    <a:pt x="86" y="332"/>
                  </a:lnTo>
                  <a:lnTo>
                    <a:pt x="0" y="157"/>
                  </a:lnTo>
                  <a:lnTo>
                    <a:pt x="105" y="0"/>
                  </a:lnTo>
                  <a:lnTo>
                    <a:pt x="108" y="13"/>
                  </a:lnTo>
                  <a:close/>
                </a:path>
              </a:pathLst>
            </a:custGeom>
            <a:solidFill>
              <a:srgbClr val="000000"/>
            </a:solidFill>
            <a:ln w="9525">
              <a:noFill/>
              <a:round/>
              <a:headEnd/>
              <a:tailEnd/>
            </a:ln>
          </p:spPr>
          <p:txBody>
            <a:bodyPr/>
            <a:lstStyle/>
            <a:p>
              <a:endParaRPr lang="ru-RU"/>
            </a:p>
          </p:txBody>
        </p:sp>
        <p:sp>
          <p:nvSpPr>
            <p:cNvPr id="51" name="Freeform 40"/>
            <p:cNvSpPr>
              <a:spLocks/>
            </p:cNvSpPr>
            <p:nvPr/>
          </p:nvSpPr>
          <p:spPr bwMode="auto">
            <a:xfrm>
              <a:off x="3225" y="970"/>
              <a:ext cx="42" cy="407"/>
            </a:xfrm>
            <a:custGeom>
              <a:avLst/>
              <a:gdLst>
                <a:gd name="T0" fmla="*/ 31 w 42"/>
                <a:gd name="T1" fmla="*/ 407 h 407"/>
                <a:gd name="T2" fmla="*/ 42 w 42"/>
                <a:gd name="T3" fmla="*/ 400 h 407"/>
                <a:gd name="T4" fmla="*/ 40 w 42"/>
                <a:gd name="T5" fmla="*/ 397 h 407"/>
                <a:gd name="T6" fmla="*/ 40 w 42"/>
                <a:gd name="T7" fmla="*/ 394 h 407"/>
                <a:gd name="T8" fmla="*/ 40 w 42"/>
                <a:gd name="T9" fmla="*/ 388 h 407"/>
                <a:gd name="T10" fmla="*/ 40 w 42"/>
                <a:gd name="T11" fmla="*/ 380 h 407"/>
                <a:gd name="T12" fmla="*/ 39 w 42"/>
                <a:gd name="T13" fmla="*/ 374 h 407"/>
                <a:gd name="T14" fmla="*/ 39 w 42"/>
                <a:gd name="T15" fmla="*/ 370 h 407"/>
                <a:gd name="T16" fmla="*/ 37 w 42"/>
                <a:gd name="T17" fmla="*/ 364 h 407"/>
                <a:gd name="T18" fmla="*/ 37 w 42"/>
                <a:gd name="T19" fmla="*/ 359 h 407"/>
                <a:gd name="T20" fmla="*/ 37 w 42"/>
                <a:gd name="T21" fmla="*/ 353 h 407"/>
                <a:gd name="T22" fmla="*/ 37 w 42"/>
                <a:gd name="T23" fmla="*/ 347 h 407"/>
                <a:gd name="T24" fmla="*/ 37 w 42"/>
                <a:gd name="T25" fmla="*/ 341 h 407"/>
                <a:gd name="T26" fmla="*/ 37 w 42"/>
                <a:gd name="T27" fmla="*/ 333 h 407"/>
                <a:gd name="T28" fmla="*/ 36 w 42"/>
                <a:gd name="T29" fmla="*/ 326 h 407"/>
                <a:gd name="T30" fmla="*/ 34 w 42"/>
                <a:gd name="T31" fmla="*/ 318 h 407"/>
                <a:gd name="T32" fmla="*/ 34 w 42"/>
                <a:gd name="T33" fmla="*/ 309 h 407"/>
                <a:gd name="T34" fmla="*/ 34 w 42"/>
                <a:gd name="T35" fmla="*/ 302 h 407"/>
                <a:gd name="T36" fmla="*/ 33 w 42"/>
                <a:gd name="T37" fmla="*/ 291 h 407"/>
                <a:gd name="T38" fmla="*/ 33 w 42"/>
                <a:gd name="T39" fmla="*/ 284 h 407"/>
                <a:gd name="T40" fmla="*/ 33 w 42"/>
                <a:gd name="T41" fmla="*/ 274 h 407"/>
                <a:gd name="T42" fmla="*/ 33 w 42"/>
                <a:gd name="T43" fmla="*/ 265 h 407"/>
                <a:gd name="T44" fmla="*/ 31 w 42"/>
                <a:gd name="T45" fmla="*/ 256 h 407"/>
                <a:gd name="T46" fmla="*/ 30 w 42"/>
                <a:gd name="T47" fmla="*/ 247 h 407"/>
                <a:gd name="T48" fmla="*/ 30 w 42"/>
                <a:gd name="T49" fmla="*/ 238 h 407"/>
                <a:gd name="T50" fmla="*/ 30 w 42"/>
                <a:gd name="T51" fmla="*/ 229 h 407"/>
                <a:gd name="T52" fmla="*/ 30 w 42"/>
                <a:gd name="T53" fmla="*/ 219 h 407"/>
                <a:gd name="T54" fmla="*/ 28 w 42"/>
                <a:gd name="T55" fmla="*/ 210 h 407"/>
                <a:gd name="T56" fmla="*/ 28 w 42"/>
                <a:gd name="T57" fmla="*/ 200 h 407"/>
                <a:gd name="T58" fmla="*/ 28 w 42"/>
                <a:gd name="T59" fmla="*/ 191 h 407"/>
                <a:gd name="T60" fmla="*/ 27 w 42"/>
                <a:gd name="T61" fmla="*/ 181 h 407"/>
                <a:gd name="T62" fmla="*/ 27 w 42"/>
                <a:gd name="T63" fmla="*/ 172 h 407"/>
                <a:gd name="T64" fmla="*/ 25 w 42"/>
                <a:gd name="T65" fmla="*/ 161 h 407"/>
                <a:gd name="T66" fmla="*/ 25 w 42"/>
                <a:gd name="T67" fmla="*/ 151 h 407"/>
                <a:gd name="T68" fmla="*/ 25 w 42"/>
                <a:gd name="T69" fmla="*/ 142 h 407"/>
                <a:gd name="T70" fmla="*/ 24 w 42"/>
                <a:gd name="T71" fmla="*/ 133 h 407"/>
                <a:gd name="T72" fmla="*/ 22 w 42"/>
                <a:gd name="T73" fmla="*/ 123 h 407"/>
                <a:gd name="T74" fmla="*/ 22 w 42"/>
                <a:gd name="T75" fmla="*/ 116 h 407"/>
                <a:gd name="T76" fmla="*/ 22 w 42"/>
                <a:gd name="T77" fmla="*/ 105 h 407"/>
                <a:gd name="T78" fmla="*/ 21 w 42"/>
                <a:gd name="T79" fmla="*/ 96 h 407"/>
                <a:gd name="T80" fmla="*/ 19 w 42"/>
                <a:gd name="T81" fmla="*/ 87 h 407"/>
                <a:gd name="T82" fmla="*/ 19 w 42"/>
                <a:gd name="T83" fmla="*/ 80 h 407"/>
                <a:gd name="T84" fmla="*/ 19 w 42"/>
                <a:gd name="T85" fmla="*/ 72 h 407"/>
                <a:gd name="T86" fmla="*/ 18 w 42"/>
                <a:gd name="T87" fmla="*/ 65 h 407"/>
                <a:gd name="T88" fmla="*/ 18 w 42"/>
                <a:gd name="T89" fmla="*/ 57 h 407"/>
                <a:gd name="T90" fmla="*/ 18 w 42"/>
                <a:gd name="T91" fmla="*/ 51 h 407"/>
                <a:gd name="T92" fmla="*/ 16 w 42"/>
                <a:gd name="T93" fmla="*/ 43 h 407"/>
                <a:gd name="T94" fmla="*/ 15 w 42"/>
                <a:gd name="T95" fmla="*/ 36 h 407"/>
                <a:gd name="T96" fmla="*/ 15 w 42"/>
                <a:gd name="T97" fmla="*/ 31 h 407"/>
                <a:gd name="T98" fmla="*/ 15 w 42"/>
                <a:gd name="T99" fmla="*/ 25 h 407"/>
                <a:gd name="T100" fmla="*/ 13 w 42"/>
                <a:gd name="T101" fmla="*/ 19 h 407"/>
                <a:gd name="T102" fmla="*/ 13 w 42"/>
                <a:gd name="T103" fmla="*/ 15 h 407"/>
                <a:gd name="T104" fmla="*/ 12 w 42"/>
                <a:gd name="T105" fmla="*/ 10 h 407"/>
                <a:gd name="T106" fmla="*/ 12 w 42"/>
                <a:gd name="T107" fmla="*/ 7 h 407"/>
                <a:gd name="T108" fmla="*/ 12 w 42"/>
                <a:gd name="T109" fmla="*/ 0 h 407"/>
                <a:gd name="T110" fmla="*/ 3 w 42"/>
                <a:gd name="T111" fmla="*/ 1 h 407"/>
                <a:gd name="T112" fmla="*/ 0 w 42"/>
                <a:gd name="T113" fmla="*/ 3 h 407"/>
                <a:gd name="T114" fmla="*/ 31 w 42"/>
                <a:gd name="T115" fmla="*/ 407 h 407"/>
                <a:gd name="T116" fmla="*/ 31 w 42"/>
                <a:gd name="T117" fmla="*/ 407 h 40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2"/>
                <a:gd name="T178" fmla="*/ 0 h 407"/>
                <a:gd name="T179" fmla="*/ 42 w 42"/>
                <a:gd name="T180" fmla="*/ 407 h 40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2" h="407">
                  <a:moveTo>
                    <a:pt x="31" y="407"/>
                  </a:moveTo>
                  <a:lnTo>
                    <a:pt x="42" y="400"/>
                  </a:lnTo>
                  <a:lnTo>
                    <a:pt x="40" y="397"/>
                  </a:lnTo>
                  <a:lnTo>
                    <a:pt x="40" y="394"/>
                  </a:lnTo>
                  <a:lnTo>
                    <a:pt x="40" y="388"/>
                  </a:lnTo>
                  <a:lnTo>
                    <a:pt x="40" y="380"/>
                  </a:lnTo>
                  <a:lnTo>
                    <a:pt x="39" y="374"/>
                  </a:lnTo>
                  <a:lnTo>
                    <a:pt x="39" y="370"/>
                  </a:lnTo>
                  <a:lnTo>
                    <a:pt x="37" y="364"/>
                  </a:lnTo>
                  <a:lnTo>
                    <a:pt x="37" y="359"/>
                  </a:lnTo>
                  <a:lnTo>
                    <a:pt x="37" y="353"/>
                  </a:lnTo>
                  <a:lnTo>
                    <a:pt x="37" y="347"/>
                  </a:lnTo>
                  <a:lnTo>
                    <a:pt x="37" y="341"/>
                  </a:lnTo>
                  <a:lnTo>
                    <a:pt x="37" y="333"/>
                  </a:lnTo>
                  <a:lnTo>
                    <a:pt x="36" y="326"/>
                  </a:lnTo>
                  <a:lnTo>
                    <a:pt x="34" y="318"/>
                  </a:lnTo>
                  <a:lnTo>
                    <a:pt x="34" y="309"/>
                  </a:lnTo>
                  <a:lnTo>
                    <a:pt x="34" y="302"/>
                  </a:lnTo>
                  <a:lnTo>
                    <a:pt x="33" y="291"/>
                  </a:lnTo>
                  <a:lnTo>
                    <a:pt x="33" y="284"/>
                  </a:lnTo>
                  <a:lnTo>
                    <a:pt x="33" y="274"/>
                  </a:lnTo>
                  <a:lnTo>
                    <a:pt x="33" y="265"/>
                  </a:lnTo>
                  <a:lnTo>
                    <a:pt x="31" y="256"/>
                  </a:lnTo>
                  <a:lnTo>
                    <a:pt x="30" y="247"/>
                  </a:lnTo>
                  <a:lnTo>
                    <a:pt x="30" y="238"/>
                  </a:lnTo>
                  <a:lnTo>
                    <a:pt x="30" y="229"/>
                  </a:lnTo>
                  <a:lnTo>
                    <a:pt x="30" y="219"/>
                  </a:lnTo>
                  <a:lnTo>
                    <a:pt x="28" y="210"/>
                  </a:lnTo>
                  <a:lnTo>
                    <a:pt x="28" y="200"/>
                  </a:lnTo>
                  <a:lnTo>
                    <a:pt x="28" y="191"/>
                  </a:lnTo>
                  <a:lnTo>
                    <a:pt x="27" y="181"/>
                  </a:lnTo>
                  <a:lnTo>
                    <a:pt x="27" y="172"/>
                  </a:lnTo>
                  <a:lnTo>
                    <a:pt x="25" y="161"/>
                  </a:lnTo>
                  <a:lnTo>
                    <a:pt x="25" y="151"/>
                  </a:lnTo>
                  <a:lnTo>
                    <a:pt x="25" y="142"/>
                  </a:lnTo>
                  <a:lnTo>
                    <a:pt x="24" y="133"/>
                  </a:lnTo>
                  <a:lnTo>
                    <a:pt x="22" y="123"/>
                  </a:lnTo>
                  <a:lnTo>
                    <a:pt x="22" y="116"/>
                  </a:lnTo>
                  <a:lnTo>
                    <a:pt x="22" y="105"/>
                  </a:lnTo>
                  <a:lnTo>
                    <a:pt x="21" y="96"/>
                  </a:lnTo>
                  <a:lnTo>
                    <a:pt x="19" y="87"/>
                  </a:lnTo>
                  <a:lnTo>
                    <a:pt x="19" y="80"/>
                  </a:lnTo>
                  <a:lnTo>
                    <a:pt x="19" y="72"/>
                  </a:lnTo>
                  <a:lnTo>
                    <a:pt x="18" y="65"/>
                  </a:lnTo>
                  <a:lnTo>
                    <a:pt x="18" y="57"/>
                  </a:lnTo>
                  <a:lnTo>
                    <a:pt x="18" y="51"/>
                  </a:lnTo>
                  <a:lnTo>
                    <a:pt x="16" y="43"/>
                  </a:lnTo>
                  <a:lnTo>
                    <a:pt x="15" y="36"/>
                  </a:lnTo>
                  <a:lnTo>
                    <a:pt x="15" y="31"/>
                  </a:lnTo>
                  <a:lnTo>
                    <a:pt x="15" y="25"/>
                  </a:lnTo>
                  <a:lnTo>
                    <a:pt x="13" y="19"/>
                  </a:lnTo>
                  <a:lnTo>
                    <a:pt x="13" y="15"/>
                  </a:lnTo>
                  <a:lnTo>
                    <a:pt x="12" y="10"/>
                  </a:lnTo>
                  <a:lnTo>
                    <a:pt x="12" y="7"/>
                  </a:lnTo>
                  <a:lnTo>
                    <a:pt x="12" y="0"/>
                  </a:lnTo>
                  <a:lnTo>
                    <a:pt x="3" y="1"/>
                  </a:lnTo>
                  <a:lnTo>
                    <a:pt x="0" y="3"/>
                  </a:lnTo>
                  <a:lnTo>
                    <a:pt x="31" y="407"/>
                  </a:lnTo>
                  <a:close/>
                </a:path>
              </a:pathLst>
            </a:custGeom>
            <a:solidFill>
              <a:srgbClr val="000000"/>
            </a:solidFill>
            <a:ln w="9525">
              <a:noFill/>
              <a:round/>
              <a:headEnd/>
              <a:tailEnd/>
            </a:ln>
          </p:spPr>
          <p:txBody>
            <a:bodyPr/>
            <a:lstStyle/>
            <a:p>
              <a:endParaRPr lang="ru-RU"/>
            </a:p>
          </p:txBody>
        </p:sp>
        <p:sp>
          <p:nvSpPr>
            <p:cNvPr id="52" name="Freeform 41"/>
            <p:cNvSpPr>
              <a:spLocks/>
            </p:cNvSpPr>
            <p:nvPr/>
          </p:nvSpPr>
          <p:spPr bwMode="auto">
            <a:xfrm>
              <a:off x="3576" y="785"/>
              <a:ext cx="129" cy="443"/>
            </a:xfrm>
            <a:custGeom>
              <a:avLst/>
              <a:gdLst>
                <a:gd name="T0" fmla="*/ 0 w 129"/>
                <a:gd name="T1" fmla="*/ 9 h 443"/>
                <a:gd name="T2" fmla="*/ 115 w 129"/>
                <a:gd name="T3" fmla="*/ 443 h 443"/>
                <a:gd name="T4" fmla="*/ 129 w 129"/>
                <a:gd name="T5" fmla="*/ 434 h 443"/>
                <a:gd name="T6" fmla="*/ 127 w 129"/>
                <a:gd name="T7" fmla="*/ 431 h 443"/>
                <a:gd name="T8" fmla="*/ 127 w 129"/>
                <a:gd name="T9" fmla="*/ 428 h 443"/>
                <a:gd name="T10" fmla="*/ 126 w 129"/>
                <a:gd name="T11" fmla="*/ 420 h 443"/>
                <a:gd name="T12" fmla="*/ 123 w 129"/>
                <a:gd name="T13" fmla="*/ 413 h 443"/>
                <a:gd name="T14" fmla="*/ 121 w 129"/>
                <a:gd name="T15" fmla="*/ 408 h 443"/>
                <a:gd name="T16" fmla="*/ 120 w 129"/>
                <a:gd name="T17" fmla="*/ 402 h 443"/>
                <a:gd name="T18" fmla="*/ 118 w 129"/>
                <a:gd name="T19" fmla="*/ 396 h 443"/>
                <a:gd name="T20" fmla="*/ 118 w 129"/>
                <a:gd name="T21" fmla="*/ 390 h 443"/>
                <a:gd name="T22" fmla="*/ 115 w 129"/>
                <a:gd name="T23" fmla="*/ 384 h 443"/>
                <a:gd name="T24" fmla="*/ 114 w 129"/>
                <a:gd name="T25" fmla="*/ 376 h 443"/>
                <a:gd name="T26" fmla="*/ 112 w 129"/>
                <a:gd name="T27" fmla="*/ 369 h 443"/>
                <a:gd name="T28" fmla="*/ 111 w 129"/>
                <a:gd name="T29" fmla="*/ 363 h 443"/>
                <a:gd name="T30" fmla="*/ 108 w 129"/>
                <a:gd name="T31" fmla="*/ 354 h 443"/>
                <a:gd name="T32" fmla="*/ 106 w 129"/>
                <a:gd name="T33" fmla="*/ 346 h 443"/>
                <a:gd name="T34" fmla="*/ 103 w 129"/>
                <a:gd name="T35" fmla="*/ 337 h 443"/>
                <a:gd name="T36" fmla="*/ 102 w 129"/>
                <a:gd name="T37" fmla="*/ 328 h 443"/>
                <a:gd name="T38" fmla="*/ 99 w 129"/>
                <a:gd name="T39" fmla="*/ 319 h 443"/>
                <a:gd name="T40" fmla="*/ 97 w 129"/>
                <a:gd name="T41" fmla="*/ 310 h 443"/>
                <a:gd name="T42" fmla="*/ 94 w 129"/>
                <a:gd name="T43" fmla="*/ 301 h 443"/>
                <a:gd name="T44" fmla="*/ 92 w 129"/>
                <a:gd name="T45" fmla="*/ 292 h 443"/>
                <a:gd name="T46" fmla="*/ 89 w 129"/>
                <a:gd name="T47" fmla="*/ 281 h 443"/>
                <a:gd name="T48" fmla="*/ 86 w 129"/>
                <a:gd name="T49" fmla="*/ 272 h 443"/>
                <a:gd name="T50" fmla="*/ 83 w 129"/>
                <a:gd name="T51" fmla="*/ 262 h 443"/>
                <a:gd name="T52" fmla="*/ 82 w 129"/>
                <a:gd name="T53" fmla="*/ 251 h 443"/>
                <a:gd name="T54" fmla="*/ 79 w 129"/>
                <a:gd name="T55" fmla="*/ 242 h 443"/>
                <a:gd name="T56" fmla="*/ 76 w 129"/>
                <a:gd name="T57" fmla="*/ 231 h 443"/>
                <a:gd name="T58" fmla="*/ 73 w 129"/>
                <a:gd name="T59" fmla="*/ 221 h 443"/>
                <a:gd name="T60" fmla="*/ 71 w 129"/>
                <a:gd name="T61" fmla="*/ 210 h 443"/>
                <a:gd name="T62" fmla="*/ 68 w 129"/>
                <a:gd name="T63" fmla="*/ 200 h 443"/>
                <a:gd name="T64" fmla="*/ 65 w 129"/>
                <a:gd name="T65" fmla="*/ 191 h 443"/>
                <a:gd name="T66" fmla="*/ 62 w 129"/>
                <a:gd name="T67" fmla="*/ 179 h 443"/>
                <a:gd name="T68" fmla="*/ 59 w 129"/>
                <a:gd name="T69" fmla="*/ 169 h 443"/>
                <a:gd name="T70" fmla="*/ 56 w 129"/>
                <a:gd name="T71" fmla="*/ 159 h 443"/>
                <a:gd name="T72" fmla="*/ 53 w 129"/>
                <a:gd name="T73" fmla="*/ 150 h 443"/>
                <a:gd name="T74" fmla="*/ 52 w 129"/>
                <a:gd name="T75" fmla="*/ 139 h 443"/>
                <a:gd name="T76" fmla="*/ 49 w 129"/>
                <a:gd name="T77" fmla="*/ 130 h 443"/>
                <a:gd name="T78" fmla="*/ 46 w 129"/>
                <a:gd name="T79" fmla="*/ 120 h 443"/>
                <a:gd name="T80" fmla="*/ 44 w 129"/>
                <a:gd name="T81" fmla="*/ 111 h 443"/>
                <a:gd name="T82" fmla="*/ 41 w 129"/>
                <a:gd name="T83" fmla="*/ 102 h 443"/>
                <a:gd name="T84" fmla="*/ 38 w 129"/>
                <a:gd name="T85" fmla="*/ 92 h 443"/>
                <a:gd name="T86" fmla="*/ 37 w 129"/>
                <a:gd name="T87" fmla="*/ 85 h 443"/>
                <a:gd name="T88" fmla="*/ 34 w 129"/>
                <a:gd name="T89" fmla="*/ 76 h 443"/>
                <a:gd name="T90" fmla="*/ 32 w 129"/>
                <a:gd name="T91" fmla="*/ 68 h 443"/>
                <a:gd name="T92" fmla="*/ 31 w 129"/>
                <a:gd name="T93" fmla="*/ 62 h 443"/>
                <a:gd name="T94" fmla="*/ 28 w 129"/>
                <a:gd name="T95" fmla="*/ 53 h 443"/>
                <a:gd name="T96" fmla="*/ 26 w 129"/>
                <a:gd name="T97" fmla="*/ 47 h 443"/>
                <a:gd name="T98" fmla="*/ 23 w 129"/>
                <a:gd name="T99" fmla="*/ 40 h 443"/>
                <a:gd name="T100" fmla="*/ 22 w 129"/>
                <a:gd name="T101" fmla="*/ 34 h 443"/>
                <a:gd name="T102" fmla="*/ 18 w 129"/>
                <a:gd name="T103" fmla="*/ 29 h 443"/>
                <a:gd name="T104" fmla="*/ 18 w 129"/>
                <a:gd name="T105" fmla="*/ 23 h 443"/>
                <a:gd name="T106" fmla="*/ 15 w 129"/>
                <a:gd name="T107" fmla="*/ 18 h 443"/>
                <a:gd name="T108" fmla="*/ 15 w 129"/>
                <a:gd name="T109" fmla="*/ 14 h 443"/>
                <a:gd name="T110" fmla="*/ 12 w 129"/>
                <a:gd name="T111" fmla="*/ 6 h 443"/>
                <a:gd name="T112" fmla="*/ 11 w 129"/>
                <a:gd name="T113" fmla="*/ 3 h 443"/>
                <a:gd name="T114" fmla="*/ 8 w 129"/>
                <a:gd name="T115" fmla="*/ 0 h 443"/>
                <a:gd name="T116" fmla="*/ 8 w 129"/>
                <a:gd name="T117" fmla="*/ 2 h 443"/>
                <a:gd name="T118" fmla="*/ 0 w 129"/>
                <a:gd name="T119" fmla="*/ 9 h 443"/>
                <a:gd name="T120" fmla="*/ 0 w 129"/>
                <a:gd name="T121" fmla="*/ 9 h 44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9"/>
                <a:gd name="T184" fmla="*/ 0 h 443"/>
                <a:gd name="T185" fmla="*/ 129 w 129"/>
                <a:gd name="T186" fmla="*/ 443 h 44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9" h="443">
                  <a:moveTo>
                    <a:pt x="0" y="9"/>
                  </a:moveTo>
                  <a:lnTo>
                    <a:pt x="115" y="443"/>
                  </a:lnTo>
                  <a:lnTo>
                    <a:pt x="129" y="434"/>
                  </a:lnTo>
                  <a:lnTo>
                    <a:pt x="127" y="431"/>
                  </a:lnTo>
                  <a:lnTo>
                    <a:pt x="127" y="428"/>
                  </a:lnTo>
                  <a:lnTo>
                    <a:pt x="126" y="420"/>
                  </a:lnTo>
                  <a:lnTo>
                    <a:pt x="123" y="413"/>
                  </a:lnTo>
                  <a:lnTo>
                    <a:pt x="121" y="408"/>
                  </a:lnTo>
                  <a:lnTo>
                    <a:pt x="120" y="402"/>
                  </a:lnTo>
                  <a:lnTo>
                    <a:pt x="118" y="396"/>
                  </a:lnTo>
                  <a:lnTo>
                    <a:pt x="118" y="390"/>
                  </a:lnTo>
                  <a:lnTo>
                    <a:pt x="115" y="384"/>
                  </a:lnTo>
                  <a:lnTo>
                    <a:pt x="114" y="376"/>
                  </a:lnTo>
                  <a:lnTo>
                    <a:pt x="112" y="369"/>
                  </a:lnTo>
                  <a:lnTo>
                    <a:pt x="111" y="363"/>
                  </a:lnTo>
                  <a:lnTo>
                    <a:pt x="108" y="354"/>
                  </a:lnTo>
                  <a:lnTo>
                    <a:pt x="106" y="346"/>
                  </a:lnTo>
                  <a:lnTo>
                    <a:pt x="103" y="337"/>
                  </a:lnTo>
                  <a:lnTo>
                    <a:pt x="102" y="328"/>
                  </a:lnTo>
                  <a:lnTo>
                    <a:pt x="99" y="319"/>
                  </a:lnTo>
                  <a:lnTo>
                    <a:pt x="97" y="310"/>
                  </a:lnTo>
                  <a:lnTo>
                    <a:pt x="94" y="301"/>
                  </a:lnTo>
                  <a:lnTo>
                    <a:pt x="92" y="292"/>
                  </a:lnTo>
                  <a:lnTo>
                    <a:pt x="89" y="281"/>
                  </a:lnTo>
                  <a:lnTo>
                    <a:pt x="86" y="272"/>
                  </a:lnTo>
                  <a:lnTo>
                    <a:pt x="83" y="262"/>
                  </a:lnTo>
                  <a:lnTo>
                    <a:pt x="82" y="251"/>
                  </a:lnTo>
                  <a:lnTo>
                    <a:pt x="79" y="242"/>
                  </a:lnTo>
                  <a:lnTo>
                    <a:pt x="76" y="231"/>
                  </a:lnTo>
                  <a:lnTo>
                    <a:pt x="73" y="221"/>
                  </a:lnTo>
                  <a:lnTo>
                    <a:pt x="71" y="210"/>
                  </a:lnTo>
                  <a:lnTo>
                    <a:pt x="68" y="200"/>
                  </a:lnTo>
                  <a:lnTo>
                    <a:pt x="65" y="191"/>
                  </a:lnTo>
                  <a:lnTo>
                    <a:pt x="62" y="179"/>
                  </a:lnTo>
                  <a:lnTo>
                    <a:pt x="59" y="169"/>
                  </a:lnTo>
                  <a:lnTo>
                    <a:pt x="56" y="159"/>
                  </a:lnTo>
                  <a:lnTo>
                    <a:pt x="53" y="150"/>
                  </a:lnTo>
                  <a:lnTo>
                    <a:pt x="52" y="139"/>
                  </a:lnTo>
                  <a:lnTo>
                    <a:pt x="49" y="130"/>
                  </a:lnTo>
                  <a:lnTo>
                    <a:pt x="46" y="120"/>
                  </a:lnTo>
                  <a:lnTo>
                    <a:pt x="44" y="111"/>
                  </a:lnTo>
                  <a:lnTo>
                    <a:pt x="41" y="102"/>
                  </a:lnTo>
                  <a:lnTo>
                    <a:pt x="38" y="92"/>
                  </a:lnTo>
                  <a:lnTo>
                    <a:pt x="37" y="85"/>
                  </a:lnTo>
                  <a:lnTo>
                    <a:pt x="34" y="76"/>
                  </a:lnTo>
                  <a:lnTo>
                    <a:pt x="32" y="68"/>
                  </a:lnTo>
                  <a:lnTo>
                    <a:pt x="31" y="62"/>
                  </a:lnTo>
                  <a:lnTo>
                    <a:pt x="28" y="53"/>
                  </a:lnTo>
                  <a:lnTo>
                    <a:pt x="26" y="47"/>
                  </a:lnTo>
                  <a:lnTo>
                    <a:pt x="23" y="40"/>
                  </a:lnTo>
                  <a:lnTo>
                    <a:pt x="22" y="34"/>
                  </a:lnTo>
                  <a:lnTo>
                    <a:pt x="18" y="29"/>
                  </a:lnTo>
                  <a:lnTo>
                    <a:pt x="18" y="23"/>
                  </a:lnTo>
                  <a:lnTo>
                    <a:pt x="15" y="18"/>
                  </a:lnTo>
                  <a:lnTo>
                    <a:pt x="15" y="14"/>
                  </a:lnTo>
                  <a:lnTo>
                    <a:pt x="12" y="6"/>
                  </a:lnTo>
                  <a:lnTo>
                    <a:pt x="11" y="3"/>
                  </a:lnTo>
                  <a:lnTo>
                    <a:pt x="8" y="0"/>
                  </a:lnTo>
                  <a:lnTo>
                    <a:pt x="8" y="2"/>
                  </a:lnTo>
                  <a:lnTo>
                    <a:pt x="0" y="9"/>
                  </a:lnTo>
                  <a:close/>
                </a:path>
              </a:pathLst>
            </a:custGeom>
            <a:solidFill>
              <a:srgbClr val="000000"/>
            </a:solidFill>
            <a:ln w="9525">
              <a:noFill/>
              <a:round/>
              <a:headEnd/>
              <a:tailEnd/>
            </a:ln>
          </p:spPr>
          <p:txBody>
            <a:bodyPr/>
            <a:lstStyle/>
            <a:p>
              <a:endParaRPr lang="ru-RU"/>
            </a:p>
          </p:txBody>
        </p:sp>
        <p:sp>
          <p:nvSpPr>
            <p:cNvPr id="53" name="Freeform 42"/>
            <p:cNvSpPr>
              <a:spLocks/>
            </p:cNvSpPr>
            <p:nvPr/>
          </p:nvSpPr>
          <p:spPr bwMode="auto">
            <a:xfrm>
              <a:off x="2614" y="1083"/>
              <a:ext cx="251" cy="140"/>
            </a:xfrm>
            <a:custGeom>
              <a:avLst/>
              <a:gdLst>
                <a:gd name="T0" fmla="*/ 136 w 251"/>
                <a:gd name="T1" fmla="*/ 0 h 140"/>
                <a:gd name="T2" fmla="*/ 250 w 251"/>
                <a:gd name="T3" fmla="*/ 13 h 140"/>
                <a:gd name="T4" fmla="*/ 250 w 251"/>
                <a:gd name="T5" fmla="*/ 20 h 140"/>
                <a:gd name="T6" fmla="*/ 244 w 251"/>
                <a:gd name="T7" fmla="*/ 21 h 140"/>
                <a:gd name="T8" fmla="*/ 232 w 251"/>
                <a:gd name="T9" fmla="*/ 24 h 140"/>
                <a:gd name="T10" fmla="*/ 218 w 251"/>
                <a:gd name="T11" fmla="*/ 29 h 140"/>
                <a:gd name="T12" fmla="*/ 203 w 251"/>
                <a:gd name="T13" fmla="*/ 33 h 140"/>
                <a:gd name="T14" fmla="*/ 189 w 251"/>
                <a:gd name="T15" fmla="*/ 38 h 140"/>
                <a:gd name="T16" fmla="*/ 176 w 251"/>
                <a:gd name="T17" fmla="*/ 44 h 140"/>
                <a:gd name="T18" fmla="*/ 174 w 251"/>
                <a:gd name="T19" fmla="*/ 50 h 140"/>
                <a:gd name="T20" fmla="*/ 177 w 251"/>
                <a:gd name="T21" fmla="*/ 53 h 140"/>
                <a:gd name="T22" fmla="*/ 171 w 251"/>
                <a:gd name="T23" fmla="*/ 59 h 140"/>
                <a:gd name="T24" fmla="*/ 167 w 251"/>
                <a:gd name="T25" fmla="*/ 71 h 140"/>
                <a:gd name="T26" fmla="*/ 159 w 251"/>
                <a:gd name="T27" fmla="*/ 84 h 140"/>
                <a:gd name="T28" fmla="*/ 150 w 251"/>
                <a:gd name="T29" fmla="*/ 101 h 140"/>
                <a:gd name="T30" fmla="*/ 141 w 251"/>
                <a:gd name="T31" fmla="*/ 115 h 140"/>
                <a:gd name="T32" fmla="*/ 133 w 251"/>
                <a:gd name="T33" fmla="*/ 127 h 140"/>
                <a:gd name="T34" fmla="*/ 129 w 251"/>
                <a:gd name="T35" fmla="*/ 133 h 140"/>
                <a:gd name="T36" fmla="*/ 124 w 251"/>
                <a:gd name="T37" fmla="*/ 136 h 140"/>
                <a:gd name="T38" fmla="*/ 111 w 251"/>
                <a:gd name="T39" fmla="*/ 136 h 140"/>
                <a:gd name="T40" fmla="*/ 97 w 251"/>
                <a:gd name="T41" fmla="*/ 136 h 140"/>
                <a:gd name="T42" fmla="*/ 88 w 251"/>
                <a:gd name="T43" fmla="*/ 136 h 140"/>
                <a:gd name="T44" fmla="*/ 77 w 251"/>
                <a:gd name="T45" fmla="*/ 136 h 140"/>
                <a:gd name="T46" fmla="*/ 67 w 251"/>
                <a:gd name="T47" fmla="*/ 137 h 140"/>
                <a:gd name="T48" fmla="*/ 55 w 251"/>
                <a:gd name="T49" fmla="*/ 137 h 140"/>
                <a:gd name="T50" fmla="*/ 43 w 251"/>
                <a:gd name="T51" fmla="*/ 137 h 140"/>
                <a:gd name="T52" fmla="*/ 26 w 251"/>
                <a:gd name="T53" fmla="*/ 139 h 140"/>
                <a:gd name="T54" fmla="*/ 10 w 251"/>
                <a:gd name="T55" fmla="*/ 139 h 140"/>
                <a:gd name="T56" fmla="*/ 0 w 251"/>
                <a:gd name="T57" fmla="*/ 139 h 140"/>
                <a:gd name="T58" fmla="*/ 0 w 251"/>
                <a:gd name="T59" fmla="*/ 136 h 140"/>
                <a:gd name="T60" fmla="*/ 0 w 251"/>
                <a:gd name="T61" fmla="*/ 130 h 140"/>
                <a:gd name="T62" fmla="*/ 0 w 251"/>
                <a:gd name="T63" fmla="*/ 118 h 140"/>
                <a:gd name="T64" fmla="*/ 3 w 251"/>
                <a:gd name="T65" fmla="*/ 106 h 140"/>
                <a:gd name="T66" fmla="*/ 5 w 251"/>
                <a:gd name="T67" fmla="*/ 92 h 140"/>
                <a:gd name="T68" fmla="*/ 7 w 251"/>
                <a:gd name="T69" fmla="*/ 80 h 140"/>
                <a:gd name="T70" fmla="*/ 8 w 251"/>
                <a:gd name="T71" fmla="*/ 66 h 140"/>
                <a:gd name="T72" fmla="*/ 13 w 251"/>
                <a:gd name="T73" fmla="*/ 62 h 140"/>
                <a:gd name="T74" fmla="*/ 14 w 251"/>
                <a:gd name="T75" fmla="*/ 69 h 140"/>
                <a:gd name="T76" fmla="*/ 11 w 251"/>
                <a:gd name="T77" fmla="*/ 84 h 140"/>
                <a:gd name="T78" fmla="*/ 11 w 251"/>
                <a:gd name="T79" fmla="*/ 97 h 140"/>
                <a:gd name="T80" fmla="*/ 11 w 251"/>
                <a:gd name="T81" fmla="*/ 109 h 140"/>
                <a:gd name="T82" fmla="*/ 10 w 251"/>
                <a:gd name="T83" fmla="*/ 119 h 140"/>
                <a:gd name="T84" fmla="*/ 10 w 251"/>
                <a:gd name="T85" fmla="*/ 131 h 140"/>
                <a:gd name="T86" fmla="*/ 127 w 251"/>
                <a:gd name="T87" fmla="*/ 128 h 140"/>
                <a:gd name="T88" fmla="*/ 170 w 251"/>
                <a:gd name="T89" fmla="*/ 51 h 140"/>
                <a:gd name="T90" fmla="*/ 159 w 251"/>
                <a:gd name="T91" fmla="*/ 39 h 140"/>
                <a:gd name="T92" fmla="*/ 147 w 251"/>
                <a:gd name="T93" fmla="*/ 23 h 140"/>
                <a:gd name="T94" fmla="*/ 138 w 251"/>
                <a:gd name="T95" fmla="*/ 10 h 140"/>
                <a:gd name="T96" fmla="*/ 133 w 251"/>
                <a:gd name="T97" fmla="*/ 7 h 140"/>
                <a:gd name="T98" fmla="*/ 123 w 251"/>
                <a:gd name="T99" fmla="*/ 12 h 140"/>
                <a:gd name="T100" fmla="*/ 109 w 251"/>
                <a:gd name="T101" fmla="*/ 16 h 140"/>
                <a:gd name="T102" fmla="*/ 100 w 251"/>
                <a:gd name="T103" fmla="*/ 21 h 140"/>
                <a:gd name="T104" fmla="*/ 103 w 251"/>
                <a:gd name="T105" fmla="*/ 12 h 14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51"/>
                <a:gd name="T160" fmla="*/ 0 h 140"/>
                <a:gd name="T161" fmla="*/ 251 w 251"/>
                <a:gd name="T162" fmla="*/ 140 h 14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51" h="140">
                  <a:moveTo>
                    <a:pt x="103" y="12"/>
                  </a:moveTo>
                  <a:lnTo>
                    <a:pt x="136" y="0"/>
                  </a:lnTo>
                  <a:lnTo>
                    <a:pt x="165" y="38"/>
                  </a:lnTo>
                  <a:lnTo>
                    <a:pt x="250" y="13"/>
                  </a:lnTo>
                  <a:lnTo>
                    <a:pt x="251" y="20"/>
                  </a:lnTo>
                  <a:lnTo>
                    <a:pt x="250" y="20"/>
                  </a:lnTo>
                  <a:lnTo>
                    <a:pt x="248" y="20"/>
                  </a:lnTo>
                  <a:lnTo>
                    <a:pt x="244" y="21"/>
                  </a:lnTo>
                  <a:lnTo>
                    <a:pt x="238" y="23"/>
                  </a:lnTo>
                  <a:lnTo>
                    <a:pt x="232" y="24"/>
                  </a:lnTo>
                  <a:lnTo>
                    <a:pt x="225" y="26"/>
                  </a:lnTo>
                  <a:lnTo>
                    <a:pt x="218" y="29"/>
                  </a:lnTo>
                  <a:lnTo>
                    <a:pt x="212" y="32"/>
                  </a:lnTo>
                  <a:lnTo>
                    <a:pt x="203" y="33"/>
                  </a:lnTo>
                  <a:lnTo>
                    <a:pt x="197" y="36"/>
                  </a:lnTo>
                  <a:lnTo>
                    <a:pt x="189" y="38"/>
                  </a:lnTo>
                  <a:lnTo>
                    <a:pt x="185" y="41"/>
                  </a:lnTo>
                  <a:lnTo>
                    <a:pt x="176" y="44"/>
                  </a:lnTo>
                  <a:lnTo>
                    <a:pt x="173" y="45"/>
                  </a:lnTo>
                  <a:lnTo>
                    <a:pt x="174" y="50"/>
                  </a:lnTo>
                  <a:lnTo>
                    <a:pt x="177" y="53"/>
                  </a:lnTo>
                  <a:lnTo>
                    <a:pt x="174" y="56"/>
                  </a:lnTo>
                  <a:lnTo>
                    <a:pt x="171" y="59"/>
                  </a:lnTo>
                  <a:lnTo>
                    <a:pt x="170" y="65"/>
                  </a:lnTo>
                  <a:lnTo>
                    <a:pt x="167" y="71"/>
                  </a:lnTo>
                  <a:lnTo>
                    <a:pt x="162" y="77"/>
                  </a:lnTo>
                  <a:lnTo>
                    <a:pt x="159" y="84"/>
                  </a:lnTo>
                  <a:lnTo>
                    <a:pt x="155" y="94"/>
                  </a:lnTo>
                  <a:lnTo>
                    <a:pt x="150" y="101"/>
                  </a:lnTo>
                  <a:lnTo>
                    <a:pt x="145" y="109"/>
                  </a:lnTo>
                  <a:lnTo>
                    <a:pt x="141" y="115"/>
                  </a:lnTo>
                  <a:lnTo>
                    <a:pt x="138" y="122"/>
                  </a:lnTo>
                  <a:lnTo>
                    <a:pt x="133" y="127"/>
                  </a:lnTo>
                  <a:lnTo>
                    <a:pt x="130" y="131"/>
                  </a:lnTo>
                  <a:lnTo>
                    <a:pt x="129" y="133"/>
                  </a:lnTo>
                  <a:lnTo>
                    <a:pt x="127" y="136"/>
                  </a:lnTo>
                  <a:lnTo>
                    <a:pt x="124" y="136"/>
                  </a:lnTo>
                  <a:lnTo>
                    <a:pt x="118" y="136"/>
                  </a:lnTo>
                  <a:lnTo>
                    <a:pt x="111" y="136"/>
                  </a:lnTo>
                  <a:lnTo>
                    <a:pt x="103" y="136"/>
                  </a:lnTo>
                  <a:lnTo>
                    <a:pt x="97" y="136"/>
                  </a:lnTo>
                  <a:lnTo>
                    <a:pt x="93" y="136"/>
                  </a:lnTo>
                  <a:lnTo>
                    <a:pt x="88" y="136"/>
                  </a:lnTo>
                  <a:lnTo>
                    <a:pt x="84" y="136"/>
                  </a:lnTo>
                  <a:lnTo>
                    <a:pt x="77" y="136"/>
                  </a:lnTo>
                  <a:lnTo>
                    <a:pt x="73" y="137"/>
                  </a:lnTo>
                  <a:lnTo>
                    <a:pt x="67" y="137"/>
                  </a:lnTo>
                  <a:lnTo>
                    <a:pt x="61" y="137"/>
                  </a:lnTo>
                  <a:lnTo>
                    <a:pt x="55" y="137"/>
                  </a:lnTo>
                  <a:lnTo>
                    <a:pt x="49" y="137"/>
                  </a:lnTo>
                  <a:lnTo>
                    <a:pt x="43" y="137"/>
                  </a:lnTo>
                  <a:lnTo>
                    <a:pt x="37" y="139"/>
                  </a:lnTo>
                  <a:lnTo>
                    <a:pt x="26" y="139"/>
                  </a:lnTo>
                  <a:lnTo>
                    <a:pt x="19" y="140"/>
                  </a:lnTo>
                  <a:lnTo>
                    <a:pt x="10" y="139"/>
                  </a:lnTo>
                  <a:lnTo>
                    <a:pt x="5" y="139"/>
                  </a:lnTo>
                  <a:lnTo>
                    <a:pt x="0" y="139"/>
                  </a:lnTo>
                  <a:lnTo>
                    <a:pt x="0" y="136"/>
                  </a:lnTo>
                  <a:lnTo>
                    <a:pt x="0" y="134"/>
                  </a:lnTo>
                  <a:lnTo>
                    <a:pt x="0" y="130"/>
                  </a:lnTo>
                  <a:lnTo>
                    <a:pt x="0" y="125"/>
                  </a:lnTo>
                  <a:lnTo>
                    <a:pt x="0" y="118"/>
                  </a:lnTo>
                  <a:lnTo>
                    <a:pt x="2" y="113"/>
                  </a:lnTo>
                  <a:lnTo>
                    <a:pt x="3" y="106"/>
                  </a:lnTo>
                  <a:lnTo>
                    <a:pt x="5" y="100"/>
                  </a:lnTo>
                  <a:lnTo>
                    <a:pt x="5" y="92"/>
                  </a:lnTo>
                  <a:lnTo>
                    <a:pt x="7" y="86"/>
                  </a:lnTo>
                  <a:lnTo>
                    <a:pt x="7" y="80"/>
                  </a:lnTo>
                  <a:lnTo>
                    <a:pt x="8" y="75"/>
                  </a:lnTo>
                  <a:lnTo>
                    <a:pt x="8" y="66"/>
                  </a:lnTo>
                  <a:lnTo>
                    <a:pt x="10" y="65"/>
                  </a:lnTo>
                  <a:lnTo>
                    <a:pt x="13" y="62"/>
                  </a:lnTo>
                  <a:lnTo>
                    <a:pt x="14" y="65"/>
                  </a:lnTo>
                  <a:lnTo>
                    <a:pt x="14" y="69"/>
                  </a:lnTo>
                  <a:lnTo>
                    <a:pt x="13" y="78"/>
                  </a:lnTo>
                  <a:lnTo>
                    <a:pt x="11" y="84"/>
                  </a:lnTo>
                  <a:lnTo>
                    <a:pt x="11" y="89"/>
                  </a:lnTo>
                  <a:lnTo>
                    <a:pt x="11" y="97"/>
                  </a:lnTo>
                  <a:lnTo>
                    <a:pt x="11" y="103"/>
                  </a:lnTo>
                  <a:lnTo>
                    <a:pt x="11" y="109"/>
                  </a:lnTo>
                  <a:lnTo>
                    <a:pt x="11" y="115"/>
                  </a:lnTo>
                  <a:lnTo>
                    <a:pt x="10" y="119"/>
                  </a:lnTo>
                  <a:lnTo>
                    <a:pt x="10" y="125"/>
                  </a:lnTo>
                  <a:lnTo>
                    <a:pt x="10" y="131"/>
                  </a:lnTo>
                  <a:lnTo>
                    <a:pt x="10" y="136"/>
                  </a:lnTo>
                  <a:lnTo>
                    <a:pt x="127" y="128"/>
                  </a:lnTo>
                  <a:lnTo>
                    <a:pt x="171" y="54"/>
                  </a:lnTo>
                  <a:lnTo>
                    <a:pt x="170" y="51"/>
                  </a:lnTo>
                  <a:lnTo>
                    <a:pt x="165" y="47"/>
                  </a:lnTo>
                  <a:lnTo>
                    <a:pt x="159" y="39"/>
                  </a:lnTo>
                  <a:lnTo>
                    <a:pt x="155" y="32"/>
                  </a:lnTo>
                  <a:lnTo>
                    <a:pt x="147" y="23"/>
                  </a:lnTo>
                  <a:lnTo>
                    <a:pt x="142" y="15"/>
                  </a:lnTo>
                  <a:lnTo>
                    <a:pt x="138" y="10"/>
                  </a:lnTo>
                  <a:lnTo>
                    <a:pt x="136" y="7"/>
                  </a:lnTo>
                  <a:lnTo>
                    <a:pt x="133" y="7"/>
                  </a:lnTo>
                  <a:lnTo>
                    <a:pt x="129" y="10"/>
                  </a:lnTo>
                  <a:lnTo>
                    <a:pt x="123" y="12"/>
                  </a:lnTo>
                  <a:lnTo>
                    <a:pt x="115" y="15"/>
                  </a:lnTo>
                  <a:lnTo>
                    <a:pt x="109" y="16"/>
                  </a:lnTo>
                  <a:lnTo>
                    <a:pt x="103" y="20"/>
                  </a:lnTo>
                  <a:lnTo>
                    <a:pt x="100" y="21"/>
                  </a:lnTo>
                  <a:lnTo>
                    <a:pt x="99" y="23"/>
                  </a:lnTo>
                  <a:lnTo>
                    <a:pt x="103" y="12"/>
                  </a:lnTo>
                  <a:close/>
                </a:path>
              </a:pathLst>
            </a:custGeom>
            <a:solidFill>
              <a:srgbClr val="000000"/>
            </a:solidFill>
            <a:ln w="9525">
              <a:noFill/>
              <a:round/>
              <a:headEnd/>
              <a:tailEnd/>
            </a:ln>
          </p:spPr>
          <p:txBody>
            <a:bodyPr/>
            <a:lstStyle/>
            <a:p>
              <a:endParaRPr lang="ru-RU"/>
            </a:p>
          </p:txBody>
        </p:sp>
        <p:sp>
          <p:nvSpPr>
            <p:cNvPr id="54" name="Freeform 43"/>
            <p:cNvSpPr>
              <a:spLocks/>
            </p:cNvSpPr>
            <p:nvPr/>
          </p:nvSpPr>
          <p:spPr bwMode="auto">
            <a:xfrm>
              <a:off x="2974" y="568"/>
              <a:ext cx="1326" cy="912"/>
            </a:xfrm>
            <a:custGeom>
              <a:avLst/>
              <a:gdLst>
                <a:gd name="T0" fmla="*/ 1326 w 1326"/>
                <a:gd name="T1" fmla="*/ 459 h 912"/>
                <a:gd name="T2" fmla="*/ 35 w 1326"/>
                <a:gd name="T3" fmla="*/ 522 h 912"/>
                <a:gd name="T4" fmla="*/ 77 w 1326"/>
                <a:gd name="T5" fmla="*/ 498 h 912"/>
                <a:gd name="T6" fmla="*/ 122 w 1326"/>
                <a:gd name="T7" fmla="*/ 474 h 912"/>
                <a:gd name="T8" fmla="*/ 167 w 1326"/>
                <a:gd name="T9" fmla="*/ 450 h 912"/>
                <a:gd name="T10" fmla="*/ 213 w 1326"/>
                <a:gd name="T11" fmla="*/ 427 h 912"/>
                <a:gd name="T12" fmla="*/ 258 w 1326"/>
                <a:gd name="T13" fmla="*/ 405 h 912"/>
                <a:gd name="T14" fmla="*/ 305 w 1326"/>
                <a:gd name="T15" fmla="*/ 380 h 912"/>
                <a:gd name="T16" fmla="*/ 352 w 1326"/>
                <a:gd name="T17" fmla="*/ 356 h 912"/>
                <a:gd name="T18" fmla="*/ 399 w 1326"/>
                <a:gd name="T19" fmla="*/ 334 h 912"/>
                <a:gd name="T20" fmla="*/ 445 w 1326"/>
                <a:gd name="T21" fmla="*/ 309 h 912"/>
                <a:gd name="T22" fmla="*/ 494 w 1326"/>
                <a:gd name="T23" fmla="*/ 285 h 912"/>
                <a:gd name="T24" fmla="*/ 542 w 1326"/>
                <a:gd name="T25" fmla="*/ 261 h 912"/>
                <a:gd name="T26" fmla="*/ 589 w 1326"/>
                <a:gd name="T27" fmla="*/ 238 h 912"/>
                <a:gd name="T28" fmla="*/ 636 w 1326"/>
                <a:gd name="T29" fmla="*/ 214 h 912"/>
                <a:gd name="T30" fmla="*/ 684 w 1326"/>
                <a:gd name="T31" fmla="*/ 190 h 912"/>
                <a:gd name="T32" fmla="*/ 731 w 1326"/>
                <a:gd name="T33" fmla="*/ 166 h 912"/>
                <a:gd name="T34" fmla="*/ 779 w 1326"/>
                <a:gd name="T35" fmla="*/ 143 h 912"/>
                <a:gd name="T36" fmla="*/ 826 w 1326"/>
                <a:gd name="T37" fmla="*/ 121 h 912"/>
                <a:gd name="T38" fmla="*/ 873 w 1326"/>
                <a:gd name="T39" fmla="*/ 96 h 912"/>
                <a:gd name="T40" fmla="*/ 919 w 1326"/>
                <a:gd name="T41" fmla="*/ 72 h 912"/>
                <a:gd name="T42" fmla="*/ 966 w 1326"/>
                <a:gd name="T43" fmla="*/ 51 h 912"/>
                <a:gd name="T44" fmla="*/ 1013 w 1326"/>
                <a:gd name="T45" fmla="*/ 27 h 912"/>
                <a:gd name="T46" fmla="*/ 1274 w 1326"/>
                <a:gd name="T47" fmla="*/ 456 h 912"/>
                <a:gd name="T48" fmla="*/ 1214 w 1326"/>
                <a:gd name="T49" fmla="*/ 479 h 912"/>
                <a:gd name="T50" fmla="*/ 1155 w 1326"/>
                <a:gd name="T51" fmla="*/ 498 h 912"/>
                <a:gd name="T52" fmla="*/ 1095 w 1326"/>
                <a:gd name="T53" fmla="*/ 519 h 912"/>
                <a:gd name="T54" fmla="*/ 1034 w 1326"/>
                <a:gd name="T55" fmla="*/ 541 h 912"/>
                <a:gd name="T56" fmla="*/ 975 w 1326"/>
                <a:gd name="T57" fmla="*/ 562 h 912"/>
                <a:gd name="T58" fmla="*/ 913 w 1326"/>
                <a:gd name="T59" fmla="*/ 581 h 912"/>
                <a:gd name="T60" fmla="*/ 855 w 1326"/>
                <a:gd name="T61" fmla="*/ 602 h 912"/>
                <a:gd name="T62" fmla="*/ 794 w 1326"/>
                <a:gd name="T63" fmla="*/ 622 h 912"/>
                <a:gd name="T64" fmla="*/ 734 w 1326"/>
                <a:gd name="T65" fmla="*/ 643 h 912"/>
                <a:gd name="T66" fmla="*/ 673 w 1326"/>
                <a:gd name="T67" fmla="*/ 663 h 912"/>
                <a:gd name="T68" fmla="*/ 613 w 1326"/>
                <a:gd name="T69" fmla="*/ 684 h 912"/>
                <a:gd name="T70" fmla="*/ 553 w 1326"/>
                <a:gd name="T71" fmla="*/ 704 h 912"/>
                <a:gd name="T72" fmla="*/ 492 w 1326"/>
                <a:gd name="T73" fmla="*/ 725 h 912"/>
                <a:gd name="T74" fmla="*/ 433 w 1326"/>
                <a:gd name="T75" fmla="*/ 744 h 912"/>
                <a:gd name="T76" fmla="*/ 373 w 1326"/>
                <a:gd name="T77" fmla="*/ 766 h 912"/>
                <a:gd name="T78" fmla="*/ 312 w 1326"/>
                <a:gd name="T79" fmla="*/ 785 h 912"/>
                <a:gd name="T80" fmla="*/ 254 w 1326"/>
                <a:gd name="T81" fmla="*/ 808 h 912"/>
                <a:gd name="T82" fmla="*/ 192 w 1326"/>
                <a:gd name="T83" fmla="*/ 828 h 912"/>
                <a:gd name="T84" fmla="*/ 133 w 1326"/>
                <a:gd name="T85" fmla="*/ 850 h 912"/>
                <a:gd name="T86" fmla="*/ 72 w 1326"/>
                <a:gd name="T87" fmla="*/ 870 h 912"/>
                <a:gd name="T88" fmla="*/ 13 w 1326"/>
                <a:gd name="T89" fmla="*/ 892 h 912"/>
                <a:gd name="T90" fmla="*/ 23 w 1326"/>
                <a:gd name="T91" fmla="*/ 512 h 91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326"/>
                <a:gd name="T139" fmla="*/ 0 h 912"/>
                <a:gd name="T140" fmla="*/ 1326 w 1326"/>
                <a:gd name="T141" fmla="*/ 912 h 91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326" h="912">
                  <a:moveTo>
                    <a:pt x="23" y="512"/>
                  </a:moveTo>
                  <a:lnTo>
                    <a:pt x="0" y="912"/>
                  </a:lnTo>
                  <a:lnTo>
                    <a:pt x="1326" y="459"/>
                  </a:lnTo>
                  <a:lnTo>
                    <a:pt x="1031" y="0"/>
                  </a:lnTo>
                  <a:lnTo>
                    <a:pt x="42" y="503"/>
                  </a:lnTo>
                  <a:lnTo>
                    <a:pt x="35" y="522"/>
                  </a:lnTo>
                  <a:lnTo>
                    <a:pt x="48" y="515"/>
                  </a:lnTo>
                  <a:lnTo>
                    <a:pt x="63" y="507"/>
                  </a:lnTo>
                  <a:lnTo>
                    <a:pt x="77" y="498"/>
                  </a:lnTo>
                  <a:lnTo>
                    <a:pt x="92" y="491"/>
                  </a:lnTo>
                  <a:lnTo>
                    <a:pt x="107" y="482"/>
                  </a:lnTo>
                  <a:lnTo>
                    <a:pt x="122" y="474"/>
                  </a:lnTo>
                  <a:lnTo>
                    <a:pt x="137" y="467"/>
                  </a:lnTo>
                  <a:lnTo>
                    <a:pt x="154" y="459"/>
                  </a:lnTo>
                  <a:lnTo>
                    <a:pt x="167" y="450"/>
                  </a:lnTo>
                  <a:lnTo>
                    <a:pt x="183" y="442"/>
                  </a:lnTo>
                  <a:lnTo>
                    <a:pt x="198" y="435"/>
                  </a:lnTo>
                  <a:lnTo>
                    <a:pt x="213" y="427"/>
                  </a:lnTo>
                  <a:lnTo>
                    <a:pt x="228" y="420"/>
                  </a:lnTo>
                  <a:lnTo>
                    <a:pt x="243" y="412"/>
                  </a:lnTo>
                  <a:lnTo>
                    <a:pt x="258" y="405"/>
                  </a:lnTo>
                  <a:lnTo>
                    <a:pt x="275" y="397"/>
                  </a:lnTo>
                  <a:lnTo>
                    <a:pt x="288" y="388"/>
                  </a:lnTo>
                  <a:lnTo>
                    <a:pt x="305" y="380"/>
                  </a:lnTo>
                  <a:lnTo>
                    <a:pt x="320" y="371"/>
                  </a:lnTo>
                  <a:lnTo>
                    <a:pt x="337" y="364"/>
                  </a:lnTo>
                  <a:lnTo>
                    <a:pt x="352" y="356"/>
                  </a:lnTo>
                  <a:lnTo>
                    <a:pt x="368" y="349"/>
                  </a:lnTo>
                  <a:lnTo>
                    <a:pt x="383" y="341"/>
                  </a:lnTo>
                  <a:lnTo>
                    <a:pt x="399" y="334"/>
                  </a:lnTo>
                  <a:lnTo>
                    <a:pt x="414" y="325"/>
                  </a:lnTo>
                  <a:lnTo>
                    <a:pt x="430" y="317"/>
                  </a:lnTo>
                  <a:lnTo>
                    <a:pt x="445" y="309"/>
                  </a:lnTo>
                  <a:lnTo>
                    <a:pt x="462" y="302"/>
                  </a:lnTo>
                  <a:lnTo>
                    <a:pt x="477" y="293"/>
                  </a:lnTo>
                  <a:lnTo>
                    <a:pt x="494" y="285"/>
                  </a:lnTo>
                  <a:lnTo>
                    <a:pt x="509" y="278"/>
                  </a:lnTo>
                  <a:lnTo>
                    <a:pt x="525" y="270"/>
                  </a:lnTo>
                  <a:lnTo>
                    <a:pt x="542" y="261"/>
                  </a:lnTo>
                  <a:lnTo>
                    <a:pt x="557" y="254"/>
                  </a:lnTo>
                  <a:lnTo>
                    <a:pt x="572" y="246"/>
                  </a:lnTo>
                  <a:lnTo>
                    <a:pt x="589" y="238"/>
                  </a:lnTo>
                  <a:lnTo>
                    <a:pt x="604" y="229"/>
                  </a:lnTo>
                  <a:lnTo>
                    <a:pt x="620" y="222"/>
                  </a:lnTo>
                  <a:lnTo>
                    <a:pt x="636" y="214"/>
                  </a:lnTo>
                  <a:lnTo>
                    <a:pt x="652" y="207"/>
                  </a:lnTo>
                  <a:lnTo>
                    <a:pt x="667" y="198"/>
                  </a:lnTo>
                  <a:lnTo>
                    <a:pt x="684" y="190"/>
                  </a:lnTo>
                  <a:lnTo>
                    <a:pt x="699" y="183"/>
                  </a:lnTo>
                  <a:lnTo>
                    <a:pt x="716" y="175"/>
                  </a:lnTo>
                  <a:lnTo>
                    <a:pt x="731" y="166"/>
                  </a:lnTo>
                  <a:lnTo>
                    <a:pt x="747" y="158"/>
                  </a:lnTo>
                  <a:lnTo>
                    <a:pt x="762" y="151"/>
                  </a:lnTo>
                  <a:lnTo>
                    <a:pt x="779" y="143"/>
                  </a:lnTo>
                  <a:lnTo>
                    <a:pt x="794" y="136"/>
                  </a:lnTo>
                  <a:lnTo>
                    <a:pt x="811" y="128"/>
                  </a:lnTo>
                  <a:lnTo>
                    <a:pt x="826" y="121"/>
                  </a:lnTo>
                  <a:lnTo>
                    <a:pt x="842" y="113"/>
                  </a:lnTo>
                  <a:lnTo>
                    <a:pt x="858" y="104"/>
                  </a:lnTo>
                  <a:lnTo>
                    <a:pt x="873" y="96"/>
                  </a:lnTo>
                  <a:lnTo>
                    <a:pt x="888" y="89"/>
                  </a:lnTo>
                  <a:lnTo>
                    <a:pt x="904" y="81"/>
                  </a:lnTo>
                  <a:lnTo>
                    <a:pt x="919" y="72"/>
                  </a:lnTo>
                  <a:lnTo>
                    <a:pt x="936" y="65"/>
                  </a:lnTo>
                  <a:lnTo>
                    <a:pt x="951" y="57"/>
                  </a:lnTo>
                  <a:lnTo>
                    <a:pt x="966" y="51"/>
                  </a:lnTo>
                  <a:lnTo>
                    <a:pt x="983" y="42"/>
                  </a:lnTo>
                  <a:lnTo>
                    <a:pt x="998" y="35"/>
                  </a:lnTo>
                  <a:lnTo>
                    <a:pt x="1013" y="27"/>
                  </a:lnTo>
                  <a:lnTo>
                    <a:pt x="1030" y="21"/>
                  </a:lnTo>
                  <a:lnTo>
                    <a:pt x="1295" y="450"/>
                  </a:lnTo>
                  <a:lnTo>
                    <a:pt x="1274" y="456"/>
                  </a:lnTo>
                  <a:lnTo>
                    <a:pt x="1255" y="464"/>
                  </a:lnTo>
                  <a:lnTo>
                    <a:pt x="1235" y="471"/>
                  </a:lnTo>
                  <a:lnTo>
                    <a:pt x="1214" y="479"/>
                  </a:lnTo>
                  <a:lnTo>
                    <a:pt x="1194" y="485"/>
                  </a:lnTo>
                  <a:lnTo>
                    <a:pt x="1175" y="492"/>
                  </a:lnTo>
                  <a:lnTo>
                    <a:pt x="1155" y="498"/>
                  </a:lnTo>
                  <a:lnTo>
                    <a:pt x="1135" y="506"/>
                  </a:lnTo>
                  <a:lnTo>
                    <a:pt x="1114" y="512"/>
                  </a:lnTo>
                  <a:lnTo>
                    <a:pt x="1095" y="519"/>
                  </a:lnTo>
                  <a:lnTo>
                    <a:pt x="1074" y="525"/>
                  </a:lnTo>
                  <a:lnTo>
                    <a:pt x="1054" y="533"/>
                  </a:lnTo>
                  <a:lnTo>
                    <a:pt x="1034" y="541"/>
                  </a:lnTo>
                  <a:lnTo>
                    <a:pt x="1015" y="548"/>
                  </a:lnTo>
                  <a:lnTo>
                    <a:pt x="995" y="554"/>
                  </a:lnTo>
                  <a:lnTo>
                    <a:pt x="975" y="562"/>
                  </a:lnTo>
                  <a:lnTo>
                    <a:pt x="954" y="568"/>
                  </a:lnTo>
                  <a:lnTo>
                    <a:pt x="935" y="575"/>
                  </a:lnTo>
                  <a:lnTo>
                    <a:pt x="913" y="581"/>
                  </a:lnTo>
                  <a:lnTo>
                    <a:pt x="894" y="589"/>
                  </a:lnTo>
                  <a:lnTo>
                    <a:pt x="874" y="595"/>
                  </a:lnTo>
                  <a:lnTo>
                    <a:pt x="855" y="602"/>
                  </a:lnTo>
                  <a:lnTo>
                    <a:pt x="835" y="609"/>
                  </a:lnTo>
                  <a:lnTo>
                    <a:pt x="814" y="616"/>
                  </a:lnTo>
                  <a:lnTo>
                    <a:pt x="794" y="622"/>
                  </a:lnTo>
                  <a:lnTo>
                    <a:pt x="773" y="630"/>
                  </a:lnTo>
                  <a:lnTo>
                    <a:pt x="753" y="636"/>
                  </a:lnTo>
                  <a:lnTo>
                    <a:pt x="734" y="643"/>
                  </a:lnTo>
                  <a:lnTo>
                    <a:pt x="714" y="649"/>
                  </a:lnTo>
                  <a:lnTo>
                    <a:pt x="694" y="657"/>
                  </a:lnTo>
                  <a:lnTo>
                    <a:pt x="673" y="663"/>
                  </a:lnTo>
                  <a:lnTo>
                    <a:pt x="654" y="670"/>
                  </a:lnTo>
                  <a:lnTo>
                    <a:pt x="633" y="676"/>
                  </a:lnTo>
                  <a:lnTo>
                    <a:pt x="613" y="684"/>
                  </a:lnTo>
                  <a:lnTo>
                    <a:pt x="593" y="690"/>
                  </a:lnTo>
                  <a:lnTo>
                    <a:pt x="574" y="698"/>
                  </a:lnTo>
                  <a:lnTo>
                    <a:pt x="553" y="704"/>
                  </a:lnTo>
                  <a:lnTo>
                    <a:pt x="533" y="711"/>
                  </a:lnTo>
                  <a:lnTo>
                    <a:pt x="513" y="717"/>
                  </a:lnTo>
                  <a:lnTo>
                    <a:pt x="492" y="725"/>
                  </a:lnTo>
                  <a:lnTo>
                    <a:pt x="473" y="731"/>
                  </a:lnTo>
                  <a:lnTo>
                    <a:pt x="453" y="738"/>
                  </a:lnTo>
                  <a:lnTo>
                    <a:pt x="433" y="744"/>
                  </a:lnTo>
                  <a:lnTo>
                    <a:pt x="414" y="754"/>
                  </a:lnTo>
                  <a:lnTo>
                    <a:pt x="394" y="758"/>
                  </a:lnTo>
                  <a:lnTo>
                    <a:pt x="373" y="766"/>
                  </a:lnTo>
                  <a:lnTo>
                    <a:pt x="353" y="773"/>
                  </a:lnTo>
                  <a:lnTo>
                    <a:pt x="334" y="781"/>
                  </a:lnTo>
                  <a:lnTo>
                    <a:pt x="312" y="785"/>
                  </a:lnTo>
                  <a:lnTo>
                    <a:pt x="293" y="794"/>
                  </a:lnTo>
                  <a:lnTo>
                    <a:pt x="273" y="800"/>
                  </a:lnTo>
                  <a:lnTo>
                    <a:pt x="254" y="808"/>
                  </a:lnTo>
                  <a:lnTo>
                    <a:pt x="232" y="814"/>
                  </a:lnTo>
                  <a:lnTo>
                    <a:pt x="211" y="822"/>
                  </a:lnTo>
                  <a:lnTo>
                    <a:pt x="192" y="828"/>
                  </a:lnTo>
                  <a:lnTo>
                    <a:pt x="172" y="835"/>
                  </a:lnTo>
                  <a:lnTo>
                    <a:pt x="152" y="843"/>
                  </a:lnTo>
                  <a:lnTo>
                    <a:pt x="133" y="850"/>
                  </a:lnTo>
                  <a:lnTo>
                    <a:pt x="113" y="856"/>
                  </a:lnTo>
                  <a:lnTo>
                    <a:pt x="92" y="864"/>
                  </a:lnTo>
                  <a:lnTo>
                    <a:pt x="72" y="870"/>
                  </a:lnTo>
                  <a:lnTo>
                    <a:pt x="53" y="879"/>
                  </a:lnTo>
                  <a:lnTo>
                    <a:pt x="33" y="885"/>
                  </a:lnTo>
                  <a:lnTo>
                    <a:pt x="13" y="892"/>
                  </a:lnTo>
                  <a:lnTo>
                    <a:pt x="33" y="527"/>
                  </a:lnTo>
                  <a:lnTo>
                    <a:pt x="23" y="512"/>
                  </a:lnTo>
                  <a:close/>
                </a:path>
              </a:pathLst>
            </a:custGeom>
            <a:solidFill>
              <a:srgbClr val="000000"/>
            </a:solidFill>
            <a:ln w="9525">
              <a:noFill/>
              <a:round/>
              <a:headEnd/>
              <a:tailEnd/>
            </a:ln>
          </p:spPr>
          <p:txBody>
            <a:bodyPr/>
            <a:lstStyle/>
            <a:p>
              <a:endParaRPr lang="ru-RU"/>
            </a:p>
          </p:txBody>
        </p:sp>
        <p:sp>
          <p:nvSpPr>
            <p:cNvPr id="55" name="Freeform 44"/>
            <p:cNvSpPr>
              <a:spLocks/>
            </p:cNvSpPr>
            <p:nvPr/>
          </p:nvSpPr>
          <p:spPr bwMode="auto">
            <a:xfrm>
              <a:off x="4096" y="902"/>
              <a:ext cx="130" cy="131"/>
            </a:xfrm>
            <a:custGeom>
              <a:avLst/>
              <a:gdLst>
                <a:gd name="T0" fmla="*/ 59 w 130"/>
                <a:gd name="T1" fmla="*/ 0 h 131"/>
                <a:gd name="T2" fmla="*/ 0 w 130"/>
                <a:gd name="T3" fmla="*/ 18 h 131"/>
                <a:gd name="T4" fmla="*/ 51 w 130"/>
                <a:gd name="T5" fmla="*/ 131 h 131"/>
                <a:gd name="T6" fmla="*/ 130 w 130"/>
                <a:gd name="T7" fmla="*/ 107 h 131"/>
                <a:gd name="T8" fmla="*/ 59 w 130"/>
                <a:gd name="T9" fmla="*/ 0 h 131"/>
                <a:gd name="T10" fmla="*/ 59 w 130"/>
                <a:gd name="T11" fmla="*/ 0 h 131"/>
                <a:gd name="T12" fmla="*/ 0 60000 65536"/>
                <a:gd name="T13" fmla="*/ 0 60000 65536"/>
                <a:gd name="T14" fmla="*/ 0 60000 65536"/>
                <a:gd name="T15" fmla="*/ 0 60000 65536"/>
                <a:gd name="T16" fmla="*/ 0 60000 65536"/>
                <a:gd name="T17" fmla="*/ 0 60000 65536"/>
                <a:gd name="T18" fmla="*/ 0 w 130"/>
                <a:gd name="T19" fmla="*/ 0 h 131"/>
                <a:gd name="T20" fmla="*/ 130 w 130"/>
                <a:gd name="T21" fmla="*/ 131 h 131"/>
              </a:gdLst>
              <a:ahLst/>
              <a:cxnLst>
                <a:cxn ang="T12">
                  <a:pos x="T0" y="T1"/>
                </a:cxn>
                <a:cxn ang="T13">
                  <a:pos x="T2" y="T3"/>
                </a:cxn>
                <a:cxn ang="T14">
                  <a:pos x="T4" y="T5"/>
                </a:cxn>
                <a:cxn ang="T15">
                  <a:pos x="T6" y="T7"/>
                </a:cxn>
                <a:cxn ang="T16">
                  <a:pos x="T8" y="T9"/>
                </a:cxn>
                <a:cxn ang="T17">
                  <a:pos x="T10" y="T11"/>
                </a:cxn>
              </a:cxnLst>
              <a:rect l="T18" t="T19" r="T20" b="T21"/>
              <a:pathLst>
                <a:path w="130" h="131">
                  <a:moveTo>
                    <a:pt x="59" y="0"/>
                  </a:moveTo>
                  <a:lnTo>
                    <a:pt x="0" y="18"/>
                  </a:lnTo>
                  <a:lnTo>
                    <a:pt x="51" y="131"/>
                  </a:lnTo>
                  <a:lnTo>
                    <a:pt x="130" y="107"/>
                  </a:lnTo>
                  <a:lnTo>
                    <a:pt x="59" y="0"/>
                  </a:lnTo>
                  <a:close/>
                </a:path>
              </a:pathLst>
            </a:custGeom>
            <a:solidFill>
              <a:srgbClr val="788FE3"/>
            </a:solidFill>
            <a:ln w="9525">
              <a:noFill/>
              <a:round/>
              <a:headEnd/>
              <a:tailEnd/>
            </a:ln>
          </p:spPr>
          <p:txBody>
            <a:bodyPr/>
            <a:lstStyle/>
            <a:p>
              <a:endParaRPr lang="ru-RU"/>
            </a:p>
          </p:txBody>
        </p:sp>
        <p:sp>
          <p:nvSpPr>
            <p:cNvPr id="56" name="Freeform 45"/>
            <p:cNvSpPr>
              <a:spLocks/>
            </p:cNvSpPr>
            <p:nvPr/>
          </p:nvSpPr>
          <p:spPr bwMode="auto">
            <a:xfrm>
              <a:off x="3983" y="828"/>
              <a:ext cx="114" cy="119"/>
            </a:xfrm>
            <a:custGeom>
              <a:avLst/>
              <a:gdLst>
                <a:gd name="T0" fmla="*/ 55 w 114"/>
                <a:gd name="T1" fmla="*/ 0 h 119"/>
                <a:gd name="T2" fmla="*/ 0 w 114"/>
                <a:gd name="T3" fmla="*/ 15 h 119"/>
                <a:gd name="T4" fmla="*/ 37 w 114"/>
                <a:gd name="T5" fmla="*/ 119 h 119"/>
                <a:gd name="T6" fmla="*/ 114 w 114"/>
                <a:gd name="T7" fmla="*/ 92 h 119"/>
                <a:gd name="T8" fmla="*/ 55 w 114"/>
                <a:gd name="T9" fmla="*/ 0 h 119"/>
                <a:gd name="T10" fmla="*/ 55 w 114"/>
                <a:gd name="T11" fmla="*/ 0 h 119"/>
                <a:gd name="T12" fmla="*/ 0 60000 65536"/>
                <a:gd name="T13" fmla="*/ 0 60000 65536"/>
                <a:gd name="T14" fmla="*/ 0 60000 65536"/>
                <a:gd name="T15" fmla="*/ 0 60000 65536"/>
                <a:gd name="T16" fmla="*/ 0 60000 65536"/>
                <a:gd name="T17" fmla="*/ 0 60000 65536"/>
                <a:gd name="T18" fmla="*/ 0 w 114"/>
                <a:gd name="T19" fmla="*/ 0 h 119"/>
                <a:gd name="T20" fmla="*/ 114 w 114"/>
                <a:gd name="T21" fmla="*/ 119 h 119"/>
              </a:gdLst>
              <a:ahLst/>
              <a:cxnLst>
                <a:cxn ang="T12">
                  <a:pos x="T0" y="T1"/>
                </a:cxn>
                <a:cxn ang="T13">
                  <a:pos x="T2" y="T3"/>
                </a:cxn>
                <a:cxn ang="T14">
                  <a:pos x="T4" y="T5"/>
                </a:cxn>
                <a:cxn ang="T15">
                  <a:pos x="T6" y="T7"/>
                </a:cxn>
                <a:cxn ang="T16">
                  <a:pos x="T8" y="T9"/>
                </a:cxn>
                <a:cxn ang="T17">
                  <a:pos x="T10" y="T11"/>
                </a:cxn>
              </a:cxnLst>
              <a:rect l="T18" t="T19" r="T20" b="T21"/>
              <a:pathLst>
                <a:path w="114" h="119">
                  <a:moveTo>
                    <a:pt x="55" y="0"/>
                  </a:moveTo>
                  <a:lnTo>
                    <a:pt x="0" y="15"/>
                  </a:lnTo>
                  <a:lnTo>
                    <a:pt x="37" y="119"/>
                  </a:lnTo>
                  <a:lnTo>
                    <a:pt x="114" y="92"/>
                  </a:lnTo>
                  <a:lnTo>
                    <a:pt x="55" y="0"/>
                  </a:lnTo>
                  <a:close/>
                </a:path>
              </a:pathLst>
            </a:custGeom>
            <a:solidFill>
              <a:srgbClr val="788FE3"/>
            </a:solidFill>
            <a:ln w="9525">
              <a:noFill/>
              <a:round/>
              <a:headEnd/>
              <a:tailEnd/>
            </a:ln>
          </p:spPr>
          <p:txBody>
            <a:bodyPr/>
            <a:lstStyle/>
            <a:p>
              <a:endParaRPr lang="ru-RU"/>
            </a:p>
          </p:txBody>
        </p:sp>
        <p:sp>
          <p:nvSpPr>
            <p:cNvPr id="57" name="Freeform 46"/>
            <p:cNvSpPr>
              <a:spLocks/>
            </p:cNvSpPr>
            <p:nvPr/>
          </p:nvSpPr>
          <p:spPr bwMode="auto">
            <a:xfrm>
              <a:off x="3958" y="944"/>
              <a:ext cx="114" cy="143"/>
            </a:xfrm>
            <a:custGeom>
              <a:avLst/>
              <a:gdLst>
                <a:gd name="T0" fmla="*/ 62 w 114"/>
                <a:gd name="T1" fmla="*/ 0 h 143"/>
                <a:gd name="T2" fmla="*/ 0 w 114"/>
                <a:gd name="T3" fmla="*/ 24 h 143"/>
                <a:gd name="T4" fmla="*/ 37 w 114"/>
                <a:gd name="T5" fmla="*/ 143 h 143"/>
                <a:gd name="T6" fmla="*/ 114 w 114"/>
                <a:gd name="T7" fmla="*/ 116 h 143"/>
                <a:gd name="T8" fmla="*/ 62 w 114"/>
                <a:gd name="T9" fmla="*/ 0 h 143"/>
                <a:gd name="T10" fmla="*/ 62 w 114"/>
                <a:gd name="T11" fmla="*/ 0 h 143"/>
                <a:gd name="T12" fmla="*/ 0 60000 65536"/>
                <a:gd name="T13" fmla="*/ 0 60000 65536"/>
                <a:gd name="T14" fmla="*/ 0 60000 65536"/>
                <a:gd name="T15" fmla="*/ 0 60000 65536"/>
                <a:gd name="T16" fmla="*/ 0 60000 65536"/>
                <a:gd name="T17" fmla="*/ 0 60000 65536"/>
                <a:gd name="T18" fmla="*/ 0 w 114"/>
                <a:gd name="T19" fmla="*/ 0 h 143"/>
                <a:gd name="T20" fmla="*/ 114 w 114"/>
                <a:gd name="T21" fmla="*/ 143 h 143"/>
              </a:gdLst>
              <a:ahLst/>
              <a:cxnLst>
                <a:cxn ang="T12">
                  <a:pos x="T0" y="T1"/>
                </a:cxn>
                <a:cxn ang="T13">
                  <a:pos x="T2" y="T3"/>
                </a:cxn>
                <a:cxn ang="T14">
                  <a:pos x="T4" y="T5"/>
                </a:cxn>
                <a:cxn ang="T15">
                  <a:pos x="T6" y="T7"/>
                </a:cxn>
                <a:cxn ang="T16">
                  <a:pos x="T8" y="T9"/>
                </a:cxn>
                <a:cxn ang="T17">
                  <a:pos x="T10" y="T11"/>
                </a:cxn>
              </a:cxnLst>
              <a:rect l="T18" t="T19" r="T20" b="T21"/>
              <a:pathLst>
                <a:path w="114" h="143">
                  <a:moveTo>
                    <a:pt x="62" y="0"/>
                  </a:moveTo>
                  <a:lnTo>
                    <a:pt x="0" y="24"/>
                  </a:lnTo>
                  <a:lnTo>
                    <a:pt x="37" y="143"/>
                  </a:lnTo>
                  <a:lnTo>
                    <a:pt x="114" y="116"/>
                  </a:lnTo>
                  <a:lnTo>
                    <a:pt x="62" y="0"/>
                  </a:lnTo>
                  <a:close/>
                </a:path>
              </a:pathLst>
            </a:custGeom>
            <a:solidFill>
              <a:srgbClr val="788FE3"/>
            </a:solidFill>
            <a:ln w="9525">
              <a:noFill/>
              <a:round/>
              <a:headEnd/>
              <a:tailEnd/>
            </a:ln>
          </p:spPr>
          <p:txBody>
            <a:bodyPr/>
            <a:lstStyle/>
            <a:p>
              <a:endParaRPr lang="ru-RU"/>
            </a:p>
          </p:txBody>
        </p:sp>
        <p:sp>
          <p:nvSpPr>
            <p:cNvPr id="58" name="Freeform 47"/>
            <p:cNvSpPr>
              <a:spLocks/>
            </p:cNvSpPr>
            <p:nvPr/>
          </p:nvSpPr>
          <p:spPr bwMode="auto">
            <a:xfrm>
              <a:off x="3892" y="773"/>
              <a:ext cx="92" cy="98"/>
            </a:xfrm>
            <a:custGeom>
              <a:avLst/>
              <a:gdLst>
                <a:gd name="T0" fmla="*/ 60 w 92"/>
                <a:gd name="T1" fmla="*/ 0 h 98"/>
                <a:gd name="T2" fmla="*/ 0 w 92"/>
                <a:gd name="T3" fmla="*/ 26 h 98"/>
                <a:gd name="T4" fmla="*/ 32 w 92"/>
                <a:gd name="T5" fmla="*/ 98 h 98"/>
                <a:gd name="T6" fmla="*/ 92 w 92"/>
                <a:gd name="T7" fmla="*/ 71 h 98"/>
                <a:gd name="T8" fmla="*/ 60 w 92"/>
                <a:gd name="T9" fmla="*/ 0 h 98"/>
                <a:gd name="T10" fmla="*/ 60 w 92"/>
                <a:gd name="T11" fmla="*/ 0 h 98"/>
                <a:gd name="T12" fmla="*/ 0 60000 65536"/>
                <a:gd name="T13" fmla="*/ 0 60000 65536"/>
                <a:gd name="T14" fmla="*/ 0 60000 65536"/>
                <a:gd name="T15" fmla="*/ 0 60000 65536"/>
                <a:gd name="T16" fmla="*/ 0 60000 65536"/>
                <a:gd name="T17" fmla="*/ 0 60000 65536"/>
                <a:gd name="T18" fmla="*/ 0 w 92"/>
                <a:gd name="T19" fmla="*/ 0 h 98"/>
                <a:gd name="T20" fmla="*/ 92 w 92"/>
                <a:gd name="T21" fmla="*/ 98 h 98"/>
              </a:gdLst>
              <a:ahLst/>
              <a:cxnLst>
                <a:cxn ang="T12">
                  <a:pos x="T0" y="T1"/>
                </a:cxn>
                <a:cxn ang="T13">
                  <a:pos x="T2" y="T3"/>
                </a:cxn>
                <a:cxn ang="T14">
                  <a:pos x="T4" y="T5"/>
                </a:cxn>
                <a:cxn ang="T15">
                  <a:pos x="T6" y="T7"/>
                </a:cxn>
                <a:cxn ang="T16">
                  <a:pos x="T8" y="T9"/>
                </a:cxn>
                <a:cxn ang="T17">
                  <a:pos x="T10" y="T11"/>
                </a:cxn>
              </a:cxnLst>
              <a:rect l="T18" t="T19" r="T20" b="T21"/>
              <a:pathLst>
                <a:path w="92" h="98">
                  <a:moveTo>
                    <a:pt x="60" y="0"/>
                  </a:moveTo>
                  <a:lnTo>
                    <a:pt x="0" y="26"/>
                  </a:lnTo>
                  <a:lnTo>
                    <a:pt x="32" y="98"/>
                  </a:lnTo>
                  <a:lnTo>
                    <a:pt x="92" y="71"/>
                  </a:lnTo>
                  <a:lnTo>
                    <a:pt x="60" y="0"/>
                  </a:lnTo>
                  <a:close/>
                </a:path>
              </a:pathLst>
            </a:custGeom>
            <a:solidFill>
              <a:srgbClr val="788FE3"/>
            </a:solidFill>
            <a:ln w="9525">
              <a:noFill/>
              <a:round/>
              <a:headEnd/>
              <a:tailEnd/>
            </a:ln>
          </p:spPr>
          <p:txBody>
            <a:bodyPr/>
            <a:lstStyle/>
            <a:p>
              <a:endParaRPr lang="ru-RU"/>
            </a:p>
          </p:txBody>
        </p:sp>
        <p:sp>
          <p:nvSpPr>
            <p:cNvPr id="59" name="Freeform 48"/>
            <p:cNvSpPr>
              <a:spLocks/>
            </p:cNvSpPr>
            <p:nvPr/>
          </p:nvSpPr>
          <p:spPr bwMode="auto">
            <a:xfrm>
              <a:off x="3887" y="965"/>
              <a:ext cx="105" cy="160"/>
            </a:xfrm>
            <a:custGeom>
              <a:avLst/>
              <a:gdLst>
                <a:gd name="T0" fmla="*/ 68 w 105"/>
                <a:gd name="T1" fmla="*/ 0 h 160"/>
                <a:gd name="T2" fmla="*/ 0 w 105"/>
                <a:gd name="T3" fmla="*/ 33 h 160"/>
                <a:gd name="T4" fmla="*/ 20 w 105"/>
                <a:gd name="T5" fmla="*/ 160 h 160"/>
                <a:gd name="T6" fmla="*/ 105 w 105"/>
                <a:gd name="T7" fmla="*/ 124 h 160"/>
                <a:gd name="T8" fmla="*/ 68 w 105"/>
                <a:gd name="T9" fmla="*/ 0 h 160"/>
                <a:gd name="T10" fmla="*/ 68 w 105"/>
                <a:gd name="T11" fmla="*/ 0 h 160"/>
                <a:gd name="T12" fmla="*/ 0 60000 65536"/>
                <a:gd name="T13" fmla="*/ 0 60000 65536"/>
                <a:gd name="T14" fmla="*/ 0 60000 65536"/>
                <a:gd name="T15" fmla="*/ 0 60000 65536"/>
                <a:gd name="T16" fmla="*/ 0 60000 65536"/>
                <a:gd name="T17" fmla="*/ 0 60000 65536"/>
                <a:gd name="T18" fmla="*/ 0 w 105"/>
                <a:gd name="T19" fmla="*/ 0 h 160"/>
                <a:gd name="T20" fmla="*/ 105 w 105"/>
                <a:gd name="T21" fmla="*/ 160 h 160"/>
              </a:gdLst>
              <a:ahLst/>
              <a:cxnLst>
                <a:cxn ang="T12">
                  <a:pos x="T0" y="T1"/>
                </a:cxn>
                <a:cxn ang="T13">
                  <a:pos x="T2" y="T3"/>
                </a:cxn>
                <a:cxn ang="T14">
                  <a:pos x="T4" y="T5"/>
                </a:cxn>
                <a:cxn ang="T15">
                  <a:pos x="T6" y="T7"/>
                </a:cxn>
                <a:cxn ang="T16">
                  <a:pos x="T8" y="T9"/>
                </a:cxn>
                <a:cxn ang="T17">
                  <a:pos x="T10" y="T11"/>
                </a:cxn>
              </a:cxnLst>
              <a:rect l="T18" t="T19" r="T20" b="T21"/>
              <a:pathLst>
                <a:path w="105" h="160">
                  <a:moveTo>
                    <a:pt x="68" y="0"/>
                  </a:moveTo>
                  <a:lnTo>
                    <a:pt x="0" y="33"/>
                  </a:lnTo>
                  <a:lnTo>
                    <a:pt x="20" y="160"/>
                  </a:lnTo>
                  <a:lnTo>
                    <a:pt x="105" y="124"/>
                  </a:lnTo>
                  <a:lnTo>
                    <a:pt x="68" y="0"/>
                  </a:lnTo>
                  <a:close/>
                </a:path>
              </a:pathLst>
            </a:custGeom>
            <a:solidFill>
              <a:srgbClr val="637ACF"/>
            </a:solidFill>
            <a:ln w="9525">
              <a:noFill/>
              <a:round/>
              <a:headEnd/>
              <a:tailEnd/>
            </a:ln>
          </p:spPr>
          <p:txBody>
            <a:bodyPr/>
            <a:lstStyle/>
            <a:p>
              <a:endParaRPr lang="ru-RU"/>
            </a:p>
          </p:txBody>
        </p:sp>
        <p:sp>
          <p:nvSpPr>
            <p:cNvPr id="60" name="Freeform 49"/>
            <p:cNvSpPr>
              <a:spLocks/>
            </p:cNvSpPr>
            <p:nvPr/>
          </p:nvSpPr>
          <p:spPr bwMode="auto">
            <a:xfrm>
              <a:off x="3854" y="867"/>
              <a:ext cx="101" cy="133"/>
            </a:xfrm>
            <a:custGeom>
              <a:avLst/>
              <a:gdLst>
                <a:gd name="T0" fmla="*/ 67 w 101"/>
                <a:gd name="T1" fmla="*/ 0 h 133"/>
                <a:gd name="T2" fmla="*/ 0 w 101"/>
                <a:gd name="T3" fmla="*/ 26 h 133"/>
                <a:gd name="T4" fmla="*/ 30 w 101"/>
                <a:gd name="T5" fmla="*/ 133 h 133"/>
                <a:gd name="T6" fmla="*/ 101 w 101"/>
                <a:gd name="T7" fmla="*/ 101 h 133"/>
                <a:gd name="T8" fmla="*/ 67 w 101"/>
                <a:gd name="T9" fmla="*/ 0 h 133"/>
                <a:gd name="T10" fmla="*/ 67 w 101"/>
                <a:gd name="T11" fmla="*/ 0 h 133"/>
                <a:gd name="T12" fmla="*/ 0 60000 65536"/>
                <a:gd name="T13" fmla="*/ 0 60000 65536"/>
                <a:gd name="T14" fmla="*/ 0 60000 65536"/>
                <a:gd name="T15" fmla="*/ 0 60000 65536"/>
                <a:gd name="T16" fmla="*/ 0 60000 65536"/>
                <a:gd name="T17" fmla="*/ 0 60000 65536"/>
                <a:gd name="T18" fmla="*/ 0 w 101"/>
                <a:gd name="T19" fmla="*/ 0 h 133"/>
                <a:gd name="T20" fmla="*/ 101 w 101"/>
                <a:gd name="T21" fmla="*/ 133 h 133"/>
              </a:gdLst>
              <a:ahLst/>
              <a:cxnLst>
                <a:cxn ang="T12">
                  <a:pos x="T0" y="T1"/>
                </a:cxn>
                <a:cxn ang="T13">
                  <a:pos x="T2" y="T3"/>
                </a:cxn>
                <a:cxn ang="T14">
                  <a:pos x="T4" y="T5"/>
                </a:cxn>
                <a:cxn ang="T15">
                  <a:pos x="T6" y="T7"/>
                </a:cxn>
                <a:cxn ang="T16">
                  <a:pos x="T8" y="T9"/>
                </a:cxn>
                <a:cxn ang="T17">
                  <a:pos x="T10" y="T11"/>
                </a:cxn>
              </a:cxnLst>
              <a:rect l="T18" t="T19" r="T20" b="T21"/>
              <a:pathLst>
                <a:path w="101" h="133">
                  <a:moveTo>
                    <a:pt x="67" y="0"/>
                  </a:moveTo>
                  <a:lnTo>
                    <a:pt x="0" y="26"/>
                  </a:lnTo>
                  <a:lnTo>
                    <a:pt x="30" y="133"/>
                  </a:lnTo>
                  <a:lnTo>
                    <a:pt x="101" y="101"/>
                  </a:lnTo>
                  <a:lnTo>
                    <a:pt x="67" y="0"/>
                  </a:lnTo>
                  <a:close/>
                </a:path>
              </a:pathLst>
            </a:custGeom>
            <a:solidFill>
              <a:srgbClr val="788FE3"/>
            </a:solidFill>
            <a:ln w="9525">
              <a:noFill/>
              <a:round/>
              <a:headEnd/>
              <a:tailEnd/>
            </a:ln>
          </p:spPr>
          <p:txBody>
            <a:bodyPr/>
            <a:lstStyle/>
            <a:p>
              <a:endParaRPr lang="ru-RU"/>
            </a:p>
          </p:txBody>
        </p:sp>
        <p:sp>
          <p:nvSpPr>
            <p:cNvPr id="61" name="Freeform 50"/>
            <p:cNvSpPr>
              <a:spLocks/>
            </p:cNvSpPr>
            <p:nvPr/>
          </p:nvSpPr>
          <p:spPr bwMode="auto">
            <a:xfrm>
              <a:off x="3771" y="802"/>
              <a:ext cx="86" cy="127"/>
            </a:xfrm>
            <a:custGeom>
              <a:avLst/>
              <a:gdLst>
                <a:gd name="T0" fmla="*/ 64 w 86"/>
                <a:gd name="T1" fmla="*/ 0 h 127"/>
                <a:gd name="T2" fmla="*/ 2 w 86"/>
                <a:gd name="T3" fmla="*/ 23 h 127"/>
                <a:gd name="T4" fmla="*/ 0 w 86"/>
                <a:gd name="T5" fmla="*/ 127 h 127"/>
                <a:gd name="T6" fmla="*/ 86 w 86"/>
                <a:gd name="T7" fmla="*/ 91 h 127"/>
                <a:gd name="T8" fmla="*/ 64 w 86"/>
                <a:gd name="T9" fmla="*/ 0 h 127"/>
                <a:gd name="T10" fmla="*/ 64 w 86"/>
                <a:gd name="T11" fmla="*/ 0 h 127"/>
                <a:gd name="T12" fmla="*/ 0 60000 65536"/>
                <a:gd name="T13" fmla="*/ 0 60000 65536"/>
                <a:gd name="T14" fmla="*/ 0 60000 65536"/>
                <a:gd name="T15" fmla="*/ 0 60000 65536"/>
                <a:gd name="T16" fmla="*/ 0 60000 65536"/>
                <a:gd name="T17" fmla="*/ 0 60000 65536"/>
                <a:gd name="T18" fmla="*/ 0 w 86"/>
                <a:gd name="T19" fmla="*/ 0 h 127"/>
                <a:gd name="T20" fmla="*/ 86 w 86"/>
                <a:gd name="T21" fmla="*/ 127 h 127"/>
              </a:gdLst>
              <a:ahLst/>
              <a:cxnLst>
                <a:cxn ang="T12">
                  <a:pos x="T0" y="T1"/>
                </a:cxn>
                <a:cxn ang="T13">
                  <a:pos x="T2" y="T3"/>
                </a:cxn>
                <a:cxn ang="T14">
                  <a:pos x="T4" y="T5"/>
                </a:cxn>
                <a:cxn ang="T15">
                  <a:pos x="T6" y="T7"/>
                </a:cxn>
                <a:cxn ang="T16">
                  <a:pos x="T8" y="T9"/>
                </a:cxn>
                <a:cxn ang="T17">
                  <a:pos x="T10" y="T11"/>
                </a:cxn>
              </a:cxnLst>
              <a:rect l="T18" t="T19" r="T20" b="T21"/>
              <a:pathLst>
                <a:path w="86" h="127">
                  <a:moveTo>
                    <a:pt x="64" y="0"/>
                  </a:moveTo>
                  <a:lnTo>
                    <a:pt x="2" y="23"/>
                  </a:lnTo>
                  <a:lnTo>
                    <a:pt x="0" y="127"/>
                  </a:lnTo>
                  <a:lnTo>
                    <a:pt x="86" y="91"/>
                  </a:lnTo>
                  <a:lnTo>
                    <a:pt x="64" y="0"/>
                  </a:lnTo>
                  <a:close/>
                </a:path>
              </a:pathLst>
            </a:custGeom>
            <a:solidFill>
              <a:srgbClr val="8096EB"/>
            </a:solidFill>
            <a:ln w="9525">
              <a:noFill/>
              <a:round/>
              <a:headEnd/>
              <a:tailEnd/>
            </a:ln>
          </p:spPr>
          <p:txBody>
            <a:bodyPr/>
            <a:lstStyle/>
            <a:p>
              <a:endParaRPr lang="ru-RU"/>
            </a:p>
          </p:txBody>
        </p:sp>
        <p:sp>
          <p:nvSpPr>
            <p:cNvPr id="62" name="Freeform 51"/>
            <p:cNvSpPr>
              <a:spLocks/>
            </p:cNvSpPr>
            <p:nvPr/>
          </p:nvSpPr>
          <p:spPr bwMode="auto">
            <a:xfrm>
              <a:off x="3694" y="927"/>
              <a:ext cx="86" cy="153"/>
            </a:xfrm>
            <a:custGeom>
              <a:avLst/>
              <a:gdLst>
                <a:gd name="T0" fmla="*/ 77 w 86"/>
                <a:gd name="T1" fmla="*/ 0 h 153"/>
                <a:gd name="T2" fmla="*/ 9 w 86"/>
                <a:gd name="T3" fmla="*/ 31 h 153"/>
                <a:gd name="T4" fmla="*/ 0 w 86"/>
                <a:gd name="T5" fmla="*/ 153 h 153"/>
                <a:gd name="T6" fmla="*/ 86 w 86"/>
                <a:gd name="T7" fmla="*/ 115 h 153"/>
                <a:gd name="T8" fmla="*/ 77 w 86"/>
                <a:gd name="T9" fmla="*/ 0 h 153"/>
                <a:gd name="T10" fmla="*/ 77 w 86"/>
                <a:gd name="T11" fmla="*/ 0 h 153"/>
                <a:gd name="T12" fmla="*/ 0 60000 65536"/>
                <a:gd name="T13" fmla="*/ 0 60000 65536"/>
                <a:gd name="T14" fmla="*/ 0 60000 65536"/>
                <a:gd name="T15" fmla="*/ 0 60000 65536"/>
                <a:gd name="T16" fmla="*/ 0 60000 65536"/>
                <a:gd name="T17" fmla="*/ 0 60000 65536"/>
                <a:gd name="T18" fmla="*/ 0 w 86"/>
                <a:gd name="T19" fmla="*/ 0 h 153"/>
                <a:gd name="T20" fmla="*/ 86 w 86"/>
                <a:gd name="T21" fmla="*/ 153 h 153"/>
              </a:gdLst>
              <a:ahLst/>
              <a:cxnLst>
                <a:cxn ang="T12">
                  <a:pos x="T0" y="T1"/>
                </a:cxn>
                <a:cxn ang="T13">
                  <a:pos x="T2" y="T3"/>
                </a:cxn>
                <a:cxn ang="T14">
                  <a:pos x="T4" y="T5"/>
                </a:cxn>
                <a:cxn ang="T15">
                  <a:pos x="T6" y="T7"/>
                </a:cxn>
                <a:cxn ang="T16">
                  <a:pos x="T8" y="T9"/>
                </a:cxn>
                <a:cxn ang="T17">
                  <a:pos x="T10" y="T11"/>
                </a:cxn>
              </a:cxnLst>
              <a:rect l="T18" t="T19" r="T20" b="T21"/>
              <a:pathLst>
                <a:path w="86" h="153">
                  <a:moveTo>
                    <a:pt x="77" y="0"/>
                  </a:moveTo>
                  <a:lnTo>
                    <a:pt x="9" y="31"/>
                  </a:lnTo>
                  <a:lnTo>
                    <a:pt x="0" y="153"/>
                  </a:lnTo>
                  <a:lnTo>
                    <a:pt x="86" y="115"/>
                  </a:lnTo>
                  <a:lnTo>
                    <a:pt x="77" y="0"/>
                  </a:lnTo>
                  <a:close/>
                </a:path>
              </a:pathLst>
            </a:custGeom>
            <a:solidFill>
              <a:srgbClr val="7A91E6"/>
            </a:solidFill>
            <a:ln w="9525">
              <a:noFill/>
              <a:round/>
              <a:headEnd/>
              <a:tailEnd/>
            </a:ln>
          </p:spPr>
          <p:txBody>
            <a:bodyPr/>
            <a:lstStyle/>
            <a:p>
              <a:endParaRPr lang="ru-RU"/>
            </a:p>
          </p:txBody>
        </p:sp>
        <p:sp>
          <p:nvSpPr>
            <p:cNvPr id="63" name="Freeform 52"/>
            <p:cNvSpPr>
              <a:spLocks/>
            </p:cNvSpPr>
            <p:nvPr/>
          </p:nvSpPr>
          <p:spPr bwMode="auto">
            <a:xfrm>
              <a:off x="3699" y="755"/>
              <a:ext cx="74" cy="107"/>
            </a:xfrm>
            <a:custGeom>
              <a:avLst/>
              <a:gdLst>
                <a:gd name="T0" fmla="*/ 69 w 74"/>
                <a:gd name="T1" fmla="*/ 0 h 107"/>
                <a:gd name="T2" fmla="*/ 0 w 74"/>
                <a:gd name="T3" fmla="*/ 32 h 107"/>
                <a:gd name="T4" fmla="*/ 3 w 74"/>
                <a:gd name="T5" fmla="*/ 107 h 107"/>
                <a:gd name="T6" fmla="*/ 74 w 74"/>
                <a:gd name="T7" fmla="*/ 73 h 107"/>
                <a:gd name="T8" fmla="*/ 69 w 74"/>
                <a:gd name="T9" fmla="*/ 0 h 107"/>
                <a:gd name="T10" fmla="*/ 69 w 74"/>
                <a:gd name="T11" fmla="*/ 0 h 107"/>
                <a:gd name="T12" fmla="*/ 0 60000 65536"/>
                <a:gd name="T13" fmla="*/ 0 60000 65536"/>
                <a:gd name="T14" fmla="*/ 0 60000 65536"/>
                <a:gd name="T15" fmla="*/ 0 60000 65536"/>
                <a:gd name="T16" fmla="*/ 0 60000 65536"/>
                <a:gd name="T17" fmla="*/ 0 60000 65536"/>
                <a:gd name="T18" fmla="*/ 0 w 74"/>
                <a:gd name="T19" fmla="*/ 0 h 107"/>
                <a:gd name="T20" fmla="*/ 74 w 74"/>
                <a:gd name="T21" fmla="*/ 107 h 107"/>
              </a:gdLst>
              <a:ahLst/>
              <a:cxnLst>
                <a:cxn ang="T12">
                  <a:pos x="T0" y="T1"/>
                </a:cxn>
                <a:cxn ang="T13">
                  <a:pos x="T2" y="T3"/>
                </a:cxn>
                <a:cxn ang="T14">
                  <a:pos x="T4" y="T5"/>
                </a:cxn>
                <a:cxn ang="T15">
                  <a:pos x="T6" y="T7"/>
                </a:cxn>
                <a:cxn ang="T16">
                  <a:pos x="T8" y="T9"/>
                </a:cxn>
                <a:cxn ang="T17">
                  <a:pos x="T10" y="T11"/>
                </a:cxn>
              </a:cxnLst>
              <a:rect l="T18" t="T19" r="T20" b="T21"/>
              <a:pathLst>
                <a:path w="74" h="107">
                  <a:moveTo>
                    <a:pt x="69" y="0"/>
                  </a:moveTo>
                  <a:lnTo>
                    <a:pt x="0" y="32"/>
                  </a:lnTo>
                  <a:lnTo>
                    <a:pt x="3" y="107"/>
                  </a:lnTo>
                  <a:lnTo>
                    <a:pt x="74" y="73"/>
                  </a:lnTo>
                  <a:lnTo>
                    <a:pt x="69" y="0"/>
                  </a:lnTo>
                  <a:close/>
                </a:path>
              </a:pathLst>
            </a:custGeom>
            <a:solidFill>
              <a:srgbClr val="788FE3"/>
            </a:solidFill>
            <a:ln w="9525">
              <a:noFill/>
              <a:round/>
              <a:headEnd/>
              <a:tailEnd/>
            </a:ln>
          </p:spPr>
          <p:txBody>
            <a:bodyPr/>
            <a:lstStyle/>
            <a:p>
              <a:endParaRPr lang="ru-RU"/>
            </a:p>
          </p:txBody>
        </p:sp>
        <p:sp>
          <p:nvSpPr>
            <p:cNvPr id="64" name="Freeform 53"/>
            <p:cNvSpPr>
              <a:spLocks/>
            </p:cNvSpPr>
            <p:nvPr/>
          </p:nvSpPr>
          <p:spPr bwMode="auto">
            <a:xfrm>
              <a:off x="2006" y="1521"/>
              <a:ext cx="27" cy="236"/>
            </a:xfrm>
            <a:custGeom>
              <a:avLst/>
              <a:gdLst>
                <a:gd name="T0" fmla="*/ 15 w 27"/>
                <a:gd name="T1" fmla="*/ 1 h 236"/>
                <a:gd name="T2" fmla="*/ 0 w 27"/>
                <a:gd name="T3" fmla="*/ 236 h 236"/>
                <a:gd name="T4" fmla="*/ 17 w 27"/>
                <a:gd name="T5" fmla="*/ 231 h 236"/>
                <a:gd name="T6" fmla="*/ 17 w 27"/>
                <a:gd name="T7" fmla="*/ 228 h 236"/>
                <a:gd name="T8" fmla="*/ 17 w 27"/>
                <a:gd name="T9" fmla="*/ 220 h 236"/>
                <a:gd name="T10" fmla="*/ 17 w 27"/>
                <a:gd name="T11" fmla="*/ 214 h 236"/>
                <a:gd name="T12" fmla="*/ 17 w 27"/>
                <a:gd name="T13" fmla="*/ 208 h 236"/>
                <a:gd name="T14" fmla="*/ 17 w 27"/>
                <a:gd name="T15" fmla="*/ 201 h 236"/>
                <a:gd name="T16" fmla="*/ 18 w 27"/>
                <a:gd name="T17" fmla="*/ 193 h 236"/>
                <a:gd name="T18" fmla="*/ 18 w 27"/>
                <a:gd name="T19" fmla="*/ 184 h 236"/>
                <a:gd name="T20" fmla="*/ 18 w 27"/>
                <a:gd name="T21" fmla="*/ 175 h 236"/>
                <a:gd name="T22" fmla="*/ 20 w 27"/>
                <a:gd name="T23" fmla="*/ 165 h 236"/>
                <a:gd name="T24" fmla="*/ 20 w 27"/>
                <a:gd name="T25" fmla="*/ 155 h 236"/>
                <a:gd name="T26" fmla="*/ 20 w 27"/>
                <a:gd name="T27" fmla="*/ 149 h 236"/>
                <a:gd name="T28" fmla="*/ 20 w 27"/>
                <a:gd name="T29" fmla="*/ 143 h 236"/>
                <a:gd name="T30" fmla="*/ 20 w 27"/>
                <a:gd name="T31" fmla="*/ 137 h 236"/>
                <a:gd name="T32" fmla="*/ 21 w 27"/>
                <a:gd name="T33" fmla="*/ 133 h 236"/>
                <a:gd name="T34" fmla="*/ 21 w 27"/>
                <a:gd name="T35" fmla="*/ 127 h 236"/>
                <a:gd name="T36" fmla="*/ 23 w 27"/>
                <a:gd name="T37" fmla="*/ 122 h 236"/>
                <a:gd name="T38" fmla="*/ 23 w 27"/>
                <a:gd name="T39" fmla="*/ 118 h 236"/>
                <a:gd name="T40" fmla="*/ 23 w 27"/>
                <a:gd name="T41" fmla="*/ 112 h 236"/>
                <a:gd name="T42" fmla="*/ 23 w 27"/>
                <a:gd name="T43" fmla="*/ 107 h 236"/>
                <a:gd name="T44" fmla="*/ 23 w 27"/>
                <a:gd name="T45" fmla="*/ 101 h 236"/>
                <a:gd name="T46" fmla="*/ 23 w 27"/>
                <a:gd name="T47" fmla="*/ 95 h 236"/>
                <a:gd name="T48" fmla="*/ 24 w 27"/>
                <a:gd name="T49" fmla="*/ 89 h 236"/>
                <a:gd name="T50" fmla="*/ 24 w 27"/>
                <a:gd name="T51" fmla="*/ 84 h 236"/>
                <a:gd name="T52" fmla="*/ 24 w 27"/>
                <a:gd name="T53" fmla="*/ 78 h 236"/>
                <a:gd name="T54" fmla="*/ 24 w 27"/>
                <a:gd name="T55" fmla="*/ 74 h 236"/>
                <a:gd name="T56" fmla="*/ 24 w 27"/>
                <a:gd name="T57" fmla="*/ 68 h 236"/>
                <a:gd name="T58" fmla="*/ 24 w 27"/>
                <a:gd name="T59" fmla="*/ 59 h 236"/>
                <a:gd name="T60" fmla="*/ 26 w 27"/>
                <a:gd name="T61" fmla="*/ 48 h 236"/>
                <a:gd name="T62" fmla="*/ 26 w 27"/>
                <a:gd name="T63" fmla="*/ 39 h 236"/>
                <a:gd name="T64" fmla="*/ 27 w 27"/>
                <a:gd name="T65" fmla="*/ 32 h 236"/>
                <a:gd name="T66" fmla="*/ 26 w 27"/>
                <a:gd name="T67" fmla="*/ 23 h 236"/>
                <a:gd name="T68" fmla="*/ 26 w 27"/>
                <a:gd name="T69" fmla="*/ 18 h 236"/>
                <a:gd name="T70" fmla="*/ 26 w 27"/>
                <a:gd name="T71" fmla="*/ 10 h 236"/>
                <a:gd name="T72" fmla="*/ 26 w 27"/>
                <a:gd name="T73" fmla="*/ 7 h 236"/>
                <a:gd name="T74" fmla="*/ 26 w 27"/>
                <a:gd name="T75" fmla="*/ 0 h 236"/>
                <a:gd name="T76" fmla="*/ 26 w 27"/>
                <a:gd name="T77" fmla="*/ 0 h 236"/>
                <a:gd name="T78" fmla="*/ 20 w 27"/>
                <a:gd name="T79" fmla="*/ 1 h 236"/>
                <a:gd name="T80" fmla="*/ 17 w 27"/>
                <a:gd name="T81" fmla="*/ 3 h 236"/>
                <a:gd name="T82" fmla="*/ 15 w 27"/>
                <a:gd name="T83" fmla="*/ 1 h 236"/>
                <a:gd name="T84" fmla="*/ 15 w 27"/>
                <a:gd name="T85" fmla="*/ 1 h 2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7"/>
                <a:gd name="T130" fmla="*/ 0 h 236"/>
                <a:gd name="T131" fmla="*/ 27 w 27"/>
                <a:gd name="T132" fmla="*/ 236 h 2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7" h="236">
                  <a:moveTo>
                    <a:pt x="15" y="1"/>
                  </a:moveTo>
                  <a:lnTo>
                    <a:pt x="0" y="236"/>
                  </a:lnTo>
                  <a:lnTo>
                    <a:pt x="17" y="231"/>
                  </a:lnTo>
                  <a:lnTo>
                    <a:pt x="17" y="228"/>
                  </a:lnTo>
                  <a:lnTo>
                    <a:pt x="17" y="220"/>
                  </a:lnTo>
                  <a:lnTo>
                    <a:pt x="17" y="214"/>
                  </a:lnTo>
                  <a:lnTo>
                    <a:pt x="17" y="208"/>
                  </a:lnTo>
                  <a:lnTo>
                    <a:pt x="17" y="201"/>
                  </a:lnTo>
                  <a:lnTo>
                    <a:pt x="18" y="193"/>
                  </a:lnTo>
                  <a:lnTo>
                    <a:pt x="18" y="184"/>
                  </a:lnTo>
                  <a:lnTo>
                    <a:pt x="18" y="175"/>
                  </a:lnTo>
                  <a:lnTo>
                    <a:pt x="20" y="165"/>
                  </a:lnTo>
                  <a:lnTo>
                    <a:pt x="20" y="155"/>
                  </a:lnTo>
                  <a:lnTo>
                    <a:pt x="20" y="149"/>
                  </a:lnTo>
                  <a:lnTo>
                    <a:pt x="20" y="143"/>
                  </a:lnTo>
                  <a:lnTo>
                    <a:pt x="20" y="137"/>
                  </a:lnTo>
                  <a:lnTo>
                    <a:pt x="21" y="133"/>
                  </a:lnTo>
                  <a:lnTo>
                    <a:pt x="21" y="127"/>
                  </a:lnTo>
                  <a:lnTo>
                    <a:pt x="23" y="122"/>
                  </a:lnTo>
                  <a:lnTo>
                    <a:pt x="23" y="118"/>
                  </a:lnTo>
                  <a:lnTo>
                    <a:pt x="23" y="112"/>
                  </a:lnTo>
                  <a:lnTo>
                    <a:pt x="23" y="107"/>
                  </a:lnTo>
                  <a:lnTo>
                    <a:pt x="23" y="101"/>
                  </a:lnTo>
                  <a:lnTo>
                    <a:pt x="23" y="95"/>
                  </a:lnTo>
                  <a:lnTo>
                    <a:pt x="24" y="89"/>
                  </a:lnTo>
                  <a:lnTo>
                    <a:pt x="24" y="84"/>
                  </a:lnTo>
                  <a:lnTo>
                    <a:pt x="24" y="78"/>
                  </a:lnTo>
                  <a:lnTo>
                    <a:pt x="24" y="74"/>
                  </a:lnTo>
                  <a:lnTo>
                    <a:pt x="24" y="68"/>
                  </a:lnTo>
                  <a:lnTo>
                    <a:pt x="24" y="59"/>
                  </a:lnTo>
                  <a:lnTo>
                    <a:pt x="26" y="48"/>
                  </a:lnTo>
                  <a:lnTo>
                    <a:pt x="26" y="39"/>
                  </a:lnTo>
                  <a:lnTo>
                    <a:pt x="27" y="32"/>
                  </a:lnTo>
                  <a:lnTo>
                    <a:pt x="26" y="23"/>
                  </a:lnTo>
                  <a:lnTo>
                    <a:pt x="26" y="18"/>
                  </a:lnTo>
                  <a:lnTo>
                    <a:pt x="26" y="10"/>
                  </a:lnTo>
                  <a:lnTo>
                    <a:pt x="26" y="7"/>
                  </a:lnTo>
                  <a:lnTo>
                    <a:pt x="26" y="0"/>
                  </a:lnTo>
                  <a:lnTo>
                    <a:pt x="20" y="1"/>
                  </a:lnTo>
                  <a:lnTo>
                    <a:pt x="17" y="3"/>
                  </a:lnTo>
                  <a:lnTo>
                    <a:pt x="15" y="1"/>
                  </a:lnTo>
                  <a:close/>
                </a:path>
              </a:pathLst>
            </a:custGeom>
            <a:solidFill>
              <a:srgbClr val="000000"/>
            </a:solidFill>
            <a:ln w="9525">
              <a:noFill/>
              <a:round/>
              <a:headEnd/>
              <a:tailEnd/>
            </a:ln>
          </p:spPr>
          <p:txBody>
            <a:bodyPr/>
            <a:lstStyle/>
            <a:p>
              <a:endParaRPr lang="ru-RU"/>
            </a:p>
          </p:txBody>
        </p:sp>
        <p:sp>
          <p:nvSpPr>
            <p:cNvPr id="65" name="Freeform 54"/>
            <p:cNvSpPr>
              <a:spLocks/>
            </p:cNvSpPr>
            <p:nvPr/>
          </p:nvSpPr>
          <p:spPr bwMode="auto">
            <a:xfrm>
              <a:off x="2832" y="1418"/>
              <a:ext cx="128" cy="314"/>
            </a:xfrm>
            <a:custGeom>
              <a:avLst/>
              <a:gdLst>
                <a:gd name="T0" fmla="*/ 68 w 128"/>
                <a:gd name="T1" fmla="*/ 6 h 314"/>
                <a:gd name="T2" fmla="*/ 78 w 128"/>
                <a:gd name="T3" fmla="*/ 14 h 314"/>
                <a:gd name="T4" fmla="*/ 91 w 128"/>
                <a:gd name="T5" fmla="*/ 26 h 314"/>
                <a:gd name="T6" fmla="*/ 100 w 128"/>
                <a:gd name="T7" fmla="*/ 38 h 314"/>
                <a:gd name="T8" fmla="*/ 104 w 128"/>
                <a:gd name="T9" fmla="*/ 49 h 314"/>
                <a:gd name="T10" fmla="*/ 109 w 128"/>
                <a:gd name="T11" fmla="*/ 59 h 314"/>
                <a:gd name="T12" fmla="*/ 115 w 128"/>
                <a:gd name="T13" fmla="*/ 71 h 314"/>
                <a:gd name="T14" fmla="*/ 119 w 128"/>
                <a:gd name="T15" fmla="*/ 86 h 314"/>
                <a:gd name="T16" fmla="*/ 122 w 128"/>
                <a:gd name="T17" fmla="*/ 104 h 314"/>
                <a:gd name="T18" fmla="*/ 124 w 128"/>
                <a:gd name="T19" fmla="*/ 118 h 314"/>
                <a:gd name="T20" fmla="*/ 125 w 128"/>
                <a:gd name="T21" fmla="*/ 129 h 314"/>
                <a:gd name="T22" fmla="*/ 127 w 128"/>
                <a:gd name="T23" fmla="*/ 139 h 314"/>
                <a:gd name="T24" fmla="*/ 127 w 128"/>
                <a:gd name="T25" fmla="*/ 151 h 314"/>
                <a:gd name="T26" fmla="*/ 127 w 128"/>
                <a:gd name="T27" fmla="*/ 162 h 314"/>
                <a:gd name="T28" fmla="*/ 125 w 128"/>
                <a:gd name="T29" fmla="*/ 174 h 314"/>
                <a:gd name="T30" fmla="*/ 124 w 128"/>
                <a:gd name="T31" fmla="*/ 189 h 314"/>
                <a:gd name="T32" fmla="*/ 119 w 128"/>
                <a:gd name="T33" fmla="*/ 207 h 314"/>
                <a:gd name="T34" fmla="*/ 112 w 128"/>
                <a:gd name="T35" fmla="*/ 225 h 314"/>
                <a:gd name="T36" fmla="*/ 104 w 128"/>
                <a:gd name="T37" fmla="*/ 240 h 314"/>
                <a:gd name="T38" fmla="*/ 94 w 128"/>
                <a:gd name="T39" fmla="*/ 254 h 314"/>
                <a:gd name="T40" fmla="*/ 83 w 128"/>
                <a:gd name="T41" fmla="*/ 266 h 314"/>
                <a:gd name="T42" fmla="*/ 71 w 128"/>
                <a:gd name="T43" fmla="*/ 277 h 314"/>
                <a:gd name="T44" fmla="*/ 60 w 128"/>
                <a:gd name="T45" fmla="*/ 287 h 314"/>
                <a:gd name="T46" fmla="*/ 50 w 128"/>
                <a:gd name="T47" fmla="*/ 293 h 314"/>
                <a:gd name="T48" fmla="*/ 33 w 128"/>
                <a:gd name="T49" fmla="*/ 302 h 314"/>
                <a:gd name="T50" fmla="*/ 17 w 128"/>
                <a:gd name="T51" fmla="*/ 310 h 314"/>
                <a:gd name="T52" fmla="*/ 7 w 128"/>
                <a:gd name="T53" fmla="*/ 313 h 314"/>
                <a:gd name="T54" fmla="*/ 0 w 128"/>
                <a:gd name="T55" fmla="*/ 307 h 314"/>
                <a:gd name="T56" fmla="*/ 3 w 128"/>
                <a:gd name="T57" fmla="*/ 304 h 314"/>
                <a:gd name="T58" fmla="*/ 17 w 128"/>
                <a:gd name="T59" fmla="*/ 299 h 314"/>
                <a:gd name="T60" fmla="*/ 35 w 128"/>
                <a:gd name="T61" fmla="*/ 290 h 314"/>
                <a:gd name="T62" fmla="*/ 44 w 128"/>
                <a:gd name="T63" fmla="*/ 284 h 314"/>
                <a:gd name="T64" fmla="*/ 56 w 128"/>
                <a:gd name="T65" fmla="*/ 277 h 314"/>
                <a:gd name="T66" fmla="*/ 66 w 128"/>
                <a:gd name="T67" fmla="*/ 268 h 314"/>
                <a:gd name="T68" fmla="*/ 77 w 128"/>
                <a:gd name="T69" fmla="*/ 258 h 314"/>
                <a:gd name="T70" fmla="*/ 86 w 128"/>
                <a:gd name="T71" fmla="*/ 246 h 314"/>
                <a:gd name="T72" fmla="*/ 97 w 128"/>
                <a:gd name="T73" fmla="*/ 233 h 314"/>
                <a:gd name="T74" fmla="*/ 104 w 128"/>
                <a:gd name="T75" fmla="*/ 218 h 314"/>
                <a:gd name="T76" fmla="*/ 112 w 128"/>
                <a:gd name="T77" fmla="*/ 201 h 314"/>
                <a:gd name="T78" fmla="*/ 116 w 128"/>
                <a:gd name="T79" fmla="*/ 183 h 314"/>
                <a:gd name="T80" fmla="*/ 119 w 128"/>
                <a:gd name="T81" fmla="*/ 163 h 314"/>
                <a:gd name="T82" fmla="*/ 119 w 128"/>
                <a:gd name="T83" fmla="*/ 151 h 314"/>
                <a:gd name="T84" fmla="*/ 119 w 128"/>
                <a:gd name="T85" fmla="*/ 141 h 314"/>
                <a:gd name="T86" fmla="*/ 118 w 128"/>
                <a:gd name="T87" fmla="*/ 123 h 314"/>
                <a:gd name="T88" fmla="*/ 115 w 128"/>
                <a:gd name="T89" fmla="*/ 104 h 314"/>
                <a:gd name="T90" fmla="*/ 110 w 128"/>
                <a:gd name="T91" fmla="*/ 88 h 314"/>
                <a:gd name="T92" fmla="*/ 104 w 128"/>
                <a:gd name="T93" fmla="*/ 73 h 314"/>
                <a:gd name="T94" fmla="*/ 98 w 128"/>
                <a:gd name="T95" fmla="*/ 59 h 314"/>
                <a:gd name="T96" fmla="*/ 92 w 128"/>
                <a:gd name="T97" fmla="*/ 47 h 314"/>
                <a:gd name="T98" fmla="*/ 84 w 128"/>
                <a:gd name="T99" fmla="*/ 38 h 314"/>
                <a:gd name="T100" fmla="*/ 69 w 128"/>
                <a:gd name="T101" fmla="*/ 20 h 314"/>
                <a:gd name="T102" fmla="*/ 59 w 128"/>
                <a:gd name="T103" fmla="*/ 8 h 314"/>
                <a:gd name="T104" fmla="*/ 48 w 128"/>
                <a:gd name="T105" fmla="*/ 2 h 314"/>
                <a:gd name="T106" fmla="*/ 66 w 128"/>
                <a:gd name="T107" fmla="*/ 5 h 31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28"/>
                <a:gd name="T163" fmla="*/ 0 h 314"/>
                <a:gd name="T164" fmla="*/ 128 w 128"/>
                <a:gd name="T165" fmla="*/ 314 h 31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28" h="314">
                  <a:moveTo>
                    <a:pt x="66" y="5"/>
                  </a:moveTo>
                  <a:lnTo>
                    <a:pt x="68" y="6"/>
                  </a:lnTo>
                  <a:lnTo>
                    <a:pt x="75" y="11"/>
                  </a:lnTo>
                  <a:lnTo>
                    <a:pt x="78" y="14"/>
                  </a:lnTo>
                  <a:lnTo>
                    <a:pt x="84" y="20"/>
                  </a:lnTo>
                  <a:lnTo>
                    <a:pt x="91" y="26"/>
                  </a:lnTo>
                  <a:lnTo>
                    <a:pt x="97" y="33"/>
                  </a:lnTo>
                  <a:lnTo>
                    <a:pt x="100" y="38"/>
                  </a:lnTo>
                  <a:lnTo>
                    <a:pt x="101" y="42"/>
                  </a:lnTo>
                  <a:lnTo>
                    <a:pt x="104" y="49"/>
                  </a:lnTo>
                  <a:lnTo>
                    <a:pt x="107" y="53"/>
                  </a:lnTo>
                  <a:lnTo>
                    <a:pt x="109" y="59"/>
                  </a:lnTo>
                  <a:lnTo>
                    <a:pt x="112" y="65"/>
                  </a:lnTo>
                  <a:lnTo>
                    <a:pt x="115" y="71"/>
                  </a:lnTo>
                  <a:lnTo>
                    <a:pt x="118" y="80"/>
                  </a:lnTo>
                  <a:lnTo>
                    <a:pt x="119" y="86"/>
                  </a:lnTo>
                  <a:lnTo>
                    <a:pt x="121" y="95"/>
                  </a:lnTo>
                  <a:lnTo>
                    <a:pt x="122" y="104"/>
                  </a:lnTo>
                  <a:lnTo>
                    <a:pt x="124" y="115"/>
                  </a:lnTo>
                  <a:lnTo>
                    <a:pt x="124" y="118"/>
                  </a:lnTo>
                  <a:lnTo>
                    <a:pt x="125" y="123"/>
                  </a:lnTo>
                  <a:lnTo>
                    <a:pt x="125" y="129"/>
                  </a:lnTo>
                  <a:lnTo>
                    <a:pt x="127" y="135"/>
                  </a:lnTo>
                  <a:lnTo>
                    <a:pt x="127" y="139"/>
                  </a:lnTo>
                  <a:lnTo>
                    <a:pt x="127" y="145"/>
                  </a:lnTo>
                  <a:lnTo>
                    <a:pt x="127" y="151"/>
                  </a:lnTo>
                  <a:lnTo>
                    <a:pt x="128" y="157"/>
                  </a:lnTo>
                  <a:lnTo>
                    <a:pt x="127" y="162"/>
                  </a:lnTo>
                  <a:lnTo>
                    <a:pt x="127" y="168"/>
                  </a:lnTo>
                  <a:lnTo>
                    <a:pt x="125" y="174"/>
                  </a:lnTo>
                  <a:lnTo>
                    <a:pt x="125" y="178"/>
                  </a:lnTo>
                  <a:lnTo>
                    <a:pt x="124" y="189"/>
                  </a:lnTo>
                  <a:lnTo>
                    <a:pt x="122" y="200"/>
                  </a:lnTo>
                  <a:lnTo>
                    <a:pt x="119" y="207"/>
                  </a:lnTo>
                  <a:lnTo>
                    <a:pt x="116" y="218"/>
                  </a:lnTo>
                  <a:lnTo>
                    <a:pt x="112" y="225"/>
                  </a:lnTo>
                  <a:lnTo>
                    <a:pt x="109" y="234"/>
                  </a:lnTo>
                  <a:lnTo>
                    <a:pt x="104" y="240"/>
                  </a:lnTo>
                  <a:lnTo>
                    <a:pt x="100" y="248"/>
                  </a:lnTo>
                  <a:lnTo>
                    <a:pt x="94" y="254"/>
                  </a:lnTo>
                  <a:lnTo>
                    <a:pt x="89" y="262"/>
                  </a:lnTo>
                  <a:lnTo>
                    <a:pt x="83" y="266"/>
                  </a:lnTo>
                  <a:lnTo>
                    <a:pt x="77" y="272"/>
                  </a:lnTo>
                  <a:lnTo>
                    <a:pt x="71" y="277"/>
                  </a:lnTo>
                  <a:lnTo>
                    <a:pt x="66" y="283"/>
                  </a:lnTo>
                  <a:lnTo>
                    <a:pt x="60" y="287"/>
                  </a:lnTo>
                  <a:lnTo>
                    <a:pt x="56" y="290"/>
                  </a:lnTo>
                  <a:lnTo>
                    <a:pt x="50" y="293"/>
                  </a:lnTo>
                  <a:lnTo>
                    <a:pt x="44" y="296"/>
                  </a:lnTo>
                  <a:lnTo>
                    <a:pt x="33" y="302"/>
                  </a:lnTo>
                  <a:lnTo>
                    <a:pt x="26" y="307"/>
                  </a:lnTo>
                  <a:lnTo>
                    <a:pt x="17" y="310"/>
                  </a:lnTo>
                  <a:lnTo>
                    <a:pt x="12" y="313"/>
                  </a:lnTo>
                  <a:lnTo>
                    <a:pt x="7" y="313"/>
                  </a:lnTo>
                  <a:lnTo>
                    <a:pt x="7" y="314"/>
                  </a:lnTo>
                  <a:lnTo>
                    <a:pt x="0" y="307"/>
                  </a:lnTo>
                  <a:lnTo>
                    <a:pt x="0" y="305"/>
                  </a:lnTo>
                  <a:lnTo>
                    <a:pt x="3" y="304"/>
                  </a:lnTo>
                  <a:lnTo>
                    <a:pt x="9" y="302"/>
                  </a:lnTo>
                  <a:lnTo>
                    <a:pt x="17" y="299"/>
                  </a:lnTo>
                  <a:lnTo>
                    <a:pt x="24" y="295"/>
                  </a:lnTo>
                  <a:lnTo>
                    <a:pt x="35" y="290"/>
                  </a:lnTo>
                  <a:lnTo>
                    <a:pt x="39" y="287"/>
                  </a:lnTo>
                  <a:lnTo>
                    <a:pt x="44" y="284"/>
                  </a:lnTo>
                  <a:lnTo>
                    <a:pt x="50" y="280"/>
                  </a:lnTo>
                  <a:lnTo>
                    <a:pt x="56" y="277"/>
                  </a:lnTo>
                  <a:lnTo>
                    <a:pt x="60" y="272"/>
                  </a:lnTo>
                  <a:lnTo>
                    <a:pt x="66" y="268"/>
                  </a:lnTo>
                  <a:lnTo>
                    <a:pt x="71" y="263"/>
                  </a:lnTo>
                  <a:lnTo>
                    <a:pt x="77" y="258"/>
                  </a:lnTo>
                  <a:lnTo>
                    <a:pt x="81" y="251"/>
                  </a:lnTo>
                  <a:lnTo>
                    <a:pt x="86" y="246"/>
                  </a:lnTo>
                  <a:lnTo>
                    <a:pt x="92" y="239"/>
                  </a:lnTo>
                  <a:lnTo>
                    <a:pt x="97" y="233"/>
                  </a:lnTo>
                  <a:lnTo>
                    <a:pt x="100" y="225"/>
                  </a:lnTo>
                  <a:lnTo>
                    <a:pt x="104" y="218"/>
                  </a:lnTo>
                  <a:lnTo>
                    <a:pt x="107" y="210"/>
                  </a:lnTo>
                  <a:lnTo>
                    <a:pt x="112" y="201"/>
                  </a:lnTo>
                  <a:lnTo>
                    <a:pt x="113" y="192"/>
                  </a:lnTo>
                  <a:lnTo>
                    <a:pt x="116" y="183"/>
                  </a:lnTo>
                  <a:lnTo>
                    <a:pt x="118" y="172"/>
                  </a:lnTo>
                  <a:lnTo>
                    <a:pt x="119" y="163"/>
                  </a:lnTo>
                  <a:lnTo>
                    <a:pt x="119" y="157"/>
                  </a:lnTo>
                  <a:lnTo>
                    <a:pt x="119" y="151"/>
                  </a:lnTo>
                  <a:lnTo>
                    <a:pt x="119" y="145"/>
                  </a:lnTo>
                  <a:lnTo>
                    <a:pt x="119" y="141"/>
                  </a:lnTo>
                  <a:lnTo>
                    <a:pt x="118" y="130"/>
                  </a:lnTo>
                  <a:lnTo>
                    <a:pt x="118" y="123"/>
                  </a:lnTo>
                  <a:lnTo>
                    <a:pt x="116" y="113"/>
                  </a:lnTo>
                  <a:lnTo>
                    <a:pt x="115" y="104"/>
                  </a:lnTo>
                  <a:lnTo>
                    <a:pt x="112" y="95"/>
                  </a:lnTo>
                  <a:lnTo>
                    <a:pt x="110" y="88"/>
                  </a:lnTo>
                  <a:lnTo>
                    <a:pt x="107" y="79"/>
                  </a:lnTo>
                  <a:lnTo>
                    <a:pt x="104" y="73"/>
                  </a:lnTo>
                  <a:lnTo>
                    <a:pt x="101" y="65"/>
                  </a:lnTo>
                  <a:lnTo>
                    <a:pt x="98" y="59"/>
                  </a:lnTo>
                  <a:lnTo>
                    <a:pt x="94" y="53"/>
                  </a:lnTo>
                  <a:lnTo>
                    <a:pt x="92" y="47"/>
                  </a:lnTo>
                  <a:lnTo>
                    <a:pt x="88" y="42"/>
                  </a:lnTo>
                  <a:lnTo>
                    <a:pt x="84" y="38"/>
                  </a:lnTo>
                  <a:lnTo>
                    <a:pt x="77" y="29"/>
                  </a:lnTo>
                  <a:lnTo>
                    <a:pt x="69" y="20"/>
                  </a:lnTo>
                  <a:lnTo>
                    <a:pt x="63" y="12"/>
                  </a:lnTo>
                  <a:lnTo>
                    <a:pt x="59" y="8"/>
                  </a:lnTo>
                  <a:lnTo>
                    <a:pt x="53" y="3"/>
                  </a:lnTo>
                  <a:lnTo>
                    <a:pt x="48" y="2"/>
                  </a:lnTo>
                  <a:lnTo>
                    <a:pt x="45" y="0"/>
                  </a:lnTo>
                  <a:lnTo>
                    <a:pt x="66" y="5"/>
                  </a:lnTo>
                  <a:close/>
                </a:path>
              </a:pathLst>
            </a:custGeom>
            <a:solidFill>
              <a:srgbClr val="000000"/>
            </a:solidFill>
            <a:ln w="9525">
              <a:noFill/>
              <a:round/>
              <a:headEnd/>
              <a:tailEnd/>
            </a:ln>
          </p:spPr>
          <p:txBody>
            <a:bodyPr/>
            <a:lstStyle/>
            <a:p>
              <a:endParaRPr lang="ru-RU"/>
            </a:p>
          </p:txBody>
        </p:sp>
        <p:sp>
          <p:nvSpPr>
            <p:cNvPr id="66" name="Freeform 55"/>
            <p:cNvSpPr>
              <a:spLocks/>
            </p:cNvSpPr>
            <p:nvPr/>
          </p:nvSpPr>
          <p:spPr bwMode="auto">
            <a:xfrm>
              <a:off x="2300" y="1583"/>
              <a:ext cx="68" cy="86"/>
            </a:xfrm>
            <a:custGeom>
              <a:avLst/>
              <a:gdLst>
                <a:gd name="T0" fmla="*/ 41 w 68"/>
                <a:gd name="T1" fmla="*/ 0 h 86"/>
                <a:gd name="T2" fmla="*/ 0 w 68"/>
                <a:gd name="T3" fmla="*/ 10 h 86"/>
                <a:gd name="T4" fmla="*/ 14 w 68"/>
                <a:gd name="T5" fmla="*/ 86 h 86"/>
                <a:gd name="T6" fmla="*/ 68 w 68"/>
                <a:gd name="T7" fmla="*/ 72 h 86"/>
                <a:gd name="T8" fmla="*/ 41 w 68"/>
                <a:gd name="T9" fmla="*/ 0 h 86"/>
                <a:gd name="T10" fmla="*/ 41 w 68"/>
                <a:gd name="T11" fmla="*/ 0 h 86"/>
                <a:gd name="T12" fmla="*/ 0 60000 65536"/>
                <a:gd name="T13" fmla="*/ 0 60000 65536"/>
                <a:gd name="T14" fmla="*/ 0 60000 65536"/>
                <a:gd name="T15" fmla="*/ 0 60000 65536"/>
                <a:gd name="T16" fmla="*/ 0 60000 65536"/>
                <a:gd name="T17" fmla="*/ 0 60000 65536"/>
                <a:gd name="T18" fmla="*/ 0 w 68"/>
                <a:gd name="T19" fmla="*/ 0 h 86"/>
                <a:gd name="T20" fmla="*/ 68 w 68"/>
                <a:gd name="T21" fmla="*/ 86 h 86"/>
              </a:gdLst>
              <a:ahLst/>
              <a:cxnLst>
                <a:cxn ang="T12">
                  <a:pos x="T0" y="T1"/>
                </a:cxn>
                <a:cxn ang="T13">
                  <a:pos x="T2" y="T3"/>
                </a:cxn>
                <a:cxn ang="T14">
                  <a:pos x="T4" y="T5"/>
                </a:cxn>
                <a:cxn ang="T15">
                  <a:pos x="T6" y="T7"/>
                </a:cxn>
                <a:cxn ang="T16">
                  <a:pos x="T8" y="T9"/>
                </a:cxn>
                <a:cxn ang="T17">
                  <a:pos x="T10" y="T11"/>
                </a:cxn>
              </a:cxnLst>
              <a:rect l="T18" t="T19" r="T20" b="T21"/>
              <a:pathLst>
                <a:path w="68" h="86">
                  <a:moveTo>
                    <a:pt x="41" y="0"/>
                  </a:moveTo>
                  <a:lnTo>
                    <a:pt x="0" y="10"/>
                  </a:lnTo>
                  <a:lnTo>
                    <a:pt x="14" y="86"/>
                  </a:lnTo>
                  <a:lnTo>
                    <a:pt x="68" y="72"/>
                  </a:lnTo>
                  <a:lnTo>
                    <a:pt x="41" y="0"/>
                  </a:lnTo>
                  <a:close/>
                </a:path>
              </a:pathLst>
            </a:custGeom>
            <a:solidFill>
              <a:srgbClr val="788FE3"/>
            </a:solidFill>
            <a:ln w="9525">
              <a:noFill/>
              <a:round/>
              <a:headEnd/>
              <a:tailEnd/>
            </a:ln>
          </p:spPr>
          <p:txBody>
            <a:bodyPr/>
            <a:lstStyle/>
            <a:p>
              <a:endParaRPr lang="ru-RU"/>
            </a:p>
          </p:txBody>
        </p:sp>
        <p:sp>
          <p:nvSpPr>
            <p:cNvPr id="67" name="Freeform 56"/>
            <p:cNvSpPr>
              <a:spLocks/>
            </p:cNvSpPr>
            <p:nvPr/>
          </p:nvSpPr>
          <p:spPr bwMode="auto">
            <a:xfrm>
              <a:off x="2243" y="1531"/>
              <a:ext cx="59" cy="76"/>
            </a:xfrm>
            <a:custGeom>
              <a:avLst/>
              <a:gdLst>
                <a:gd name="T0" fmla="*/ 38 w 59"/>
                <a:gd name="T1" fmla="*/ 0 h 76"/>
                <a:gd name="T2" fmla="*/ 0 w 59"/>
                <a:gd name="T3" fmla="*/ 10 h 76"/>
                <a:gd name="T4" fmla="*/ 5 w 59"/>
                <a:gd name="T5" fmla="*/ 76 h 76"/>
                <a:gd name="T6" fmla="*/ 59 w 59"/>
                <a:gd name="T7" fmla="*/ 62 h 76"/>
                <a:gd name="T8" fmla="*/ 38 w 59"/>
                <a:gd name="T9" fmla="*/ 0 h 76"/>
                <a:gd name="T10" fmla="*/ 38 w 59"/>
                <a:gd name="T11" fmla="*/ 0 h 76"/>
                <a:gd name="T12" fmla="*/ 0 60000 65536"/>
                <a:gd name="T13" fmla="*/ 0 60000 65536"/>
                <a:gd name="T14" fmla="*/ 0 60000 65536"/>
                <a:gd name="T15" fmla="*/ 0 60000 65536"/>
                <a:gd name="T16" fmla="*/ 0 60000 65536"/>
                <a:gd name="T17" fmla="*/ 0 60000 65536"/>
                <a:gd name="T18" fmla="*/ 0 w 59"/>
                <a:gd name="T19" fmla="*/ 0 h 76"/>
                <a:gd name="T20" fmla="*/ 59 w 59"/>
                <a:gd name="T21" fmla="*/ 76 h 76"/>
              </a:gdLst>
              <a:ahLst/>
              <a:cxnLst>
                <a:cxn ang="T12">
                  <a:pos x="T0" y="T1"/>
                </a:cxn>
                <a:cxn ang="T13">
                  <a:pos x="T2" y="T3"/>
                </a:cxn>
                <a:cxn ang="T14">
                  <a:pos x="T4" y="T5"/>
                </a:cxn>
                <a:cxn ang="T15">
                  <a:pos x="T6" y="T7"/>
                </a:cxn>
                <a:cxn ang="T16">
                  <a:pos x="T8" y="T9"/>
                </a:cxn>
                <a:cxn ang="T17">
                  <a:pos x="T10" y="T11"/>
                </a:cxn>
              </a:cxnLst>
              <a:rect l="T18" t="T19" r="T20" b="T21"/>
              <a:pathLst>
                <a:path w="59" h="76">
                  <a:moveTo>
                    <a:pt x="38" y="0"/>
                  </a:moveTo>
                  <a:lnTo>
                    <a:pt x="0" y="10"/>
                  </a:lnTo>
                  <a:lnTo>
                    <a:pt x="5" y="76"/>
                  </a:lnTo>
                  <a:lnTo>
                    <a:pt x="59" y="62"/>
                  </a:lnTo>
                  <a:lnTo>
                    <a:pt x="38" y="0"/>
                  </a:lnTo>
                  <a:close/>
                </a:path>
              </a:pathLst>
            </a:custGeom>
            <a:solidFill>
              <a:srgbClr val="788FE3"/>
            </a:solidFill>
            <a:ln w="9525">
              <a:noFill/>
              <a:round/>
              <a:headEnd/>
              <a:tailEnd/>
            </a:ln>
          </p:spPr>
          <p:txBody>
            <a:bodyPr/>
            <a:lstStyle/>
            <a:p>
              <a:endParaRPr lang="ru-RU"/>
            </a:p>
          </p:txBody>
        </p:sp>
        <p:sp>
          <p:nvSpPr>
            <p:cNvPr id="68" name="Freeform 57"/>
            <p:cNvSpPr>
              <a:spLocks/>
            </p:cNvSpPr>
            <p:nvPr/>
          </p:nvSpPr>
          <p:spPr bwMode="auto">
            <a:xfrm>
              <a:off x="2207" y="1607"/>
              <a:ext cx="56" cy="91"/>
            </a:xfrm>
            <a:custGeom>
              <a:avLst/>
              <a:gdLst>
                <a:gd name="T0" fmla="*/ 41 w 56"/>
                <a:gd name="T1" fmla="*/ 0 h 91"/>
                <a:gd name="T2" fmla="*/ 0 w 56"/>
                <a:gd name="T3" fmla="*/ 12 h 91"/>
                <a:gd name="T4" fmla="*/ 3 w 56"/>
                <a:gd name="T5" fmla="*/ 91 h 91"/>
                <a:gd name="T6" fmla="*/ 56 w 56"/>
                <a:gd name="T7" fmla="*/ 74 h 91"/>
                <a:gd name="T8" fmla="*/ 41 w 56"/>
                <a:gd name="T9" fmla="*/ 0 h 91"/>
                <a:gd name="T10" fmla="*/ 41 w 56"/>
                <a:gd name="T11" fmla="*/ 0 h 91"/>
                <a:gd name="T12" fmla="*/ 0 60000 65536"/>
                <a:gd name="T13" fmla="*/ 0 60000 65536"/>
                <a:gd name="T14" fmla="*/ 0 60000 65536"/>
                <a:gd name="T15" fmla="*/ 0 60000 65536"/>
                <a:gd name="T16" fmla="*/ 0 60000 65536"/>
                <a:gd name="T17" fmla="*/ 0 60000 65536"/>
                <a:gd name="T18" fmla="*/ 0 w 56"/>
                <a:gd name="T19" fmla="*/ 0 h 91"/>
                <a:gd name="T20" fmla="*/ 56 w 56"/>
                <a:gd name="T21" fmla="*/ 91 h 91"/>
              </a:gdLst>
              <a:ahLst/>
              <a:cxnLst>
                <a:cxn ang="T12">
                  <a:pos x="T0" y="T1"/>
                </a:cxn>
                <a:cxn ang="T13">
                  <a:pos x="T2" y="T3"/>
                </a:cxn>
                <a:cxn ang="T14">
                  <a:pos x="T4" y="T5"/>
                </a:cxn>
                <a:cxn ang="T15">
                  <a:pos x="T6" y="T7"/>
                </a:cxn>
                <a:cxn ang="T16">
                  <a:pos x="T8" y="T9"/>
                </a:cxn>
                <a:cxn ang="T17">
                  <a:pos x="T10" y="T11"/>
                </a:cxn>
              </a:cxnLst>
              <a:rect l="T18" t="T19" r="T20" b="T21"/>
              <a:pathLst>
                <a:path w="56" h="91">
                  <a:moveTo>
                    <a:pt x="41" y="0"/>
                  </a:moveTo>
                  <a:lnTo>
                    <a:pt x="0" y="12"/>
                  </a:lnTo>
                  <a:lnTo>
                    <a:pt x="3" y="91"/>
                  </a:lnTo>
                  <a:lnTo>
                    <a:pt x="56" y="74"/>
                  </a:lnTo>
                  <a:lnTo>
                    <a:pt x="41" y="0"/>
                  </a:lnTo>
                  <a:close/>
                </a:path>
              </a:pathLst>
            </a:custGeom>
            <a:solidFill>
              <a:srgbClr val="788FE3"/>
            </a:solidFill>
            <a:ln w="9525">
              <a:noFill/>
              <a:round/>
              <a:headEnd/>
              <a:tailEnd/>
            </a:ln>
          </p:spPr>
          <p:txBody>
            <a:bodyPr/>
            <a:lstStyle/>
            <a:p>
              <a:endParaRPr lang="ru-RU"/>
            </a:p>
          </p:txBody>
        </p:sp>
        <p:sp>
          <p:nvSpPr>
            <p:cNvPr id="69" name="Freeform 58"/>
            <p:cNvSpPr>
              <a:spLocks/>
            </p:cNvSpPr>
            <p:nvPr/>
          </p:nvSpPr>
          <p:spPr bwMode="auto">
            <a:xfrm>
              <a:off x="2193" y="1495"/>
              <a:ext cx="50" cy="61"/>
            </a:xfrm>
            <a:custGeom>
              <a:avLst/>
              <a:gdLst>
                <a:gd name="T0" fmla="*/ 41 w 50"/>
                <a:gd name="T1" fmla="*/ 0 h 61"/>
                <a:gd name="T2" fmla="*/ 0 w 50"/>
                <a:gd name="T3" fmla="*/ 12 h 61"/>
                <a:gd name="T4" fmla="*/ 6 w 50"/>
                <a:gd name="T5" fmla="*/ 61 h 61"/>
                <a:gd name="T6" fmla="*/ 50 w 50"/>
                <a:gd name="T7" fmla="*/ 47 h 61"/>
                <a:gd name="T8" fmla="*/ 41 w 50"/>
                <a:gd name="T9" fmla="*/ 0 h 61"/>
                <a:gd name="T10" fmla="*/ 41 w 50"/>
                <a:gd name="T11" fmla="*/ 0 h 61"/>
                <a:gd name="T12" fmla="*/ 0 60000 65536"/>
                <a:gd name="T13" fmla="*/ 0 60000 65536"/>
                <a:gd name="T14" fmla="*/ 0 60000 65536"/>
                <a:gd name="T15" fmla="*/ 0 60000 65536"/>
                <a:gd name="T16" fmla="*/ 0 60000 65536"/>
                <a:gd name="T17" fmla="*/ 0 60000 65536"/>
                <a:gd name="T18" fmla="*/ 0 w 50"/>
                <a:gd name="T19" fmla="*/ 0 h 61"/>
                <a:gd name="T20" fmla="*/ 50 w 50"/>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50" h="61">
                  <a:moveTo>
                    <a:pt x="41" y="0"/>
                  </a:moveTo>
                  <a:lnTo>
                    <a:pt x="0" y="12"/>
                  </a:lnTo>
                  <a:lnTo>
                    <a:pt x="6" y="61"/>
                  </a:lnTo>
                  <a:lnTo>
                    <a:pt x="50" y="47"/>
                  </a:lnTo>
                  <a:lnTo>
                    <a:pt x="41" y="0"/>
                  </a:lnTo>
                  <a:close/>
                </a:path>
              </a:pathLst>
            </a:custGeom>
            <a:solidFill>
              <a:srgbClr val="788FE3"/>
            </a:solidFill>
            <a:ln w="9525">
              <a:noFill/>
              <a:round/>
              <a:headEnd/>
              <a:tailEnd/>
            </a:ln>
          </p:spPr>
          <p:txBody>
            <a:bodyPr/>
            <a:lstStyle/>
            <a:p>
              <a:endParaRPr lang="ru-RU"/>
            </a:p>
          </p:txBody>
        </p:sp>
        <p:sp>
          <p:nvSpPr>
            <p:cNvPr id="70" name="Freeform 59"/>
            <p:cNvSpPr>
              <a:spLocks/>
            </p:cNvSpPr>
            <p:nvPr/>
          </p:nvSpPr>
          <p:spPr bwMode="auto">
            <a:xfrm>
              <a:off x="2155" y="1619"/>
              <a:ext cx="55" cy="95"/>
            </a:xfrm>
            <a:custGeom>
              <a:avLst/>
              <a:gdLst>
                <a:gd name="T0" fmla="*/ 52 w 55"/>
                <a:gd name="T1" fmla="*/ 0 h 95"/>
                <a:gd name="T2" fmla="*/ 9 w 55"/>
                <a:gd name="T3" fmla="*/ 14 h 95"/>
                <a:gd name="T4" fmla="*/ 0 w 55"/>
                <a:gd name="T5" fmla="*/ 95 h 95"/>
                <a:gd name="T6" fmla="*/ 55 w 55"/>
                <a:gd name="T7" fmla="*/ 80 h 95"/>
                <a:gd name="T8" fmla="*/ 52 w 55"/>
                <a:gd name="T9" fmla="*/ 0 h 95"/>
                <a:gd name="T10" fmla="*/ 52 w 55"/>
                <a:gd name="T11" fmla="*/ 0 h 95"/>
                <a:gd name="T12" fmla="*/ 0 60000 65536"/>
                <a:gd name="T13" fmla="*/ 0 60000 65536"/>
                <a:gd name="T14" fmla="*/ 0 60000 65536"/>
                <a:gd name="T15" fmla="*/ 0 60000 65536"/>
                <a:gd name="T16" fmla="*/ 0 60000 65536"/>
                <a:gd name="T17" fmla="*/ 0 60000 65536"/>
                <a:gd name="T18" fmla="*/ 0 w 55"/>
                <a:gd name="T19" fmla="*/ 0 h 95"/>
                <a:gd name="T20" fmla="*/ 55 w 55"/>
                <a:gd name="T21" fmla="*/ 95 h 95"/>
              </a:gdLst>
              <a:ahLst/>
              <a:cxnLst>
                <a:cxn ang="T12">
                  <a:pos x="T0" y="T1"/>
                </a:cxn>
                <a:cxn ang="T13">
                  <a:pos x="T2" y="T3"/>
                </a:cxn>
                <a:cxn ang="T14">
                  <a:pos x="T4" y="T5"/>
                </a:cxn>
                <a:cxn ang="T15">
                  <a:pos x="T6" y="T7"/>
                </a:cxn>
                <a:cxn ang="T16">
                  <a:pos x="T8" y="T9"/>
                </a:cxn>
                <a:cxn ang="T17">
                  <a:pos x="T10" y="T11"/>
                </a:cxn>
              </a:cxnLst>
              <a:rect l="T18" t="T19" r="T20" b="T21"/>
              <a:pathLst>
                <a:path w="55" h="95">
                  <a:moveTo>
                    <a:pt x="52" y="0"/>
                  </a:moveTo>
                  <a:lnTo>
                    <a:pt x="9" y="14"/>
                  </a:lnTo>
                  <a:lnTo>
                    <a:pt x="0" y="95"/>
                  </a:lnTo>
                  <a:lnTo>
                    <a:pt x="55" y="80"/>
                  </a:lnTo>
                  <a:lnTo>
                    <a:pt x="52" y="0"/>
                  </a:lnTo>
                  <a:close/>
                </a:path>
              </a:pathLst>
            </a:custGeom>
            <a:solidFill>
              <a:srgbClr val="637ACF"/>
            </a:solidFill>
            <a:ln w="9525">
              <a:noFill/>
              <a:round/>
              <a:headEnd/>
              <a:tailEnd/>
            </a:ln>
          </p:spPr>
          <p:txBody>
            <a:bodyPr/>
            <a:lstStyle/>
            <a:p>
              <a:endParaRPr lang="ru-RU"/>
            </a:p>
          </p:txBody>
        </p:sp>
        <p:sp>
          <p:nvSpPr>
            <p:cNvPr id="71" name="Freeform 60"/>
            <p:cNvSpPr>
              <a:spLocks/>
            </p:cNvSpPr>
            <p:nvPr/>
          </p:nvSpPr>
          <p:spPr bwMode="auto">
            <a:xfrm>
              <a:off x="2139" y="1553"/>
              <a:ext cx="65" cy="89"/>
            </a:xfrm>
            <a:custGeom>
              <a:avLst/>
              <a:gdLst>
                <a:gd name="T0" fmla="*/ 60 w 65"/>
                <a:gd name="T1" fmla="*/ 0 h 89"/>
                <a:gd name="T2" fmla="*/ 15 w 65"/>
                <a:gd name="T3" fmla="*/ 13 h 89"/>
                <a:gd name="T4" fmla="*/ 0 w 65"/>
                <a:gd name="T5" fmla="*/ 89 h 89"/>
                <a:gd name="T6" fmla="*/ 65 w 65"/>
                <a:gd name="T7" fmla="*/ 66 h 89"/>
                <a:gd name="T8" fmla="*/ 60 w 65"/>
                <a:gd name="T9" fmla="*/ 0 h 89"/>
                <a:gd name="T10" fmla="*/ 60 w 65"/>
                <a:gd name="T11" fmla="*/ 0 h 89"/>
                <a:gd name="T12" fmla="*/ 0 60000 65536"/>
                <a:gd name="T13" fmla="*/ 0 60000 65536"/>
                <a:gd name="T14" fmla="*/ 0 60000 65536"/>
                <a:gd name="T15" fmla="*/ 0 60000 65536"/>
                <a:gd name="T16" fmla="*/ 0 60000 65536"/>
                <a:gd name="T17" fmla="*/ 0 60000 65536"/>
                <a:gd name="T18" fmla="*/ 0 w 65"/>
                <a:gd name="T19" fmla="*/ 0 h 89"/>
                <a:gd name="T20" fmla="*/ 65 w 65"/>
                <a:gd name="T21" fmla="*/ 89 h 89"/>
              </a:gdLst>
              <a:ahLst/>
              <a:cxnLst>
                <a:cxn ang="T12">
                  <a:pos x="T0" y="T1"/>
                </a:cxn>
                <a:cxn ang="T13">
                  <a:pos x="T2" y="T3"/>
                </a:cxn>
                <a:cxn ang="T14">
                  <a:pos x="T4" y="T5"/>
                </a:cxn>
                <a:cxn ang="T15">
                  <a:pos x="T6" y="T7"/>
                </a:cxn>
                <a:cxn ang="T16">
                  <a:pos x="T8" y="T9"/>
                </a:cxn>
                <a:cxn ang="T17">
                  <a:pos x="T10" y="T11"/>
                </a:cxn>
              </a:cxnLst>
              <a:rect l="T18" t="T19" r="T20" b="T21"/>
              <a:pathLst>
                <a:path w="65" h="89">
                  <a:moveTo>
                    <a:pt x="60" y="0"/>
                  </a:moveTo>
                  <a:lnTo>
                    <a:pt x="15" y="13"/>
                  </a:lnTo>
                  <a:lnTo>
                    <a:pt x="0" y="89"/>
                  </a:lnTo>
                  <a:lnTo>
                    <a:pt x="65" y="66"/>
                  </a:lnTo>
                  <a:lnTo>
                    <a:pt x="60" y="0"/>
                  </a:lnTo>
                  <a:close/>
                </a:path>
              </a:pathLst>
            </a:custGeom>
            <a:solidFill>
              <a:srgbClr val="788FE3"/>
            </a:solidFill>
            <a:ln w="9525">
              <a:noFill/>
              <a:round/>
              <a:headEnd/>
              <a:tailEnd/>
            </a:ln>
          </p:spPr>
          <p:txBody>
            <a:bodyPr/>
            <a:lstStyle/>
            <a:p>
              <a:endParaRPr lang="ru-RU"/>
            </a:p>
          </p:txBody>
        </p:sp>
        <p:sp>
          <p:nvSpPr>
            <p:cNvPr id="72" name="Freeform 61"/>
            <p:cNvSpPr>
              <a:spLocks/>
            </p:cNvSpPr>
            <p:nvPr/>
          </p:nvSpPr>
          <p:spPr bwMode="auto">
            <a:xfrm>
              <a:off x="2092" y="1507"/>
              <a:ext cx="63" cy="82"/>
            </a:xfrm>
            <a:custGeom>
              <a:avLst/>
              <a:gdLst>
                <a:gd name="T0" fmla="*/ 63 w 63"/>
                <a:gd name="T1" fmla="*/ 0 h 82"/>
                <a:gd name="T2" fmla="*/ 20 w 63"/>
                <a:gd name="T3" fmla="*/ 15 h 82"/>
                <a:gd name="T4" fmla="*/ 0 w 63"/>
                <a:gd name="T5" fmla="*/ 82 h 82"/>
                <a:gd name="T6" fmla="*/ 62 w 63"/>
                <a:gd name="T7" fmla="*/ 62 h 82"/>
                <a:gd name="T8" fmla="*/ 63 w 63"/>
                <a:gd name="T9" fmla="*/ 0 h 82"/>
                <a:gd name="T10" fmla="*/ 63 w 63"/>
                <a:gd name="T11" fmla="*/ 0 h 82"/>
                <a:gd name="T12" fmla="*/ 0 60000 65536"/>
                <a:gd name="T13" fmla="*/ 0 60000 65536"/>
                <a:gd name="T14" fmla="*/ 0 60000 65536"/>
                <a:gd name="T15" fmla="*/ 0 60000 65536"/>
                <a:gd name="T16" fmla="*/ 0 60000 65536"/>
                <a:gd name="T17" fmla="*/ 0 60000 65536"/>
                <a:gd name="T18" fmla="*/ 0 w 63"/>
                <a:gd name="T19" fmla="*/ 0 h 82"/>
                <a:gd name="T20" fmla="*/ 63 w 63"/>
                <a:gd name="T21" fmla="*/ 82 h 82"/>
              </a:gdLst>
              <a:ahLst/>
              <a:cxnLst>
                <a:cxn ang="T12">
                  <a:pos x="T0" y="T1"/>
                </a:cxn>
                <a:cxn ang="T13">
                  <a:pos x="T2" y="T3"/>
                </a:cxn>
                <a:cxn ang="T14">
                  <a:pos x="T4" y="T5"/>
                </a:cxn>
                <a:cxn ang="T15">
                  <a:pos x="T6" y="T7"/>
                </a:cxn>
                <a:cxn ang="T16">
                  <a:pos x="T8" y="T9"/>
                </a:cxn>
                <a:cxn ang="T17">
                  <a:pos x="T10" y="T11"/>
                </a:cxn>
              </a:cxnLst>
              <a:rect l="T18" t="T19" r="T20" b="T21"/>
              <a:pathLst>
                <a:path w="63" h="82">
                  <a:moveTo>
                    <a:pt x="63" y="0"/>
                  </a:moveTo>
                  <a:lnTo>
                    <a:pt x="20" y="15"/>
                  </a:lnTo>
                  <a:lnTo>
                    <a:pt x="0" y="82"/>
                  </a:lnTo>
                  <a:lnTo>
                    <a:pt x="62" y="62"/>
                  </a:lnTo>
                  <a:lnTo>
                    <a:pt x="63" y="0"/>
                  </a:lnTo>
                  <a:close/>
                </a:path>
              </a:pathLst>
            </a:custGeom>
            <a:solidFill>
              <a:srgbClr val="8096EB"/>
            </a:solidFill>
            <a:ln w="9525">
              <a:noFill/>
              <a:round/>
              <a:headEnd/>
              <a:tailEnd/>
            </a:ln>
          </p:spPr>
          <p:txBody>
            <a:bodyPr/>
            <a:lstStyle/>
            <a:p>
              <a:endParaRPr lang="ru-RU"/>
            </a:p>
          </p:txBody>
        </p:sp>
        <p:sp>
          <p:nvSpPr>
            <p:cNvPr id="73" name="Freeform 62"/>
            <p:cNvSpPr>
              <a:spLocks/>
            </p:cNvSpPr>
            <p:nvPr/>
          </p:nvSpPr>
          <p:spPr bwMode="auto">
            <a:xfrm>
              <a:off x="2036" y="1587"/>
              <a:ext cx="59" cy="86"/>
            </a:xfrm>
            <a:custGeom>
              <a:avLst/>
              <a:gdLst>
                <a:gd name="T0" fmla="*/ 59 w 59"/>
                <a:gd name="T1" fmla="*/ 0 h 86"/>
                <a:gd name="T2" fmla="*/ 9 w 59"/>
                <a:gd name="T3" fmla="*/ 18 h 86"/>
                <a:gd name="T4" fmla="*/ 0 w 59"/>
                <a:gd name="T5" fmla="*/ 86 h 86"/>
                <a:gd name="T6" fmla="*/ 48 w 59"/>
                <a:gd name="T7" fmla="*/ 67 h 86"/>
                <a:gd name="T8" fmla="*/ 59 w 59"/>
                <a:gd name="T9" fmla="*/ 0 h 86"/>
                <a:gd name="T10" fmla="*/ 59 w 59"/>
                <a:gd name="T11" fmla="*/ 0 h 86"/>
                <a:gd name="T12" fmla="*/ 0 60000 65536"/>
                <a:gd name="T13" fmla="*/ 0 60000 65536"/>
                <a:gd name="T14" fmla="*/ 0 60000 65536"/>
                <a:gd name="T15" fmla="*/ 0 60000 65536"/>
                <a:gd name="T16" fmla="*/ 0 60000 65536"/>
                <a:gd name="T17" fmla="*/ 0 60000 65536"/>
                <a:gd name="T18" fmla="*/ 0 w 59"/>
                <a:gd name="T19" fmla="*/ 0 h 86"/>
                <a:gd name="T20" fmla="*/ 59 w 59"/>
                <a:gd name="T21" fmla="*/ 86 h 86"/>
              </a:gdLst>
              <a:ahLst/>
              <a:cxnLst>
                <a:cxn ang="T12">
                  <a:pos x="T0" y="T1"/>
                </a:cxn>
                <a:cxn ang="T13">
                  <a:pos x="T2" y="T3"/>
                </a:cxn>
                <a:cxn ang="T14">
                  <a:pos x="T4" y="T5"/>
                </a:cxn>
                <a:cxn ang="T15">
                  <a:pos x="T6" y="T7"/>
                </a:cxn>
                <a:cxn ang="T16">
                  <a:pos x="T8" y="T9"/>
                </a:cxn>
                <a:cxn ang="T17">
                  <a:pos x="T10" y="T11"/>
                </a:cxn>
              </a:cxnLst>
              <a:rect l="T18" t="T19" r="T20" b="T21"/>
              <a:pathLst>
                <a:path w="59" h="86">
                  <a:moveTo>
                    <a:pt x="59" y="0"/>
                  </a:moveTo>
                  <a:lnTo>
                    <a:pt x="9" y="18"/>
                  </a:lnTo>
                  <a:lnTo>
                    <a:pt x="0" y="86"/>
                  </a:lnTo>
                  <a:lnTo>
                    <a:pt x="48" y="67"/>
                  </a:lnTo>
                  <a:lnTo>
                    <a:pt x="59" y="0"/>
                  </a:lnTo>
                  <a:close/>
                </a:path>
              </a:pathLst>
            </a:custGeom>
            <a:solidFill>
              <a:srgbClr val="7A91E6"/>
            </a:solidFill>
            <a:ln w="9525">
              <a:noFill/>
              <a:round/>
              <a:headEnd/>
              <a:tailEnd/>
            </a:ln>
          </p:spPr>
          <p:txBody>
            <a:bodyPr/>
            <a:lstStyle/>
            <a:p>
              <a:endParaRPr lang="ru-RU"/>
            </a:p>
          </p:txBody>
        </p:sp>
        <p:sp>
          <p:nvSpPr>
            <p:cNvPr id="74" name="Freeform 63"/>
            <p:cNvSpPr>
              <a:spLocks/>
            </p:cNvSpPr>
            <p:nvPr/>
          </p:nvSpPr>
          <p:spPr bwMode="auto">
            <a:xfrm>
              <a:off x="2068" y="1477"/>
              <a:ext cx="53" cy="64"/>
            </a:xfrm>
            <a:custGeom>
              <a:avLst/>
              <a:gdLst>
                <a:gd name="T0" fmla="*/ 53 w 53"/>
                <a:gd name="T1" fmla="*/ 0 h 64"/>
                <a:gd name="T2" fmla="*/ 4 w 53"/>
                <a:gd name="T3" fmla="*/ 18 h 64"/>
                <a:gd name="T4" fmla="*/ 0 w 53"/>
                <a:gd name="T5" fmla="*/ 64 h 64"/>
                <a:gd name="T6" fmla="*/ 44 w 53"/>
                <a:gd name="T7" fmla="*/ 45 h 64"/>
                <a:gd name="T8" fmla="*/ 53 w 53"/>
                <a:gd name="T9" fmla="*/ 0 h 64"/>
                <a:gd name="T10" fmla="*/ 53 w 53"/>
                <a:gd name="T11" fmla="*/ 0 h 64"/>
                <a:gd name="T12" fmla="*/ 0 60000 65536"/>
                <a:gd name="T13" fmla="*/ 0 60000 65536"/>
                <a:gd name="T14" fmla="*/ 0 60000 65536"/>
                <a:gd name="T15" fmla="*/ 0 60000 65536"/>
                <a:gd name="T16" fmla="*/ 0 60000 65536"/>
                <a:gd name="T17" fmla="*/ 0 60000 65536"/>
                <a:gd name="T18" fmla="*/ 0 w 53"/>
                <a:gd name="T19" fmla="*/ 0 h 64"/>
                <a:gd name="T20" fmla="*/ 53 w 53"/>
                <a:gd name="T21" fmla="*/ 64 h 64"/>
              </a:gdLst>
              <a:ahLst/>
              <a:cxnLst>
                <a:cxn ang="T12">
                  <a:pos x="T0" y="T1"/>
                </a:cxn>
                <a:cxn ang="T13">
                  <a:pos x="T2" y="T3"/>
                </a:cxn>
                <a:cxn ang="T14">
                  <a:pos x="T4" y="T5"/>
                </a:cxn>
                <a:cxn ang="T15">
                  <a:pos x="T6" y="T7"/>
                </a:cxn>
                <a:cxn ang="T16">
                  <a:pos x="T8" y="T9"/>
                </a:cxn>
                <a:cxn ang="T17">
                  <a:pos x="T10" y="T11"/>
                </a:cxn>
              </a:cxnLst>
              <a:rect l="T18" t="T19" r="T20" b="T21"/>
              <a:pathLst>
                <a:path w="53" h="64">
                  <a:moveTo>
                    <a:pt x="53" y="0"/>
                  </a:moveTo>
                  <a:lnTo>
                    <a:pt x="4" y="18"/>
                  </a:lnTo>
                  <a:lnTo>
                    <a:pt x="0" y="64"/>
                  </a:lnTo>
                  <a:lnTo>
                    <a:pt x="44" y="45"/>
                  </a:lnTo>
                  <a:lnTo>
                    <a:pt x="53" y="0"/>
                  </a:lnTo>
                  <a:close/>
                </a:path>
              </a:pathLst>
            </a:custGeom>
            <a:solidFill>
              <a:srgbClr val="788FE3"/>
            </a:solidFill>
            <a:ln w="9525">
              <a:noFill/>
              <a:round/>
              <a:headEnd/>
              <a:tailEnd/>
            </a:ln>
          </p:spPr>
          <p:txBody>
            <a:bodyPr/>
            <a:lstStyle/>
            <a:p>
              <a:endParaRPr lang="ru-RU"/>
            </a:p>
          </p:txBody>
        </p:sp>
        <p:sp>
          <p:nvSpPr>
            <p:cNvPr id="75" name="Freeform 64"/>
            <p:cNvSpPr>
              <a:spLocks/>
            </p:cNvSpPr>
            <p:nvPr/>
          </p:nvSpPr>
          <p:spPr bwMode="auto">
            <a:xfrm>
              <a:off x="2266" y="1415"/>
              <a:ext cx="54" cy="263"/>
            </a:xfrm>
            <a:custGeom>
              <a:avLst/>
              <a:gdLst>
                <a:gd name="T0" fmla="*/ 0 w 54"/>
                <a:gd name="T1" fmla="*/ 8 h 263"/>
                <a:gd name="T2" fmla="*/ 42 w 54"/>
                <a:gd name="T3" fmla="*/ 263 h 263"/>
                <a:gd name="T4" fmla="*/ 54 w 54"/>
                <a:gd name="T5" fmla="*/ 258 h 263"/>
                <a:gd name="T6" fmla="*/ 53 w 54"/>
                <a:gd name="T7" fmla="*/ 257 h 263"/>
                <a:gd name="T8" fmla="*/ 53 w 54"/>
                <a:gd name="T9" fmla="*/ 254 h 263"/>
                <a:gd name="T10" fmla="*/ 53 w 54"/>
                <a:gd name="T11" fmla="*/ 251 h 263"/>
                <a:gd name="T12" fmla="*/ 53 w 54"/>
                <a:gd name="T13" fmla="*/ 246 h 263"/>
                <a:gd name="T14" fmla="*/ 51 w 54"/>
                <a:gd name="T15" fmla="*/ 239 h 263"/>
                <a:gd name="T16" fmla="*/ 49 w 54"/>
                <a:gd name="T17" fmla="*/ 233 h 263"/>
                <a:gd name="T18" fmla="*/ 48 w 54"/>
                <a:gd name="T19" fmla="*/ 224 h 263"/>
                <a:gd name="T20" fmla="*/ 48 w 54"/>
                <a:gd name="T21" fmla="*/ 216 h 263"/>
                <a:gd name="T22" fmla="*/ 45 w 54"/>
                <a:gd name="T23" fmla="*/ 210 h 263"/>
                <a:gd name="T24" fmla="*/ 45 w 54"/>
                <a:gd name="T25" fmla="*/ 206 h 263"/>
                <a:gd name="T26" fmla="*/ 43 w 54"/>
                <a:gd name="T27" fmla="*/ 200 h 263"/>
                <a:gd name="T28" fmla="*/ 43 w 54"/>
                <a:gd name="T29" fmla="*/ 195 h 263"/>
                <a:gd name="T30" fmla="*/ 43 w 54"/>
                <a:gd name="T31" fmla="*/ 190 h 263"/>
                <a:gd name="T32" fmla="*/ 42 w 54"/>
                <a:gd name="T33" fmla="*/ 184 h 263"/>
                <a:gd name="T34" fmla="*/ 40 w 54"/>
                <a:gd name="T35" fmla="*/ 178 h 263"/>
                <a:gd name="T36" fmla="*/ 40 w 54"/>
                <a:gd name="T37" fmla="*/ 174 h 263"/>
                <a:gd name="T38" fmla="*/ 39 w 54"/>
                <a:gd name="T39" fmla="*/ 166 h 263"/>
                <a:gd name="T40" fmla="*/ 39 w 54"/>
                <a:gd name="T41" fmla="*/ 162 h 263"/>
                <a:gd name="T42" fmla="*/ 37 w 54"/>
                <a:gd name="T43" fmla="*/ 156 h 263"/>
                <a:gd name="T44" fmla="*/ 37 w 54"/>
                <a:gd name="T45" fmla="*/ 150 h 263"/>
                <a:gd name="T46" fmla="*/ 36 w 54"/>
                <a:gd name="T47" fmla="*/ 144 h 263"/>
                <a:gd name="T48" fmla="*/ 36 w 54"/>
                <a:gd name="T49" fmla="*/ 138 h 263"/>
                <a:gd name="T50" fmla="*/ 34 w 54"/>
                <a:gd name="T51" fmla="*/ 132 h 263"/>
                <a:gd name="T52" fmla="*/ 34 w 54"/>
                <a:gd name="T53" fmla="*/ 126 h 263"/>
                <a:gd name="T54" fmla="*/ 33 w 54"/>
                <a:gd name="T55" fmla="*/ 120 h 263"/>
                <a:gd name="T56" fmla="*/ 31 w 54"/>
                <a:gd name="T57" fmla="*/ 113 h 263"/>
                <a:gd name="T58" fmla="*/ 30 w 54"/>
                <a:gd name="T59" fmla="*/ 107 h 263"/>
                <a:gd name="T60" fmla="*/ 30 w 54"/>
                <a:gd name="T61" fmla="*/ 101 h 263"/>
                <a:gd name="T62" fmla="*/ 27 w 54"/>
                <a:gd name="T63" fmla="*/ 95 h 263"/>
                <a:gd name="T64" fmla="*/ 27 w 54"/>
                <a:gd name="T65" fmla="*/ 89 h 263"/>
                <a:gd name="T66" fmla="*/ 25 w 54"/>
                <a:gd name="T67" fmla="*/ 85 h 263"/>
                <a:gd name="T68" fmla="*/ 25 w 54"/>
                <a:gd name="T69" fmla="*/ 79 h 263"/>
                <a:gd name="T70" fmla="*/ 24 w 54"/>
                <a:gd name="T71" fmla="*/ 73 h 263"/>
                <a:gd name="T72" fmla="*/ 22 w 54"/>
                <a:gd name="T73" fmla="*/ 67 h 263"/>
                <a:gd name="T74" fmla="*/ 22 w 54"/>
                <a:gd name="T75" fmla="*/ 62 h 263"/>
                <a:gd name="T76" fmla="*/ 22 w 54"/>
                <a:gd name="T77" fmla="*/ 56 h 263"/>
                <a:gd name="T78" fmla="*/ 21 w 54"/>
                <a:gd name="T79" fmla="*/ 52 h 263"/>
                <a:gd name="T80" fmla="*/ 19 w 54"/>
                <a:gd name="T81" fmla="*/ 47 h 263"/>
                <a:gd name="T82" fmla="*/ 19 w 54"/>
                <a:gd name="T83" fmla="*/ 41 h 263"/>
                <a:gd name="T84" fmla="*/ 19 w 54"/>
                <a:gd name="T85" fmla="*/ 38 h 263"/>
                <a:gd name="T86" fmla="*/ 16 w 54"/>
                <a:gd name="T87" fmla="*/ 29 h 263"/>
                <a:gd name="T88" fmla="*/ 15 w 54"/>
                <a:gd name="T89" fmla="*/ 21 h 263"/>
                <a:gd name="T90" fmla="*/ 13 w 54"/>
                <a:gd name="T91" fmla="*/ 14 h 263"/>
                <a:gd name="T92" fmla="*/ 12 w 54"/>
                <a:gd name="T93" fmla="*/ 9 h 263"/>
                <a:gd name="T94" fmla="*/ 9 w 54"/>
                <a:gd name="T95" fmla="*/ 2 h 263"/>
                <a:gd name="T96" fmla="*/ 9 w 54"/>
                <a:gd name="T97" fmla="*/ 0 h 263"/>
                <a:gd name="T98" fmla="*/ 0 w 54"/>
                <a:gd name="T99" fmla="*/ 8 h 263"/>
                <a:gd name="T100" fmla="*/ 0 w 54"/>
                <a:gd name="T101" fmla="*/ 8 h 26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4"/>
                <a:gd name="T154" fmla="*/ 0 h 263"/>
                <a:gd name="T155" fmla="*/ 54 w 54"/>
                <a:gd name="T156" fmla="*/ 263 h 26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4" h="263">
                  <a:moveTo>
                    <a:pt x="0" y="8"/>
                  </a:moveTo>
                  <a:lnTo>
                    <a:pt x="42" y="263"/>
                  </a:lnTo>
                  <a:lnTo>
                    <a:pt x="54" y="258"/>
                  </a:lnTo>
                  <a:lnTo>
                    <a:pt x="53" y="257"/>
                  </a:lnTo>
                  <a:lnTo>
                    <a:pt x="53" y="254"/>
                  </a:lnTo>
                  <a:lnTo>
                    <a:pt x="53" y="251"/>
                  </a:lnTo>
                  <a:lnTo>
                    <a:pt x="53" y="246"/>
                  </a:lnTo>
                  <a:lnTo>
                    <a:pt x="51" y="239"/>
                  </a:lnTo>
                  <a:lnTo>
                    <a:pt x="49" y="233"/>
                  </a:lnTo>
                  <a:lnTo>
                    <a:pt x="48" y="224"/>
                  </a:lnTo>
                  <a:lnTo>
                    <a:pt x="48" y="216"/>
                  </a:lnTo>
                  <a:lnTo>
                    <a:pt x="45" y="210"/>
                  </a:lnTo>
                  <a:lnTo>
                    <a:pt x="45" y="206"/>
                  </a:lnTo>
                  <a:lnTo>
                    <a:pt x="43" y="200"/>
                  </a:lnTo>
                  <a:lnTo>
                    <a:pt x="43" y="195"/>
                  </a:lnTo>
                  <a:lnTo>
                    <a:pt x="43" y="190"/>
                  </a:lnTo>
                  <a:lnTo>
                    <a:pt x="42" y="184"/>
                  </a:lnTo>
                  <a:lnTo>
                    <a:pt x="40" y="178"/>
                  </a:lnTo>
                  <a:lnTo>
                    <a:pt x="40" y="174"/>
                  </a:lnTo>
                  <a:lnTo>
                    <a:pt x="39" y="166"/>
                  </a:lnTo>
                  <a:lnTo>
                    <a:pt x="39" y="162"/>
                  </a:lnTo>
                  <a:lnTo>
                    <a:pt x="37" y="156"/>
                  </a:lnTo>
                  <a:lnTo>
                    <a:pt x="37" y="150"/>
                  </a:lnTo>
                  <a:lnTo>
                    <a:pt x="36" y="144"/>
                  </a:lnTo>
                  <a:lnTo>
                    <a:pt x="36" y="138"/>
                  </a:lnTo>
                  <a:lnTo>
                    <a:pt x="34" y="132"/>
                  </a:lnTo>
                  <a:lnTo>
                    <a:pt x="34" y="126"/>
                  </a:lnTo>
                  <a:lnTo>
                    <a:pt x="33" y="120"/>
                  </a:lnTo>
                  <a:lnTo>
                    <a:pt x="31" y="113"/>
                  </a:lnTo>
                  <a:lnTo>
                    <a:pt x="30" y="107"/>
                  </a:lnTo>
                  <a:lnTo>
                    <a:pt x="30" y="101"/>
                  </a:lnTo>
                  <a:lnTo>
                    <a:pt x="27" y="95"/>
                  </a:lnTo>
                  <a:lnTo>
                    <a:pt x="27" y="89"/>
                  </a:lnTo>
                  <a:lnTo>
                    <a:pt x="25" y="85"/>
                  </a:lnTo>
                  <a:lnTo>
                    <a:pt x="25" y="79"/>
                  </a:lnTo>
                  <a:lnTo>
                    <a:pt x="24" y="73"/>
                  </a:lnTo>
                  <a:lnTo>
                    <a:pt x="22" y="67"/>
                  </a:lnTo>
                  <a:lnTo>
                    <a:pt x="22" y="62"/>
                  </a:lnTo>
                  <a:lnTo>
                    <a:pt x="22" y="56"/>
                  </a:lnTo>
                  <a:lnTo>
                    <a:pt x="21" y="52"/>
                  </a:lnTo>
                  <a:lnTo>
                    <a:pt x="19" y="47"/>
                  </a:lnTo>
                  <a:lnTo>
                    <a:pt x="19" y="41"/>
                  </a:lnTo>
                  <a:lnTo>
                    <a:pt x="19" y="38"/>
                  </a:lnTo>
                  <a:lnTo>
                    <a:pt x="16" y="29"/>
                  </a:lnTo>
                  <a:lnTo>
                    <a:pt x="15" y="21"/>
                  </a:lnTo>
                  <a:lnTo>
                    <a:pt x="13" y="14"/>
                  </a:lnTo>
                  <a:lnTo>
                    <a:pt x="12" y="9"/>
                  </a:lnTo>
                  <a:lnTo>
                    <a:pt x="9" y="2"/>
                  </a:lnTo>
                  <a:lnTo>
                    <a:pt x="9" y="0"/>
                  </a:lnTo>
                  <a:lnTo>
                    <a:pt x="0" y="8"/>
                  </a:lnTo>
                  <a:close/>
                </a:path>
              </a:pathLst>
            </a:custGeom>
            <a:solidFill>
              <a:srgbClr val="000000"/>
            </a:solidFill>
            <a:ln w="9525">
              <a:noFill/>
              <a:round/>
              <a:headEnd/>
              <a:tailEnd/>
            </a:ln>
          </p:spPr>
          <p:txBody>
            <a:bodyPr/>
            <a:lstStyle/>
            <a:p>
              <a:endParaRPr lang="ru-RU"/>
            </a:p>
          </p:txBody>
        </p:sp>
        <p:sp>
          <p:nvSpPr>
            <p:cNvPr id="76" name="Freeform 65"/>
            <p:cNvSpPr>
              <a:spLocks/>
            </p:cNvSpPr>
            <p:nvPr/>
          </p:nvSpPr>
          <p:spPr bwMode="auto">
            <a:xfrm>
              <a:off x="2551" y="1007"/>
              <a:ext cx="115" cy="111"/>
            </a:xfrm>
            <a:custGeom>
              <a:avLst/>
              <a:gdLst>
                <a:gd name="T0" fmla="*/ 35 w 115"/>
                <a:gd name="T1" fmla="*/ 103 h 111"/>
                <a:gd name="T2" fmla="*/ 39 w 115"/>
                <a:gd name="T3" fmla="*/ 106 h 111"/>
                <a:gd name="T4" fmla="*/ 45 w 115"/>
                <a:gd name="T5" fmla="*/ 108 h 111"/>
                <a:gd name="T6" fmla="*/ 50 w 115"/>
                <a:gd name="T7" fmla="*/ 109 h 111"/>
                <a:gd name="T8" fmla="*/ 56 w 115"/>
                <a:gd name="T9" fmla="*/ 111 h 111"/>
                <a:gd name="T10" fmla="*/ 60 w 115"/>
                <a:gd name="T11" fmla="*/ 111 h 111"/>
                <a:gd name="T12" fmla="*/ 66 w 115"/>
                <a:gd name="T13" fmla="*/ 111 h 111"/>
                <a:gd name="T14" fmla="*/ 71 w 115"/>
                <a:gd name="T15" fmla="*/ 111 h 111"/>
                <a:gd name="T16" fmla="*/ 77 w 115"/>
                <a:gd name="T17" fmla="*/ 111 h 111"/>
                <a:gd name="T18" fmla="*/ 86 w 115"/>
                <a:gd name="T19" fmla="*/ 106 h 111"/>
                <a:gd name="T20" fmla="*/ 97 w 115"/>
                <a:gd name="T21" fmla="*/ 102 h 111"/>
                <a:gd name="T22" fmla="*/ 103 w 115"/>
                <a:gd name="T23" fmla="*/ 94 h 111"/>
                <a:gd name="T24" fmla="*/ 110 w 115"/>
                <a:gd name="T25" fmla="*/ 86 h 111"/>
                <a:gd name="T26" fmla="*/ 110 w 115"/>
                <a:gd name="T27" fmla="*/ 80 h 111"/>
                <a:gd name="T28" fmla="*/ 112 w 115"/>
                <a:gd name="T29" fmla="*/ 76 h 111"/>
                <a:gd name="T30" fmla="*/ 113 w 115"/>
                <a:gd name="T31" fmla="*/ 70 h 111"/>
                <a:gd name="T32" fmla="*/ 115 w 115"/>
                <a:gd name="T33" fmla="*/ 65 h 111"/>
                <a:gd name="T34" fmla="*/ 113 w 115"/>
                <a:gd name="T35" fmla="*/ 59 h 111"/>
                <a:gd name="T36" fmla="*/ 113 w 115"/>
                <a:gd name="T37" fmla="*/ 53 h 111"/>
                <a:gd name="T38" fmla="*/ 112 w 115"/>
                <a:gd name="T39" fmla="*/ 49 h 111"/>
                <a:gd name="T40" fmla="*/ 110 w 115"/>
                <a:gd name="T41" fmla="*/ 44 h 111"/>
                <a:gd name="T42" fmla="*/ 107 w 115"/>
                <a:gd name="T43" fmla="*/ 38 h 111"/>
                <a:gd name="T44" fmla="*/ 104 w 115"/>
                <a:gd name="T45" fmla="*/ 32 h 111"/>
                <a:gd name="T46" fmla="*/ 101 w 115"/>
                <a:gd name="T47" fmla="*/ 28 h 111"/>
                <a:gd name="T48" fmla="*/ 100 w 115"/>
                <a:gd name="T49" fmla="*/ 25 h 111"/>
                <a:gd name="T50" fmla="*/ 91 w 115"/>
                <a:gd name="T51" fmla="*/ 15 h 111"/>
                <a:gd name="T52" fmla="*/ 82 w 115"/>
                <a:gd name="T53" fmla="*/ 9 h 111"/>
                <a:gd name="T54" fmla="*/ 76 w 115"/>
                <a:gd name="T55" fmla="*/ 6 h 111"/>
                <a:gd name="T56" fmla="*/ 70 w 115"/>
                <a:gd name="T57" fmla="*/ 3 h 111"/>
                <a:gd name="T58" fmla="*/ 63 w 115"/>
                <a:gd name="T59" fmla="*/ 2 h 111"/>
                <a:gd name="T60" fmla="*/ 59 w 115"/>
                <a:gd name="T61" fmla="*/ 2 h 111"/>
                <a:gd name="T62" fmla="*/ 53 w 115"/>
                <a:gd name="T63" fmla="*/ 0 h 111"/>
                <a:gd name="T64" fmla="*/ 47 w 115"/>
                <a:gd name="T65" fmla="*/ 0 h 111"/>
                <a:gd name="T66" fmla="*/ 42 w 115"/>
                <a:gd name="T67" fmla="*/ 0 h 111"/>
                <a:gd name="T68" fmla="*/ 38 w 115"/>
                <a:gd name="T69" fmla="*/ 2 h 111"/>
                <a:gd name="T70" fmla="*/ 32 w 115"/>
                <a:gd name="T71" fmla="*/ 2 h 111"/>
                <a:gd name="T72" fmla="*/ 26 w 115"/>
                <a:gd name="T73" fmla="*/ 3 h 111"/>
                <a:gd name="T74" fmla="*/ 21 w 115"/>
                <a:gd name="T75" fmla="*/ 6 h 111"/>
                <a:gd name="T76" fmla="*/ 18 w 115"/>
                <a:gd name="T77" fmla="*/ 9 h 111"/>
                <a:gd name="T78" fmla="*/ 11 w 115"/>
                <a:gd name="T79" fmla="*/ 17 h 111"/>
                <a:gd name="T80" fmla="*/ 6 w 115"/>
                <a:gd name="T81" fmla="*/ 26 h 111"/>
                <a:gd name="T82" fmla="*/ 3 w 115"/>
                <a:gd name="T83" fmla="*/ 31 h 111"/>
                <a:gd name="T84" fmla="*/ 2 w 115"/>
                <a:gd name="T85" fmla="*/ 35 h 111"/>
                <a:gd name="T86" fmla="*/ 0 w 115"/>
                <a:gd name="T87" fmla="*/ 41 h 111"/>
                <a:gd name="T88" fmla="*/ 0 w 115"/>
                <a:gd name="T89" fmla="*/ 47 h 111"/>
                <a:gd name="T90" fmla="*/ 0 w 115"/>
                <a:gd name="T91" fmla="*/ 52 h 111"/>
                <a:gd name="T92" fmla="*/ 0 w 115"/>
                <a:gd name="T93" fmla="*/ 58 h 111"/>
                <a:gd name="T94" fmla="*/ 2 w 115"/>
                <a:gd name="T95" fmla="*/ 64 h 111"/>
                <a:gd name="T96" fmla="*/ 5 w 115"/>
                <a:gd name="T97" fmla="*/ 68 h 111"/>
                <a:gd name="T98" fmla="*/ 9 w 115"/>
                <a:gd name="T99" fmla="*/ 79 h 111"/>
                <a:gd name="T100" fmla="*/ 15 w 115"/>
                <a:gd name="T101" fmla="*/ 88 h 111"/>
                <a:gd name="T102" fmla="*/ 20 w 115"/>
                <a:gd name="T103" fmla="*/ 91 h 111"/>
                <a:gd name="T104" fmla="*/ 24 w 115"/>
                <a:gd name="T105" fmla="*/ 96 h 111"/>
                <a:gd name="T106" fmla="*/ 29 w 115"/>
                <a:gd name="T107" fmla="*/ 100 h 111"/>
                <a:gd name="T108" fmla="*/ 35 w 115"/>
                <a:gd name="T109" fmla="*/ 103 h 111"/>
                <a:gd name="T110" fmla="*/ 35 w 115"/>
                <a:gd name="T111" fmla="*/ 103 h 11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15"/>
                <a:gd name="T169" fmla="*/ 0 h 111"/>
                <a:gd name="T170" fmla="*/ 115 w 115"/>
                <a:gd name="T171" fmla="*/ 111 h 11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15" h="111">
                  <a:moveTo>
                    <a:pt x="35" y="103"/>
                  </a:moveTo>
                  <a:lnTo>
                    <a:pt x="39" y="106"/>
                  </a:lnTo>
                  <a:lnTo>
                    <a:pt x="45" y="108"/>
                  </a:lnTo>
                  <a:lnTo>
                    <a:pt x="50" y="109"/>
                  </a:lnTo>
                  <a:lnTo>
                    <a:pt x="56" y="111"/>
                  </a:lnTo>
                  <a:lnTo>
                    <a:pt x="60" y="111"/>
                  </a:lnTo>
                  <a:lnTo>
                    <a:pt x="66" y="111"/>
                  </a:lnTo>
                  <a:lnTo>
                    <a:pt x="71" y="111"/>
                  </a:lnTo>
                  <a:lnTo>
                    <a:pt x="77" y="111"/>
                  </a:lnTo>
                  <a:lnTo>
                    <a:pt x="86" y="106"/>
                  </a:lnTo>
                  <a:lnTo>
                    <a:pt x="97" y="102"/>
                  </a:lnTo>
                  <a:lnTo>
                    <a:pt x="103" y="94"/>
                  </a:lnTo>
                  <a:lnTo>
                    <a:pt x="110" y="86"/>
                  </a:lnTo>
                  <a:lnTo>
                    <a:pt x="110" y="80"/>
                  </a:lnTo>
                  <a:lnTo>
                    <a:pt x="112" y="76"/>
                  </a:lnTo>
                  <a:lnTo>
                    <a:pt x="113" y="70"/>
                  </a:lnTo>
                  <a:lnTo>
                    <a:pt x="115" y="65"/>
                  </a:lnTo>
                  <a:lnTo>
                    <a:pt x="113" y="59"/>
                  </a:lnTo>
                  <a:lnTo>
                    <a:pt x="113" y="53"/>
                  </a:lnTo>
                  <a:lnTo>
                    <a:pt x="112" y="49"/>
                  </a:lnTo>
                  <a:lnTo>
                    <a:pt x="110" y="44"/>
                  </a:lnTo>
                  <a:lnTo>
                    <a:pt x="107" y="38"/>
                  </a:lnTo>
                  <a:lnTo>
                    <a:pt x="104" y="32"/>
                  </a:lnTo>
                  <a:lnTo>
                    <a:pt x="101" y="28"/>
                  </a:lnTo>
                  <a:lnTo>
                    <a:pt x="100" y="25"/>
                  </a:lnTo>
                  <a:lnTo>
                    <a:pt x="91" y="15"/>
                  </a:lnTo>
                  <a:lnTo>
                    <a:pt x="82" y="9"/>
                  </a:lnTo>
                  <a:lnTo>
                    <a:pt x="76" y="6"/>
                  </a:lnTo>
                  <a:lnTo>
                    <a:pt x="70" y="3"/>
                  </a:lnTo>
                  <a:lnTo>
                    <a:pt x="63" y="2"/>
                  </a:lnTo>
                  <a:lnTo>
                    <a:pt x="59" y="2"/>
                  </a:lnTo>
                  <a:lnTo>
                    <a:pt x="53" y="0"/>
                  </a:lnTo>
                  <a:lnTo>
                    <a:pt x="47" y="0"/>
                  </a:lnTo>
                  <a:lnTo>
                    <a:pt x="42" y="0"/>
                  </a:lnTo>
                  <a:lnTo>
                    <a:pt x="38" y="2"/>
                  </a:lnTo>
                  <a:lnTo>
                    <a:pt x="32" y="2"/>
                  </a:lnTo>
                  <a:lnTo>
                    <a:pt x="26" y="3"/>
                  </a:lnTo>
                  <a:lnTo>
                    <a:pt x="21" y="6"/>
                  </a:lnTo>
                  <a:lnTo>
                    <a:pt x="18" y="9"/>
                  </a:lnTo>
                  <a:lnTo>
                    <a:pt x="11" y="17"/>
                  </a:lnTo>
                  <a:lnTo>
                    <a:pt x="6" y="26"/>
                  </a:lnTo>
                  <a:lnTo>
                    <a:pt x="3" y="31"/>
                  </a:lnTo>
                  <a:lnTo>
                    <a:pt x="2" y="35"/>
                  </a:lnTo>
                  <a:lnTo>
                    <a:pt x="0" y="41"/>
                  </a:lnTo>
                  <a:lnTo>
                    <a:pt x="0" y="47"/>
                  </a:lnTo>
                  <a:lnTo>
                    <a:pt x="0" y="52"/>
                  </a:lnTo>
                  <a:lnTo>
                    <a:pt x="0" y="58"/>
                  </a:lnTo>
                  <a:lnTo>
                    <a:pt x="2" y="64"/>
                  </a:lnTo>
                  <a:lnTo>
                    <a:pt x="5" y="68"/>
                  </a:lnTo>
                  <a:lnTo>
                    <a:pt x="9" y="79"/>
                  </a:lnTo>
                  <a:lnTo>
                    <a:pt x="15" y="88"/>
                  </a:lnTo>
                  <a:lnTo>
                    <a:pt x="20" y="91"/>
                  </a:lnTo>
                  <a:lnTo>
                    <a:pt x="24" y="96"/>
                  </a:lnTo>
                  <a:lnTo>
                    <a:pt x="29" y="100"/>
                  </a:lnTo>
                  <a:lnTo>
                    <a:pt x="35" y="103"/>
                  </a:lnTo>
                  <a:close/>
                </a:path>
              </a:pathLst>
            </a:custGeom>
            <a:solidFill>
              <a:srgbClr val="FFFFFF"/>
            </a:solidFill>
            <a:ln w="9525">
              <a:noFill/>
              <a:round/>
              <a:headEnd/>
              <a:tailEnd/>
            </a:ln>
          </p:spPr>
          <p:txBody>
            <a:bodyPr/>
            <a:lstStyle/>
            <a:p>
              <a:endParaRPr lang="ru-RU"/>
            </a:p>
          </p:txBody>
        </p:sp>
        <p:sp>
          <p:nvSpPr>
            <p:cNvPr id="77" name="Freeform 66"/>
            <p:cNvSpPr>
              <a:spLocks/>
            </p:cNvSpPr>
            <p:nvPr/>
          </p:nvSpPr>
          <p:spPr bwMode="auto">
            <a:xfrm>
              <a:off x="2577" y="1326"/>
              <a:ext cx="53" cy="171"/>
            </a:xfrm>
            <a:custGeom>
              <a:avLst/>
              <a:gdLst>
                <a:gd name="T0" fmla="*/ 42 w 53"/>
                <a:gd name="T1" fmla="*/ 0 h 171"/>
                <a:gd name="T2" fmla="*/ 50 w 53"/>
                <a:gd name="T3" fmla="*/ 3 h 171"/>
                <a:gd name="T4" fmla="*/ 47 w 53"/>
                <a:gd name="T5" fmla="*/ 8 h 171"/>
                <a:gd name="T6" fmla="*/ 36 w 53"/>
                <a:gd name="T7" fmla="*/ 14 h 171"/>
                <a:gd name="T8" fmla="*/ 22 w 53"/>
                <a:gd name="T9" fmla="*/ 26 h 171"/>
                <a:gd name="T10" fmla="*/ 15 w 53"/>
                <a:gd name="T11" fmla="*/ 41 h 171"/>
                <a:gd name="T12" fmla="*/ 10 w 53"/>
                <a:gd name="T13" fmla="*/ 53 h 171"/>
                <a:gd name="T14" fmla="*/ 9 w 53"/>
                <a:gd name="T15" fmla="*/ 64 h 171"/>
                <a:gd name="T16" fmla="*/ 7 w 53"/>
                <a:gd name="T17" fmla="*/ 76 h 171"/>
                <a:gd name="T18" fmla="*/ 9 w 53"/>
                <a:gd name="T19" fmla="*/ 88 h 171"/>
                <a:gd name="T20" fmla="*/ 10 w 53"/>
                <a:gd name="T21" fmla="*/ 100 h 171"/>
                <a:gd name="T22" fmla="*/ 12 w 53"/>
                <a:gd name="T23" fmla="*/ 112 h 171"/>
                <a:gd name="T24" fmla="*/ 16 w 53"/>
                <a:gd name="T25" fmla="*/ 122 h 171"/>
                <a:gd name="T26" fmla="*/ 21 w 53"/>
                <a:gd name="T27" fmla="*/ 133 h 171"/>
                <a:gd name="T28" fmla="*/ 27 w 53"/>
                <a:gd name="T29" fmla="*/ 144 h 171"/>
                <a:gd name="T30" fmla="*/ 37 w 53"/>
                <a:gd name="T31" fmla="*/ 157 h 171"/>
                <a:gd name="T32" fmla="*/ 40 w 53"/>
                <a:gd name="T33" fmla="*/ 171 h 171"/>
                <a:gd name="T34" fmla="*/ 31 w 53"/>
                <a:gd name="T35" fmla="*/ 162 h 171"/>
                <a:gd name="T36" fmla="*/ 22 w 53"/>
                <a:gd name="T37" fmla="*/ 151 h 171"/>
                <a:gd name="T38" fmla="*/ 16 w 53"/>
                <a:gd name="T39" fmla="*/ 141 h 171"/>
                <a:gd name="T40" fmla="*/ 10 w 53"/>
                <a:gd name="T41" fmla="*/ 130 h 171"/>
                <a:gd name="T42" fmla="*/ 4 w 53"/>
                <a:gd name="T43" fmla="*/ 118 h 171"/>
                <a:gd name="T44" fmla="*/ 1 w 53"/>
                <a:gd name="T45" fmla="*/ 107 h 171"/>
                <a:gd name="T46" fmla="*/ 0 w 53"/>
                <a:gd name="T47" fmla="*/ 95 h 171"/>
                <a:gd name="T48" fmla="*/ 0 w 53"/>
                <a:gd name="T49" fmla="*/ 83 h 171"/>
                <a:gd name="T50" fmla="*/ 0 w 53"/>
                <a:gd name="T51" fmla="*/ 70 h 171"/>
                <a:gd name="T52" fmla="*/ 1 w 53"/>
                <a:gd name="T53" fmla="*/ 57 h 171"/>
                <a:gd name="T54" fmla="*/ 4 w 53"/>
                <a:gd name="T55" fmla="*/ 45 h 171"/>
                <a:gd name="T56" fmla="*/ 9 w 53"/>
                <a:gd name="T57" fmla="*/ 36 h 171"/>
                <a:gd name="T58" fmla="*/ 13 w 53"/>
                <a:gd name="T59" fmla="*/ 24 h 171"/>
                <a:gd name="T60" fmla="*/ 21 w 53"/>
                <a:gd name="T61" fmla="*/ 15 h 171"/>
                <a:gd name="T62" fmla="*/ 30 w 53"/>
                <a:gd name="T63" fmla="*/ 8 h 171"/>
                <a:gd name="T64" fmla="*/ 40 w 53"/>
                <a:gd name="T65" fmla="*/ 0 h 17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
                <a:gd name="T100" fmla="*/ 0 h 171"/>
                <a:gd name="T101" fmla="*/ 53 w 53"/>
                <a:gd name="T102" fmla="*/ 171 h 17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 h="171">
                  <a:moveTo>
                    <a:pt x="40" y="0"/>
                  </a:moveTo>
                  <a:lnTo>
                    <a:pt x="42" y="0"/>
                  </a:lnTo>
                  <a:lnTo>
                    <a:pt x="45" y="3"/>
                  </a:lnTo>
                  <a:lnTo>
                    <a:pt x="50" y="3"/>
                  </a:lnTo>
                  <a:lnTo>
                    <a:pt x="53" y="5"/>
                  </a:lnTo>
                  <a:lnTo>
                    <a:pt x="47" y="8"/>
                  </a:lnTo>
                  <a:lnTo>
                    <a:pt x="40" y="11"/>
                  </a:lnTo>
                  <a:lnTo>
                    <a:pt x="36" y="14"/>
                  </a:lnTo>
                  <a:lnTo>
                    <a:pt x="31" y="18"/>
                  </a:lnTo>
                  <a:lnTo>
                    <a:pt x="22" y="26"/>
                  </a:lnTo>
                  <a:lnTo>
                    <a:pt x="18" y="36"/>
                  </a:lnTo>
                  <a:lnTo>
                    <a:pt x="15" y="41"/>
                  </a:lnTo>
                  <a:lnTo>
                    <a:pt x="12" y="47"/>
                  </a:lnTo>
                  <a:lnTo>
                    <a:pt x="10" y="53"/>
                  </a:lnTo>
                  <a:lnTo>
                    <a:pt x="10" y="59"/>
                  </a:lnTo>
                  <a:lnTo>
                    <a:pt x="9" y="64"/>
                  </a:lnTo>
                  <a:lnTo>
                    <a:pt x="7" y="70"/>
                  </a:lnTo>
                  <a:lnTo>
                    <a:pt x="7" y="76"/>
                  </a:lnTo>
                  <a:lnTo>
                    <a:pt x="9" y="82"/>
                  </a:lnTo>
                  <a:lnTo>
                    <a:pt x="9" y="88"/>
                  </a:lnTo>
                  <a:lnTo>
                    <a:pt x="9" y="94"/>
                  </a:lnTo>
                  <a:lnTo>
                    <a:pt x="10" y="100"/>
                  </a:lnTo>
                  <a:lnTo>
                    <a:pt x="10" y="106"/>
                  </a:lnTo>
                  <a:lnTo>
                    <a:pt x="12" y="112"/>
                  </a:lnTo>
                  <a:lnTo>
                    <a:pt x="13" y="118"/>
                  </a:lnTo>
                  <a:lnTo>
                    <a:pt x="16" y="122"/>
                  </a:lnTo>
                  <a:lnTo>
                    <a:pt x="19" y="128"/>
                  </a:lnTo>
                  <a:lnTo>
                    <a:pt x="21" y="133"/>
                  </a:lnTo>
                  <a:lnTo>
                    <a:pt x="24" y="139"/>
                  </a:lnTo>
                  <a:lnTo>
                    <a:pt x="27" y="144"/>
                  </a:lnTo>
                  <a:lnTo>
                    <a:pt x="30" y="148"/>
                  </a:lnTo>
                  <a:lnTo>
                    <a:pt x="37" y="157"/>
                  </a:lnTo>
                  <a:lnTo>
                    <a:pt x="47" y="166"/>
                  </a:lnTo>
                  <a:lnTo>
                    <a:pt x="40" y="171"/>
                  </a:lnTo>
                  <a:lnTo>
                    <a:pt x="36" y="166"/>
                  </a:lnTo>
                  <a:lnTo>
                    <a:pt x="31" y="162"/>
                  </a:lnTo>
                  <a:lnTo>
                    <a:pt x="27" y="156"/>
                  </a:lnTo>
                  <a:lnTo>
                    <a:pt x="22" y="151"/>
                  </a:lnTo>
                  <a:lnTo>
                    <a:pt x="19" y="145"/>
                  </a:lnTo>
                  <a:lnTo>
                    <a:pt x="16" y="141"/>
                  </a:lnTo>
                  <a:lnTo>
                    <a:pt x="13" y="136"/>
                  </a:lnTo>
                  <a:lnTo>
                    <a:pt x="10" y="130"/>
                  </a:lnTo>
                  <a:lnTo>
                    <a:pt x="7" y="124"/>
                  </a:lnTo>
                  <a:lnTo>
                    <a:pt x="4" y="118"/>
                  </a:lnTo>
                  <a:lnTo>
                    <a:pt x="3" y="112"/>
                  </a:lnTo>
                  <a:lnTo>
                    <a:pt x="1" y="107"/>
                  </a:lnTo>
                  <a:lnTo>
                    <a:pt x="1" y="100"/>
                  </a:lnTo>
                  <a:lnTo>
                    <a:pt x="0" y="95"/>
                  </a:lnTo>
                  <a:lnTo>
                    <a:pt x="0" y="89"/>
                  </a:lnTo>
                  <a:lnTo>
                    <a:pt x="0" y="83"/>
                  </a:lnTo>
                  <a:lnTo>
                    <a:pt x="0" y="77"/>
                  </a:lnTo>
                  <a:lnTo>
                    <a:pt x="0" y="70"/>
                  </a:lnTo>
                  <a:lnTo>
                    <a:pt x="0" y="64"/>
                  </a:lnTo>
                  <a:lnTo>
                    <a:pt x="1" y="57"/>
                  </a:lnTo>
                  <a:lnTo>
                    <a:pt x="1" y="51"/>
                  </a:lnTo>
                  <a:lnTo>
                    <a:pt x="4" y="45"/>
                  </a:lnTo>
                  <a:lnTo>
                    <a:pt x="6" y="41"/>
                  </a:lnTo>
                  <a:lnTo>
                    <a:pt x="9" y="36"/>
                  </a:lnTo>
                  <a:lnTo>
                    <a:pt x="10" y="30"/>
                  </a:lnTo>
                  <a:lnTo>
                    <a:pt x="13" y="24"/>
                  </a:lnTo>
                  <a:lnTo>
                    <a:pt x="18" y="20"/>
                  </a:lnTo>
                  <a:lnTo>
                    <a:pt x="21" y="15"/>
                  </a:lnTo>
                  <a:lnTo>
                    <a:pt x="25" y="11"/>
                  </a:lnTo>
                  <a:lnTo>
                    <a:pt x="30" y="8"/>
                  </a:lnTo>
                  <a:lnTo>
                    <a:pt x="36" y="3"/>
                  </a:lnTo>
                  <a:lnTo>
                    <a:pt x="40" y="0"/>
                  </a:lnTo>
                  <a:close/>
                </a:path>
              </a:pathLst>
            </a:custGeom>
            <a:solidFill>
              <a:srgbClr val="000000"/>
            </a:solidFill>
            <a:ln w="9525">
              <a:noFill/>
              <a:round/>
              <a:headEnd/>
              <a:tailEnd/>
            </a:ln>
          </p:spPr>
          <p:txBody>
            <a:bodyPr/>
            <a:lstStyle/>
            <a:p>
              <a:endParaRPr lang="ru-RU"/>
            </a:p>
          </p:txBody>
        </p:sp>
        <p:sp>
          <p:nvSpPr>
            <p:cNvPr id="78" name="Freeform 67"/>
            <p:cNvSpPr>
              <a:spLocks/>
            </p:cNvSpPr>
            <p:nvPr/>
          </p:nvSpPr>
          <p:spPr bwMode="auto">
            <a:xfrm>
              <a:off x="2539" y="1343"/>
              <a:ext cx="57" cy="13"/>
            </a:xfrm>
            <a:custGeom>
              <a:avLst/>
              <a:gdLst>
                <a:gd name="T0" fmla="*/ 0 w 57"/>
                <a:gd name="T1" fmla="*/ 13 h 13"/>
                <a:gd name="T2" fmla="*/ 5 w 57"/>
                <a:gd name="T3" fmla="*/ 13 h 13"/>
                <a:gd name="T4" fmla="*/ 9 w 57"/>
                <a:gd name="T5" fmla="*/ 13 h 13"/>
                <a:gd name="T6" fmla="*/ 15 w 57"/>
                <a:gd name="T7" fmla="*/ 12 h 13"/>
                <a:gd name="T8" fmla="*/ 23 w 57"/>
                <a:gd name="T9" fmla="*/ 10 h 13"/>
                <a:gd name="T10" fmla="*/ 30 w 57"/>
                <a:gd name="T11" fmla="*/ 9 h 13"/>
                <a:gd name="T12" fmla="*/ 38 w 57"/>
                <a:gd name="T13" fmla="*/ 9 h 13"/>
                <a:gd name="T14" fmla="*/ 45 w 57"/>
                <a:gd name="T15" fmla="*/ 7 h 13"/>
                <a:gd name="T16" fmla="*/ 53 w 57"/>
                <a:gd name="T17" fmla="*/ 6 h 13"/>
                <a:gd name="T18" fmla="*/ 56 w 57"/>
                <a:gd name="T19" fmla="*/ 3 h 13"/>
                <a:gd name="T20" fmla="*/ 57 w 57"/>
                <a:gd name="T21" fmla="*/ 0 h 13"/>
                <a:gd name="T22" fmla="*/ 47 w 57"/>
                <a:gd name="T23" fmla="*/ 0 h 13"/>
                <a:gd name="T24" fmla="*/ 38 w 57"/>
                <a:gd name="T25" fmla="*/ 1 h 13"/>
                <a:gd name="T26" fmla="*/ 27 w 57"/>
                <a:gd name="T27" fmla="*/ 1 h 13"/>
                <a:gd name="T28" fmla="*/ 20 w 57"/>
                <a:gd name="T29" fmla="*/ 3 h 13"/>
                <a:gd name="T30" fmla="*/ 12 w 57"/>
                <a:gd name="T31" fmla="*/ 3 h 13"/>
                <a:gd name="T32" fmla="*/ 8 w 57"/>
                <a:gd name="T33" fmla="*/ 3 h 13"/>
                <a:gd name="T34" fmla="*/ 5 w 57"/>
                <a:gd name="T35" fmla="*/ 3 h 13"/>
                <a:gd name="T36" fmla="*/ 5 w 57"/>
                <a:gd name="T37" fmla="*/ 4 h 13"/>
                <a:gd name="T38" fmla="*/ 0 w 57"/>
                <a:gd name="T39" fmla="*/ 13 h 13"/>
                <a:gd name="T40" fmla="*/ 0 w 57"/>
                <a:gd name="T41" fmla="*/ 13 h 1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7"/>
                <a:gd name="T64" fmla="*/ 0 h 13"/>
                <a:gd name="T65" fmla="*/ 57 w 57"/>
                <a:gd name="T66" fmla="*/ 13 h 1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7" h="13">
                  <a:moveTo>
                    <a:pt x="0" y="13"/>
                  </a:moveTo>
                  <a:lnTo>
                    <a:pt x="5" y="13"/>
                  </a:lnTo>
                  <a:lnTo>
                    <a:pt x="9" y="13"/>
                  </a:lnTo>
                  <a:lnTo>
                    <a:pt x="15" y="12"/>
                  </a:lnTo>
                  <a:lnTo>
                    <a:pt x="23" y="10"/>
                  </a:lnTo>
                  <a:lnTo>
                    <a:pt x="30" y="9"/>
                  </a:lnTo>
                  <a:lnTo>
                    <a:pt x="38" y="9"/>
                  </a:lnTo>
                  <a:lnTo>
                    <a:pt x="45" y="7"/>
                  </a:lnTo>
                  <a:lnTo>
                    <a:pt x="53" y="6"/>
                  </a:lnTo>
                  <a:lnTo>
                    <a:pt x="56" y="3"/>
                  </a:lnTo>
                  <a:lnTo>
                    <a:pt x="57" y="0"/>
                  </a:lnTo>
                  <a:lnTo>
                    <a:pt x="47" y="0"/>
                  </a:lnTo>
                  <a:lnTo>
                    <a:pt x="38" y="1"/>
                  </a:lnTo>
                  <a:lnTo>
                    <a:pt x="27" y="1"/>
                  </a:lnTo>
                  <a:lnTo>
                    <a:pt x="20" y="3"/>
                  </a:lnTo>
                  <a:lnTo>
                    <a:pt x="12" y="3"/>
                  </a:lnTo>
                  <a:lnTo>
                    <a:pt x="8" y="3"/>
                  </a:lnTo>
                  <a:lnTo>
                    <a:pt x="5" y="3"/>
                  </a:lnTo>
                  <a:lnTo>
                    <a:pt x="5" y="4"/>
                  </a:lnTo>
                  <a:lnTo>
                    <a:pt x="0" y="13"/>
                  </a:lnTo>
                  <a:close/>
                </a:path>
              </a:pathLst>
            </a:custGeom>
            <a:solidFill>
              <a:srgbClr val="000000"/>
            </a:solidFill>
            <a:ln w="9525">
              <a:noFill/>
              <a:round/>
              <a:headEnd/>
              <a:tailEnd/>
            </a:ln>
          </p:spPr>
          <p:txBody>
            <a:bodyPr/>
            <a:lstStyle/>
            <a:p>
              <a:endParaRPr lang="ru-RU"/>
            </a:p>
          </p:txBody>
        </p:sp>
        <p:sp>
          <p:nvSpPr>
            <p:cNvPr id="79" name="Freeform 68"/>
            <p:cNvSpPr>
              <a:spLocks/>
            </p:cNvSpPr>
            <p:nvPr/>
          </p:nvSpPr>
          <p:spPr bwMode="auto">
            <a:xfrm>
              <a:off x="2548" y="1317"/>
              <a:ext cx="62" cy="18"/>
            </a:xfrm>
            <a:custGeom>
              <a:avLst/>
              <a:gdLst>
                <a:gd name="T0" fmla="*/ 0 w 62"/>
                <a:gd name="T1" fmla="*/ 18 h 18"/>
                <a:gd name="T2" fmla="*/ 5 w 62"/>
                <a:gd name="T3" fmla="*/ 17 h 18"/>
                <a:gd name="T4" fmla="*/ 11 w 62"/>
                <a:gd name="T5" fmla="*/ 15 h 18"/>
                <a:gd name="T6" fmla="*/ 17 w 62"/>
                <a:gd name="T7" fmla="*/ 14 h 18"/>
                <a:gd name="T8" fmla="*/ 26 w 62"/>
                <a:gd name="T9" fmla="*/ 14 h 18"/>
                <a:gd name="T10" fmla="*/ 33 w 62"/>
                <a:gd name="T11" fmla="*/ 12 h 18"/>
                <a:gd name="T12" fmla="*/ 41 w 62"/>
                <a:gd name="T13" fmla="*/ 12 h 18"/>
                <a:gd name="T14" fmla="*/ 50 w 62"/>
                <a:gd name="T15" fmla="*/ 9 h 18"/>
                <a:gd name="T16" fmla="*/ 59 w 62"/>
                <a:gd name="T17" fmla="*/ 9 h 18"/>
                <a:gd name="T18" fmla="*/ 62 w 62"/>
                <a:gd name="T19" fmla="*/ 5 h 18"/>
                <a:gd name="T20" fmla="*/ 62 w 62"/>
                <a:gd name="T21" fmla="*/ 0 h 18"/>
                <a:gd name="T22" fmla="*/ 2 w 62"/>
                <a:gd name="T23" fmla="*/ 8 h 18"/>
                <a:gd name="T24" fmla="*/ 0 w 62"/>
                <a:gd name="T25" fmla="*/ 18 h 18"/>
                <a:gd name="T26" fmla="*/ 0 w 62"/>
                <a:gd name="T27" fmla="*/ 18 h 1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2"/>
                <a:gd name="T43" fmla="*/ 0 h 18"/>
                <a:gd name="T44" fmla="*/ 62 w 62"/>
                <a:gd name="T45" fmla="*/ 18 h 1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2" h="18">
                  <a:moveTo>
                    <a:pt x="0" y="18"/>
                  </a:moveTo>
                  <a:lnTo>
                    <a:pt x="5" y="17"/>
                  </a:lnTo>
                  <a:lnTo>
                    <a:pt x="11" y="15"/>
                  </a:lnTo>
                  <a:lnTo>
                    <a:pt x="17" y="14"/>
                  </a:lnTo>
                  <a:lnTo>
                    <a:pt x="26" y="14"/>
                  </a:lnTo>
                  <a:lnTo>
                    <a:pt x="33" y="12"/>
                  </a:lnTo>
                  <a:lnTo>
                    <a:pt x="41" y="12"/>
                  </a:lnTo>
                  <a:lnTo>
                    <a:pt x="50" y="9"/>
                  </a:lnTo>
                  <a:lnTo>
                    <a:pt x="59" y="9"/>
                  </a:lnTo>
                  <a:lnTo>
                    <a:pt x="62" y="5"/>
                  </a:lnTo>
                  <a:lnTo>
                    <a:pt x="62" y="0"/>
                  </a:lnTo>
                  <a:lnTo>
                    <a:pt x="2" y="8"/>
                  </a:lnTo>
                  <a:lnTo>
                    <a:pt x="0" y="18"/>
                  </a:lnTo>
                  <a:close/>
                </a:path>
              </a:pathLst>
            </a:custGeom>
            <a:solidFill>
              <a:srgbClr val="000000"/>
            </a:solidFill>
            <a:ln w="9525">
              <a:noFill/>
              <a:round/>
              <a:headEnd/>
              <a:tailEnd/>
            </a:ln>
          </p:spPr>
          <p:txBody>
            <a:bodyPr/>
            <a:lstStyle/>
            <a:p>
              <a:endParaRPr lang="ru-RU"/>
            </a:p>
          </p:txBody>
        </p:sp>
        <p:sp>
          <p:nvSpPr>
            <p:cNvPr id="80" name="Freeform 69"/>
            <p:cNvSpPr>
              <a:spLocks/>
            </p:cNvSpPr>
            <p:nvPr/>
          </p:nvSpPr>
          <p:spPr bwMode="auto">
            <a:xfrm>
              <a:off x="2557" y="1296"/>
              <a:ext cx="68" cy="16"/>
            </a:xfrm>
            <a:custGeom>
              <a:avLst/>
              <a:gdLst>
                <a:gd name="T0" fmla="*/ 0 w 68"/>
                <a:gd name="T1" fmla="*/ 16 h 16"/>
                <a:gd name="T2" fmla="*/ 3 w 68"/>
                <a:gd name="T3" fmla="*/ 16 h 16"/>
                <a:gd name="T4" fmla="*/ 9 w 68"/>
                <a:gd name="T5" fmla="*/ 15 h 16"/>
                <a:gd name="T6" fmla="*/ 17 w 68"/>
                <a:gd name="T7" fmla="*/ 15 h 16"/>
                <a:gd name="T8" fmla="*/ 26 w 68"/>
                <a:gd name="T9" fmla="*/ 13 h 16"/>
                <a:gd name="T10" fmla="*/ 35 w 68"/>
                <a:gd name="T11" fmla="*/ 12 h 16"/>
                <a:gd name="T12" fmla="*/ 45 w 68"/>
                <a:gd name="T13" fmla="*/ 10 h 16"/>
                <a:gd name="T14" fmla="*/ 54 w 68"/>
                <a:gd name="T15" fmla="*/ 9 h 16"/>
                <a:gd name="T16" fmla="*/ 65 w 68"/>
                <a:gd name="T17" fmla="*/ 9 h 16"/>
                <a:gd name="T18" fmla="*/ 67 w 68"/>
                <a:gd name="T19" fmla="*/ 4 h 16"/>
                <a:gd name="T20" fmla="*/ 68 w 68"/>
                <a:gd name="T21" fmla="*/ 0 h 16"/>
                <a:gd name="T22" fmla="*/ 64 w 68"/>
                <a:gd name="T23" fmla="*/ 0 h 16"/>
                <a:gd name="T24" fmla="*/ 57 w 68"/>
                <a:gd name="T25" fmla="*/ 0 h 16"/>
                <a:gd name="T26" fmla="*/ 51 w 68"/>
                <a:gd name="T27" fmla="*/ 0 h 16"/>
                <a:gd name="T28" fmla="*/ 47 w 68"/>
                <a:gd name="T29" fmla="*/ 1 h 16"/>
                <a:gd name="T30" fmla="*/ 38 w 68"/>
                <a:gd name="T31" fmla="*/ 1 h 16"/>
                <a:gd name="T32" fmla="*/ 29 w 68"/>
                <a:gd name="T33" fmla="*/ 3 h 16"/>
                <a:gd name="T34" fmla="*/ 20 w 68"/>
                <a:gd name="T35" fmla="*/ 4 h 16"/>
                <a:gd name="T36" fmla="*/ 12 w 68"/>
                <a:gd name="T37" fmla="*/ 4 h 16"/>
                <a:gd name="T38" fmla="*/ 6 w 68"/>
                <a:gd name="T39" fmla="*/ 6 h 16"/>
                <a:gd name="T40" fmla="*/ 2 w 68"/>
                <a:gd name="T41" fmla="*/ 7 h 16"/>
                <a:gd name="T42" fmla="*/ 0 w 68"/>
                <a:gd name="T43" fmla="*/ 16 h 16"/>
                <a:gd name="T44" fmla="*/ 0 w 68"/>
                <a:gd name="T45" fmla="*/ 16 h 1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8"/>
                <a:gd name="T70" fmla="*/ 0 h 16"/>
                <a:gd name="T71" fmla="*/ 68 w 68"/>
                <a:gd name="T72" fmla="*/ 16 h 1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8" h="16">
                  <a:moveTo>
                    <a:pt x="0" y="16"/>
                  </a:moveTo>
                  <a:lnTo>
                    <a:pt x="3" y="16"/>
                  </a:lnTo>
                  <a:lnTo>
                    <a:pt x="9" y="15"/>
                  </a:lnTo>
                  <a:lnTo>
                    <a:pt x="17" y="15"/>
                  </a:lnTo>
                  <a:lnTo>
                    <a:pt x="26" y="13"/>
                  </a:lnTo>
                  <a:lnTo>
                    <a:pt x="35" y="12"/>
                  </a:lnTo>
                  <a:lnTo>
                    <a:pt x="45" y="10"/>
                  </a:lnTo>
                  <a:lnTo>
                    <a:pt x="54" y="9"/>
                  </a:lnTo>
                  <a:lnTo>
                    <a:pt x="65" y="9"/>
                  </a:lnTo>
                  <a:lnTo>
                    <a:pt x="67" y="4"/>
                  </a:lnTo>
                  <a:lnTo>
                    <a:pt x="68" y="0"/>
                  </a:lnTo>
                  <a:lnTo>
                    <a:pt x="64" y="0"/>
                  </a:lnTo>
                  <a:lnTo>
                    <a:pt x="57" y="0"/>
                  </a:lnTo>
                  <a:lnTo>
                    <a:pt x="51" y="0"/>
                  </a:lnTo>
                  <a:lnTo>
                    <a:pt x="47" y="1"/>
                  </a:lnTo>
                  <a:lnTo>
                    <a:pt x="38" y="1"/>
                  </a:lnTo>
                  <a:lnTo>
                    <a:pt x="29" y="3"/>
                  </a:lnTo>
                  <a:lnTo>
                    <a:pt x="20" y="4"/>
                  </a:lnTo>
                  <a:lnTo>
                    <a:pt x="12" y="4"/>
                  </a:lnTo>
                  <a:lnTo>
                    <a:pt x="6" y="6"/>
                  </a:lnTo>
                  <a:lnTo>
                    <a:pt x="2" y="7"/>
                  </a:lnTo>
                  <a:lnTo>
                    <a:pt x="0" y="16"/>
                  </a:lnTo>
                  <a:close/>
                </a:path>
              </a:pathLst>
            </a:custGeom>
            <a:solidFill>
              <a:srgbClr val="000000"/>
            </a:solidFill>
            <a:ln w="9525">
              <a:noFill/>
              <a:round/>
              <a:headEnd/>
              <a:tailEnd/>
            </a:ln>
          </p:spPr>
          <p:txBody>
            <a:bodyPr/>
            <a:lstStyle/>
            <a:p>
              <a:endParaRPr lang="ru-RU"/>
            </a:p>
          </p:txBody>
        </p:sp>
        <p:sp>
          <p:nvSpPr>
            <p:cNvPr id="81" name="Freeform 70"/>
            <p:cNvSpPr>
              <a:spLocks/>
            </p:cNvSpPr>
            <p:nvPr/>
          </p:nvSpPr>
          <p:spPr bwMode="auto">
            <a:xfrm>
              <a:off x="2562" y="1272"/>
              <a:ext cx="78" cy="18"/>
            </a:xfrm>
            <a:custGeom>
              <a:avLst/>
              <a:gdLst>
                <a:gd name="T0" fmla="*/ 0 w 78"/>
                <a:gd name="T1" fmla="*/ 18 h 18"/>
                <a:gd name="T2" fmla="*/ 4 w 78"/>
                <a:gd name="T3" fmla="*/ 16 h 18"/>
                <a:gd name="T4" fmla="*/ 13 w 78"/>
                <a:gd name="T5" fmla="*/ 16 h 18"/>
                <a:gd name="T6" fmla="*/ 16 w 78"/>
                <a:gd name="T7" fmla="*/ 15 h 18"/>
                <a:gd name="T8" fmla="*/ 22 w 78"/>
                <a:gd name="T9" fmla="*/ 13 h 18"/>
                <a:gd name="T10" fmla="*/ 27 w 78"/>
                <a:gd name="T11" fmla="*/ 13 h 18"/>
                <a:gd name="T12" fmla="*/ 33 w 78"/>
                <a:gd name="T13" fmla="*/ 13 h 18"/>
                <a:gd name="T14" fmla="*/ 43 w 78"/>
                <a:gd name="T15" fmla="*/ 10 h 18"/>
                <a:gd name="T16" fmla="*/ 52 w 78"/>
                <a:gd name="T17" fmla="*/ 10 h 18"/>
                <a:gd name="T18" fmla="*/ 59 w 78"/>
                <a:gd name="T19" fmla="*/ 9 h 18"/>
                <a:gd name="T20" fmla="*/ 63 w 78"/>
                <a:gd name="T21" fmla="*/ 7 h 18"/>
                <a:gd name="T22" fmla="*/ 68 w 78"/>
                <a:gd name="T23" fmla="*/ 7 h 18"/>
                <a:gd name="T24" fmla="*/ 74 w 78"/>
                <a:gd name="T25" fmla="*/ 7 h 18"/>
                <a:gd name="T26" fmla="*/ 75 w 78"/>
                <a:gd name="T27" fmla="*/ 3 h 18"/>
                <a:gd name="T28" fmla="*/ 78 w 78"/>
                <a:gd name="T29" fmla="*/ 0 h 18"/>
                <a:gd name="T30" fmla="*/ 4 w 78"/>
                <a:gd name="T31" fmla="*/ 9 h 18"/>
                <a:gd name="T32" fmla="*/ 0 w 78"/>
                <a:gd name="T33" fmla="*/ 18 h 18"/>
                <a:gd name="T34" fmla="*/ 0 w 78"/>
                <a:gd name="T35" fmla="*/ 18 h 1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8"/>
                <a:gd name="T55" fmla="*/ 0 h 18"/>
                <a:gd name="T56" fmla="*/ 78 w 78"/>
                <a:gd name="T57" fmla="*/ 18 h 1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8" h="18">
                  <a:moveTo>
                    <a:pt x="0" y="18"/>
                  </a:moveTo>
                  <a:lnTo>
                    <a:pt x="4" y="16"/>
                  </a:lnTo>
                  <a:lnTo>
                    <a:pt x="13" y="16"/>
                  </a:lnTo>
                  <a:lnTo>
                    <a:pt x="16" y="15"/>
                  </a:lnTo>
                  <a:lnTo>
                    <a:pt x="22" y="13"/>
                  </a:lnTo>
                  <a:lnTo>
                    <a:pt x="27" y="13"/>
                  </a:lnTo>
                  <a:lnTo>
                    <a:pt x="33" y="13"/>
                  </a:lnTo>
                  <a:lnTo>
                    <a:pt x="43" y="10"/>
                  </a:lnTo>
                  <a:lnTo>
                    <a:pt x="52" y="10"/>
                  </a:lnTo>
                  <a:lnTo>
                    <a:pt x="59" y="9"/>
                  </a:lnTo>
                  <a:lnTo>
                    <a:pt x="63" y="7"/>
                  </a:lnTo>
                  <a:lnTo>
                    <a:pt x="68" y="7"/>
                  </a:lnTo>
                  <a:lnTo>
                    <a:pt x="74" y="7"/>
                  </a:lnTo>
                  <a:lnTo>
                    <a:pt x="75" y="3"/>
                  </a:lnTo>
                  <a:lnTo>
                    <a:pt x="78" y="0"/>
                  </a:lnTo>
                  <a:lnTo>
                    <a:pt x="4" y="9"/>
                  </a:lnTo>
                  <a:lnTo>
                    <a:pt x="0" y="18"/>
                  </a:lnTo>
                  <a:close/>
                </a:path>
              </a:pathLst>
            </a:custGeom>
            <a:solidFill>
              <a:srgbClr val="000000"/>
            </a:solidFill>
            <a:ln w="9525">
              <a:noFill/>
              <a:round/>
              <a:headEnd/>
              <a:tailEnd/>
            </a:ln>
          </p:spPr>
          <p:txBody>
            <a:bodyPr/>
            <a:lstStyle/>
            <a:p>
              <a:endParaRPr lang="ru-RU"/>
            </a:p>
          </p:txBody>
        </p:sp>
        <p:sp>
          <p:nvSpPr>
            <p:cNvPr id="82" name="Freeform 71"/>
            <p:cNvSpPr>
              <a:spLocks/>
            </p:cNvSpPr>
            <p:nvPr/>
          </p:nvSpPr>
          <p:spPr bwMode="auto">
            <a:xfrm>
              <a:off x="2568" y="1249"/>
              <a:ext cx="87" cy="20"/>
            </a:xfrm>
            <a:custGeom>
              <a:avLst/>
              <a:gdLst>
                <a:gd name="T0" fmla="*/ 0 w 87"/>
                <a:gd name="T1" fmla="*/ 20 h 20"/>
                <a:gd name="T2" fmla="*/ 6 w 87"/>
                <a:gd name="T3" fmla="*/ 18 h 20"/>
                <a:gd name="T4" fmla="*/ 13 w 87"/>
                <a:gd name="T5" fmla="*/ 17 h 20"/>
                <a:gd name="T6" fmla="*/ 19 w 87"/>
                <a:gd name="T7" fmla="*/ 15 h 20"/>
                <a:gd name="T8" fmla="*/ 24 w 87"/>
                <a:gd name="T9" fmla="*/ 15 h 20"/>
                <a:gd name="T10" fmla="*/ 30 w 87"/>
                <a:gd name="T11" fmla="*/ 15 h 20"/>
                <a:gd name="T12" fmla="*/ 36 w 87"/>
                <a:gd name="T13" fmla="*/ 15 h 20"/>
                <a:gd name="T14" fmla="*/ 42 w 87"/>
                <a:gd name="T15" fmla="*/ 12 h 20"/>
                <a:gd name="T16" fmla="*/ 46 w 87"/>
                <a:gd name="T17" fmla="*/ 12 h 20"/>
                <a:gd name="T18" fmla="*/ 53 w 87"/>
                <a:gd name="T19" fmla="*/ 11 h 20"/>
                <a:gd name="T20" fmla="*/ 60 w 87"/>
                <a:gd name="T21" fmla="*/ 11 h 20"/>
                <a:gd name="T22" fmla="*/ 65 w 87"/>
                <a:gd name="T23" fmla="*/ 9 h 20"/>
                <a:gd name="T24" fmla="*/ 71 w 87"/>
                <a:gd name="T25" fmla="*/ 8 h 20"/>
                <a:gd name="T26" fmla="*/ 77 w 87"/>
                <a:gd name="T27" fmla="*/ 8 h 20"/>
                <a:gd name="T28" fmla="*/ 83 w 87"/>
                <a:gd name="T29" fmla="*/ 8 h 20"/>
                <a:gd name="T30" fmla="*/ 84 w 87"/>
                <a:gd name="T31" fmla="*/ 3 h 20"/>
                <a:gd name="T32" fmla="*/ 87 w 87"/>
                <a:gd name="T33" fmla="*/ 0 h 20"/>
                <a:gd name="T34" fmla="*/ 81 w 87"/>
                <a:gd name="T35" fmla="*/ 0 h 20"/>
                <a:gd name="T36" fmla="*/ 75 w 87"/>
                <a:gd name="T37" fmla="*/ 0 h 20"/>
                <a:gd name="T38" fmla="*/ 68 w 87"/>
                <a:gd name="T39" fmla="*/ 2 h 20"/>
                <a:gd name="T40" fmla="*/ 62 w 87"/>
                <a:gd name="T41" fmla="*/ 3 h 20"/>
                <a:gd name="T42" fmla="*/ 54 w 87"/>
                <a:gd name="T43" fmla="*/ 3 h 20"/>
                <a:gd name="T44" fmla="*/ 48 w 87"/>
                <a:gd name="T45" fmla="*/ 3 h 20"/>
                <a:gd name="T46" fmla="*/ 42 w 87"/>
                <a:gd name="T47" fmla="*/ 5 h 20"/>
                <a:gd name="T48" fmla="*/ 36 w 87"/>
                <a:gd name="T49" fmla="*/ 5 h 20"/>
                <a:gd name="T50" fmla="*/ 28 w 87"/>
                <a:gd name="T51" fmla="*/ 5 h 20"/>
                <a:gd name="T52" fmla="*/ 24 w 87"/>
                <a:gd name="T53" fmla="*/ 6 h 20"/>
                <a:gd name="T54" fmla="*/ 18 w 87"/>
                <a:gd name="T55" fmla="*/ 8 h 20"/>
                <a:gd name="T56" fmla="*/ 13 w 87"/>
                <a:gd name="T57" fmla="*/ 8 h 20"/>
                <a:gd name="T58" fmla="*/ 6 w 87"/>
                <a:gd name="T59" fmla="*/ 9 h 20"/>
                <a:gd name="T60" fmla="*/ 1 w 87"/>
                <a:gd name="T61" fmla="*/ 11 h 20"/>
                <a:gd name="T62" fmla="*/ 0 w 87"/>
                <a:gd name="T63" fmla="*/ 20 h 20"/>
                <a:gd name="T64" fmla="*/ 0 w 87"/>
                <a:gd name="T65" fmla="*/ 20 h 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7"/>
                <a:gd name="T100" fmla="*/ 0 h 20"/>
                <a:gd name="T101" fmla="*/ 87 w 87"/>
                <a:gd name="T102" fmla="*/ 20 h 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7" h="20">
                  <a:moveTo>
                    <a:pt x="0" y="20"/>
                  </a:moveTo>
                  <a:lnTo>
                    <a:pt x="6" y="18"/>
                  </a:lnTo>
                  <a:lnTo>
                    <a:pt x="13" y="17"/>
                  </a:lnTo>
                  <a:lnTo>
                    <a:pt x="19" y="15"/>
                  </a:lnTo>
                  <a:lnTo>
                    <a:pt x="24" y="15"/>
                  </a:lnTo>
                  <a:lnTo>
                    <a:pt x="30" y="15"/>
                  </a:lnTo>
                  <a:lnTo>
                    <a:pt x="36" y="15"/>
                  </a:lnTo>
                  <a:lnTo>
                    <a:pt x="42" y="12"/>
                  </a:lnTo>
                  <a:lnTo>
                    <a:pt x="46" y="12"/>
                  </a:lnTo>
                  <a:lnTo>
                    <a:pt x="53" y="11"/>
                  </a:lnTo>
                  <a:lnTo>
                    <a:pt x="60" y="11"/>
                  </a:lnTo>
                  <a:lnTo>
                    <a:pt x="65" y="9"/>
                  </a:lnTo>
                  <a:lnTo>
                    <a:pt x="71" y="8"/>
                  </a:lnTo>
                  <a:lnTo>
                    <a:pt x="77" y="8"/>
                  </a:lnTo>
                  <a:lnTo>
                    <a:pt x="83" y="8"/>
                  </a:lnTo>
                  <a:lnTo>
                    <a:pt x="84" y="3"/>
                  </a:lnTo>
                  <a:lnTo>
                    <a:pt x="87" y="0"/>
                  </a:lnTo>
                  <a:lnTo>
                    <a:pt x="81" y="0"/>
                  </a:lnTo>
                  <a:lnTo>
                    <a:pt x="75" y="0"/>
                  </a:lnTo>
                  <a:lnTo>
                    <a:pt x="68" y="2"/>
                  </a:lnTo>
                  <a:lnTo>
                    <a:pt x="62" y="3"/>
                  </a:lnTo>
                  <a:lnTo>
                    <a:pt x="54" y="3"/>
                  </a:lnTo>
                  <a:lnTo>
                    <a:pt x="48" y="3"/>
                  </a:lnTo>
                  <a:lnTo>
                    <a:pt x="42" y="5"/>
                  </a:lnTo>
                  <a:lnTo>
                    <a:pt x="36" y="5"/>
                  </a:lnTo>
                  <a:lnTo>
                    <a:pt x="28" y="5"/>
                  </a:lnTo>
                  <a:lnTo>
                    <a:pt x="24" y="6"/>
                  </a:lnTo>
                  <a:lnTo>
                    <a:pt x="18" y="8"/>
                  </a:lnTo>
                  <a:lnTo>
                    <a:pt x="13" y="8"/>
                  </a:lnTo>
                  <a:lnTo>
                    <a:pt x="6" y="9"/>
                  </a:lnTo>
                  <a:lnTo>
                    <a:pt x="1" y="11"/>
                  </a:lnTo>
                  <a:lnTo>
                    <a:pt x="0" y="20"/>
                  </a:lnTo>
                  <a:close/>
                </a:path>
              </a:pathLst>
            </a:custGeom>
            <a:solidFill>
              <a:srgbClr val="000000"/>
            </a:solidFill>
            <a:ln w="9525">
              <a:noFill/>
              <a:round/>
              <a:headEnd/>
              <a:tailEnd/>
            </a:ln>
          </p:spPr>
          <p:txBody>
            <a:bodyPr/>
            <a:lstStyle/>
            <a:p>
              <a:endParaRPr lang="ru-RU"/>
            </a:p>
          </p:txBody>
        </p:sp>
        <p:sp>
          <p:nvSpPr>
            <p:cNvPr id="83" name="Freeform 72"/>
            <p:cNvSpPr>
              <a:spLocks/>
            </p:cNvSpPr>
            <p:nvPr/>
          </p:nvSpPr>
          <p:spPr bwMode="auto">
            <a:xfrm>
              <a:off x="2575" y="1228"/>
              <a:ext cx="97" cy="16"/>
            </a:xfrm>
            <a:custGeom>
              <a:avLst/>
              <a:gdLst>
                <a:gd name="T0" fmla="*/ 0 w 97"/>
                <a:gd name="T1" fmla="*/ 16 h 16"/>
                <a:gd name="T2" fmla="*/ 6 w 97"/>
                <a:gd name="T3" fmla="*/ 13 h 16"/>
                <a:gd name="T4" fmla="*/ 17 w 97"/>
                <a:gd name="T5" fmla="*/ 13 h 16"/>
                <a:gd name="T6" fmla="*/ 21 w 97"/>
                <a:gd name="T7" fmla="*/ 12 h 16"/>
                <a:gd name="T8" fmla="*/ 27 w 97"/>
                <a:gd name="T9" fmla="*/ 12 h 16"/>
                <a:gd name="T10" fmla="*/ 33 w 97"/>
                <a:gd name="T11" fmla="*/ 10 h 16"/>
                <a:gd name="T12" fmla="*/ 39 w 97"/>
                <a:gd name="T13" fmla="*/ 10 h 16"/>
                <a:gd name="T14" fmla="*/ 46 w 97"/>
                <a:gd name="T15" fmla="*/ 10 h 16"/>
                <a:gd name="T16" fmla="*/ 53 w 97"/>
                <a:gd name="T17" fmla="*/ 9 h 16"/>
                <a:gd name="T18" fmla="*/ 59 w 97"/>
                <a:gd name="T19" fmla="*/ 7 h 16"/>
                <a:gd name="T20" fmla="*/ 65 w 97"/>
                <a:gd name="T21" fmla="*/ 7 h 16"/>
                <a:gd name="T22" fmla="*/ 73 w 97"/>
                <a:gd name="T23" fmla="*/ 7 h 16"/>
                <a:gd name="T24" fmla="*/ 79 w 97"/>
                <a:gd name="T25" fmla="*/ 6 h 16"/>
                <a:gd name="T26" fmla="*/ 85 w 97"/>
                <a:gd name="T27" fmla="*/ 6 h 16"/>
                <a:gd name="T28" fmla="*/ 91 w 97"/>
                <a:gd name="T29" fmla="*/ 6 h 16"/>
                <a:gd name="T30" fmla="*/ 92 w 97"/>
                <a:gd name="T31" fmla="*/ 3 h 16"/>
                <a:gd name="T32" fmla="*/ 94 w 97"/>
                <a:gd name="T33" fmla="*/ 1 h 16"/>
                <a:gd name="T34" fmla="*/ 95 w 97"/>
                <a:gd name="T35" fmla="*/ 0 h 16"/>
                <a:gd name="T36" fmla="*/ 97 w 97"/>
                <a:gd name="T37" fmla="*/ 0 h 16"/>
                <a:gd name="T38" fmla="*/ 89 w 97"/>
                <a:gd name="T39" fmla="*/ 0 h 16"/>
                <a:gd name="T40" fmla="*/ 83 w 97"/>
                <a:gd name="T41" fmla="*/ 0 h 16"/>
                <a:gd name="T42" fmla="*/ 76 w 97"/>
                <a:gd name="T43" fmla="*/ 0 h 16"/>
                <a:gd name="T44" fmla="*/ 70 w 97"/>
                <a:gd name="T45" fmla="*/ 0 h 16"/>
                <a:gd name="T46" fmla="*/ 62 w 97"/>
                <a:gd name="T47" fmla="*/ 0 h 16"/>
                <a:gd name="T48" fmla="*/ 55 w 97"/>
                <a:gd name="T49" fmla="*/ 1 h 16"/>
                <a:gd name="T50" fmla="*/ 47 w 97"/>
                <a:gd name="T51" fmla="*/ 1 h 16"/>
                <a:gd name="T52" fmla="*/ 42 w 97"/>
                <a:gd name="T53" fmla="*/ 3 h 16"/>
                <a:gd name="T54" fmla="*/ 35 w 97"/>
                <a:gd name="T55" fmla="*/ 3 h 16"/>
                <a:gd name="T56" fmla="*/ 27 w 97"/>
                <a:gd name="T57" fmla="*/ 3 h 16"/>
                <a:gd name="T58" fmla="*/ 21 w 97"/>
                <a:gd name="T59" fmla="*/ 3 h 16"/>
                <a:gd name="T60" fmla="*/ 17 w 97"/>
                <a:gd name="T61" fmla="*/ 3 h 16"/>
                <a:gd name="T62" fmla="*/ 8 w 97"/>
                <a:gd name="T63" fmla="*/ 3 h 16"/>
                <a:gd name="T64" fmla="*/ 2 w 97"/>
                <a:gd name="T65" fmla="*/ 4 h 16"/>
                <a:gd name="T66" fmla="*/ 0 w 97"/>
                <a:gd name="T67" fmla="*/ 16 h 16"/>
                <a:gd name="T68" fmla="*/ 0 w 97"/>
                <a:gd name="T69" fmla="*/ 16 h 1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7"/>
                <a:gd name="T106" fmla="*/ 0 h 16"/>
                <a:gd name="T107" fmla="*/ 97 w 97"/>
                <a:gd name="T108" fmla="*/ 16 h 1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7" h="16">
                  <a:moveTo>
                    <a:pt x="0" y="16"/>
                  </a:moveTo>
                  <a:lnTo>
                    <a:pt x="6" y="13"/>
                  </a:lnTo>
                  <a:lnTo>
                    <a:pt x="17" y="13"/>
                  </a:lnTo>
                  <a:lnTo>
                    <a:pt x="21" y="12"/>
                  </a:lnTo>
                  <a:lnTo>
                    <a:pt x="27" y="12"/>
                  </a:lnTo>
                  <a:lnTo>
                    <a:pt x="33" y="10"/>
                  </a:lnTo>
                  <a:lnTo>
                    <a:pt x="39" y="10"/>
                  </a:lnTo>
                  <a:lnTo>
                    <a:pt x="46" y="10"/>
                  </a:lnTo>
                  <a:lnTo>
                    <a:pt x="53" y="9"/>
                  </a:lnTo>
                  <a:lnTo>
                    <a:pt x="59" y="7"/>
                  </a:lnTo>
                  <a:lnTo>
                    <a:pt x="65" y="7"/>
                  </a:lnTo>
                  <a:lnTo>
                    <a:pt x="73" y="7"/>
                  </a:lnTo>
                  <a:lnTo>
                    <a:pt x="79" y="6"/>
                  </a:lnTo>
                  <a:lnTo>
                    <a:pt x="85" y="6"/>
                  </a:lnTo>
                  <a:lnTo>
                    <a:pt x="91" y="6"/>
                  </a:lnTo>
                  <a:lnTo>
                    <a:pt x="92" y="3"/>
                  </a:lnTo>
                  <a:lnTo>
                    <a:pt x="94" y="1"/>
                  </a:lnTo>
                  <a:lnTo>
                    <a:pt x="95" y="0"/>
                  </a:lnTo>
                  <a:lnTo>
                    <a:pt x="97" y="0"/>
                  </a:lnTo>
                  <a:lnTo>
                    <a:pt x="89" y="0"/>
                  </a:lnTo>
                  <a:lnTo>
                    <a:pt x="83" y="0"/>
                  </a:lnTo>
                  <a:lnTo>
                    <a:pt x="76" y="0"/>
                  </a:lnTo>
                  <a:lnTo>
                    <a:pt x="70" y="0"/>
                  </a:lnTo>
                  <a:lnTo>
                    <a:pt x="62" y="0"/>
                  </a:lnTo>
                  <a:lnTo>
                    <a:pt x="55" y="1"/>
                  </a:lnTo>
                  <a:lnTo>
                    <a:pt x="47" y="1"/>
                  </a:lnTo>
                  <a:lnTo>
                    <a:pt x="42" y="3"/>
                  </a:lnTo>
                  <a:lnTo>
                    <a:pt x="35" y="3"/>
                  </a:lnTo>
                  <a:lnTo>
                    <a:pt x="27" y="3"/>
                  </a:lnTo>
                  <a:lnTo>
                    <a:pt x="21" y="3"/>
                  </a:lnTo>
                  <a:lnTo>
                    <a:pt x="17" y="3"/>
                  </a:lnTo>
                  <a:lnTo>
                    <a:pt x="8" y="3"/>
                  </a:lnTo>
                  <a:lnTo>
                    <a:pt x="2" y="4"/>
                  </a:lnTo>
                  <a:lnTo>
                    <a:pt x="0" y="16"/>
                  </a:lnTo>
                  <a:close/>
                </a:path>
              </a:pathLst>
            </a:custGeom>
            <a:solidFill>
              <a:srgbClr val="000000"/>
            </a:solidFill>
            <a:ln w="9525">
              <a:noFill/>
              <a:round/>
              <a:headEnd/>
              <a:tailEnd/>
            </a:ln>
          </p:spPr>
          <p:txBody>
            <a:bodyPr/>
            <a:lstStyle/>
            <a:p>
              <a:endParaRPr lang="ru-RU"/>
            </a:p>
          </p:txBody>
        </p:sp>
        <p:sp>
          <p:nvSpPr>
            <p:cNvPr id="84" name="Freeform 73"/>
            <p:cNvSpPr>
              <a:spLocks/>
            </p:cNvSpPr>
            <p:nvPr/>
          </p:nvSpPr>
          <p:spPr bwMode="auto">
            <a:xfrm>
              <a:off x="2515" y="1371"/>
              <a:ext cx="69" cy="25"/>
            </a:xfrm>
            <a:custGeom>
              <a:avLst/>
              <a:gdLst>
                <a:gd name="T0" fmla="*/ 65 w 69"/>
                <a:gd name="T1" fmla="*/ 2 h 25"/>
                <a:gd name="T2" fmla="*/ 66 w 69"/>
                <a:gd name="T3" fmla="*/ 0 h 25"/>
                <a:gd name="T4" fmla="*/ 68 w 69"/>
                <a:gd name="T5" fmla="*/ 5 h 25"/>
                <a:gd name="T6" fmla="*/ 68 w 69"/>
                <a:gd name="T7" fmla="*/ 8 h 25"/>
                <a:gd name="T8" fmla="*/ 69 w 69"/>
                <a:gd name="T9" fmla="*/ 11 h 25"/>
                <a:gd name="T10" fmla="*/ 62 w 69"/>
                <a:gd name="T11" fmla="*/ 9 h 25"/>
                <a:gd name="T12" fmla="*/ 54 w 69"/>
                <a:gd name="T13" fmla="*/ 11 h 25"/>
                <a:gd name="T14" fmla="*/ 47 w 69"/>
                <a:gd name="T15" fmla="*/ 12 h 25"/>
                <a:gd name="T16" fmla="*/ 39 w 69"/>
                <a:gd name="T17" fmla="*/ 15 h 25"/>
                <a:gd name="T18" fmla="*/ 29 w 69"/>
                <a:gd name="T19" fmla="*/ 17 h 25"/>
                <a:gd name="T20" fmla="*/ 19 w 69"/>
                <a:gd name="T21" fmla="*/ 20 h 25"/>
                <a:gd name="T22" fmla="*/ 10 w 69"/>
                <a:gd name="T23" fmla="*/ 22 h 25"/>
                <a:gd name="T24" fmla="*/ 4 w 69"/>
                <a:gd name="T25" fmla="*/ 25 h 25"/>
                <a:gd name="T26" fmla="*/ 3 w 69"/>
                <a:gd name="T27" fmla="*/ 23 h 25"/>
                <a:gd name="T28" fmla="*/ 3 w 69"/>
                <a:gd name="T29" fmla="*/ 20 h 25"/>
                <a:gd name="T30" fmla="*/ 1 w 69"/>
                <a:gd name="T31" fmla="*/ 17 h 25"/>
                <a:gd name="T32" fmla="*/ 0 w 69"/>
                <a:gd name="T33" fmla="*/ 17 h 25"/>
                <a:gd name="T34" fmla="*/ 65 w 69"/>
                <a:gd name="T35" fmla="*/ 2 h 25"/>
                <a:gd name="T36" fmla="*/ 65 w 69"/>
                <a:gd name="T37" fmla="*/ 2 h 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9"/>
                <a:gd name="T58" fmla="*/ 0 h 25"/>
                <a:gd name="T59" fmla="*/ 69 w 69"/>
                <a:gd name="T60" fmla="*/ 25 h 2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9" h="25">
                  <a:moveTo>
                    <a:pt x="65" y="2"/>
                  </a:moveTo>
                  <a:lnTo>
                    <a:pt x="66" y="0"/>
                  </a:lnTo>
                  <a:lnTo>
                    <a:pt x="68" y="5"/>
                  </a:lnTo>
                  <a:lnTo>
                    <a:pt x="68" y="8"/>
                  </a:lnTo>
                  <a:lnTo>
                    <a:pt x="69" y="11"/>
                  </a:lnTo>
                  <a:lnTo>
                    <a:pt x="62" y="9"/>
                  </a:lnTo>
                  <a:lnTo>
                    <a:pt x="54" y="11"/>
                  </a:lnTo>
                  <a:lnTo>
                    <a:pt x="47" y="12"/>
                  </a:lnTo>
                  <a:lnTo>
                    <a:pt x="39" y="15"/>
                  </a:lnTo>
                  <a:lnTo>
                    <a:pt x="29" y="17"/>
                  </a:lnTo>
                  <a:lnTo>
                    <a:pt x="19" y="20"/>
                  </a:lnTo>
                  <a:lnTo>
                    <a:pt x="10" y="22"/>
                  </a:lnTo>
                  <a:lnTo>
                    <a:pt x="4" y="25"/>
                  </a:lnTo>
                  <a:lnTo>
                    <a:pt x="3" y="23"/>
                  </a:lnTo>
                  <a:lnTo>
                    <a:pt x="3" y="20"/>
                  </a:lnTo>
                  <a:lnTo>
                    <a:pt x="1" y="17"/>
                  </a:lnTo>
                  <a:lnTo>
                    <a:pt x="0" y="17"/>
                  </a:lnTo>
                  <a:lnTo>
                    <a:pt x="65" y="2"/>
                  </a:lnTo>
                  <a:close/>
                </a:path>
              </a:pathLst>
            </a:custGeom>
            <a:solidFill>
              <a:srgbClr val="000000"/>
            </a:solidFill>
            <a:ln w="9525">
              <a:noFill/>
              <a:round/>
              <a:headEnd/>
              <a:tailEnd/>
            </a:ln>
          </p:spPr>
          <p:txBody>
            <a:bodyPr/>
            <a:lstStyle/>
            <a:p>
              <a:endParaRPr lang="ru-RU"/>
            </a:p>
          </p:txBody>
        </p:sp>
        <p:sp>
          <p:nvSpPr>
            <p:cNvPr id="85" name="Freeform 74"/>
            <p:cNvSpPr>
              <a:spLocks/>
            </p:cNvSpPr>
            <p:nvPr/>
          </p:nvSpPr>
          <p:spPr bwMode="auto">
            <a:xfrm>
              <a:off x="2627" y="1420"/>
              <a:ext cx="142" cy="104"/>
            </a:xfrm>
            <a:custGeom>
              <a:avLst/>
              <a:gdLst>
                <a:gd name="T0" fmla="*/ 0 w 142"/>
                <a:gd name="T1" fmla="*/ 80 h 104"/>
                <a:gd name="T2" fmla="*/ 1 w 142"/>
                <a:gd name="T3" fmla="*/ 80 h 104"/>
                <a:gd name="T4" fmla="*/ 6 w 142"/>
                <a:gd name="T5" fmla="*/ 84 h 104"/>
                <a:gd name="T6" fmla="*/ 9 w 142"/>
                <a:gd name="T7" fmla="*/ 86 h 104"/>
                <a:gd name="T8" fmla="*/ 13 w 142"/>
                <a:gd name="T9" fmla="*/ 87 h 104"/>
                <a:gd name="T10" fmla="*/ 18 w 142"/>
                <a:gd name="T11" fmla="*/ 90 h 104"/>
                <a:gd name="T12" fmla="*/ 25 w 142"/>
                <a:gd name="T13" fmla="*/ 93 h 104"/>
                <a:gd name="T14" fmla="*/ 31 w 142"/>
                <a:gd name="T15" fmla="*/ 95 h 104"/>
                <a:gd name="T16" fmla="*/ 36 w 142"/>
                <a:gd name="T17" fmla="*/ 98 h 104"/>
                <a:gd name="T18" fmla="*/ 43 w 142"/>
                <a:gd name="T19" fmla="*/ 99 h 104"/>
                <a:gd name="T20" fmla="*/ 51 w 142"/>
                <a:gd name="T21" fmla="*/ 101 h 104"/>
                <a:gd name="T22" fmla="*/ 60 w 142"/>
                <a:gd name="T23" fmla="*/ 102 h 104"/>
                <a:gd name="T24" fmla="*/ 68 w 142"/>
                <a:gd name="T25" fmla="*/ 104 h 104"/>
                <a:gd name="T26" fmla="*/ 77 w 142"/>
                <a:gd name="T27" fmla="*/ 104 h 104"/>
                <a:gd name="T28" fmla="*/ 86 w 142"/>
                <a:gd name="T29" fmla="*/ 104 h 104"/>
                <a:gd name="T30" fmla="*/ 93 w 142"/>
                <a:gd name="T31" fmla="*/ 101 h 104"/>
                <a:gd name="T32" fmla="*/ 101 w 142"/>
                <a:gd name="T33" fmla="*/ 99 h 104"/>
                <a:gd name="T34" fmla="*/ 107 w 142"/>
                <a:gd name="T35" fmla="*/ 95 h 104"/>
                <a:gd name="T36" fmla="*/ 113 w 142"/>
                <a:gd name="T37" fmla="*/ 90 h 104"/>
                <a:gd name="T38" fmla="*/ 117 w 142"/>
                <a:gd name="T39" fmla="*/ 84 h 104"/>
                <a:gd name="T40" fmla="*/ 123 w 142"/>
                <a:gd name="T41" fmla="*/ 78 h 104"/>
                <a:gd name="T42" fmla="*/ 126 w 142"/>
                <a:gd name="T43" fmla="*/ 72 h 104"/>
                <a:gd name="T44" fmla="*/ 131 w 142"/>
                <a:gd name="T45" fmla="*/ 66 h 104"/>
                <a:gd name="T46" fmla="*/ 132 w 142"/>
                <a:gd name="T47" fmla="*/ 59 h 104"/>
                <a:gd name="T48" fmla="*/ 135 w 142"/>
                <a:gd name="T49" fmla="*/ 53 h 104"/>
                <a:gd name="T50" fmla="*/ 137 w 142"/>
                <a:gd name="T51" fmla="*/ 47 h 104"/>
                <a:gd name="T52" fmla="*/ 138 w 142"/>
                <a:gd name="T53" fmla="*/ 42 h 104"/>
                <a:gd name="T54" fmla="*/ 142 w 142"/>
                <a:gd name="T55" fmla="*/ 31 h 104"/>
                <a:gd name="T56" fmla="*/ 142 w 142"/>
                <a:gd name="T57" fmla="*/ 28 h 104"/>
                <a:gd name="T58" fmla="*/ 140 w 142"/>
                <a:gd name="T59" fmla="*/ 21 h 104"/>
                <a:gd name="T60" fmla="*/ 138 w 142"/>
                <a:gd name="T61" fmla="*/ 12 h 104"/>
                <a:gd name="T62" fmla="*/ 135 w 142"/>
                <a:gd name="T63" fmla="*/ 3 h 104"/>
                <a:gd name="T64" fmla="*/ 135 w 142"/>
                <a:gd name="T65" fmla="*/ 0 h 104"/>
                <a:gd name="T66" fmla="*/ 28 w 142"/>
                <a:gd name="T67" fmla="*/ 48 h 104"/>
                <a:gd name="T68" fmla="*/ 0 w 142"/>
                <a:gd name="T69" fmla="*/ 80 h 104"/>
                <a:gd name="T70" fmla="*/ 0 w 142"/>
                <a:gd name="T71" fmla="*/ 80 h 10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2"/>
                <a:gd name="T109" fmla="*/ 0 h 104"/>
                <a:gd name="T110" fmla="*/ 142 w 142"/>
                <a:gd name="T111" fmla="*/ 104 h 10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2" h="104">
                  <a:moveTo>
                    <a:pt x="0" y="80"/>
                  </a:moveTo>
                  <a:lnTo>
                    <a:pt x="1" y="80"/>
                  </a:lnTo>
                  <a:lnTo>
                    <a:pt x="6" y="84"/>
                  </a:lnTo>
                  <a:lnTo>
                    <a:pt x="9" y="86"/>
                  </a:lnTo>
                  <a:lnTo>
                    <a:pt x="13" y="87"/>
                  </a:lnTo>
                  <a:lnTo>
                    <a:pt x="18" y="90"/>
                  </a:lnTo>
                  <a:lnTo>
                    <a:pt x="25" y="93"/>
                  </a:lnTo>
                  <a:lnTo>
                    <a:pt x="31" y="95"/>
                  </a:lnTo>
                  <a:lnTo>
                    <a:pt x="36" y="98"/>
                  </a:lnTo>
                  <a:lnTo>
                    <a:pt x="43" y="99"/>
                  </a:lnTo>
                  <a:lnTo>
                    <a:pt x="51" y="101"/>
                  </a:lnTo>
                  <a:lnTo>
                    <a:pt x="60" y="102"/>
                  </a:lnTo>
                  <a:lnTo>
                    <a:pt x="68" y="104"/>
                  </a:lnTo>
                  <a:lnTo>
                    <a:pt x="77" y="104"/>
                  </a:lnTo>
                  <a:lnTo>
                    <a:pt x="86" y="104"/>
                  </a:lnTo>
                  <a:lnTo>
                    <a:pt x="93" y="101"/>
                  </a:lnTo>
                  <a:lnTo>
                    <a:pt x="101" y="99"/>
                  </a:lnTo>
                  <a:lnTo>
                    <a:pt x="107" y="95"/>
                  </a:lnTo>
                  <a:lnTo>
                    <a:pt x="113" y="90"/>
                  </a:lnTo>
                  <a:lnTo>
                    <a:pt x="117" y="84"/>
                  </a:lnTo>
                  <a:lnTo>
                    <a:pt x="123" y="78"/>
                  </a:lnTo>
                  <a:lnTo>
                    <a:pt x="126" y="72"/>
                  </a:lnTo>
                  <a:lnTo>
                    <a:pt x="131" y="66"/>
                  </a:lnTo>
                  <a:lnTo>
                    <a:pt x="132" y="59"/>
                  </a:lnTo>
                  <a:lnTo>
                    <a:pt x="135" y="53"/>
                  </a:lnTo>
                  <a:lnTo>
                    <a:pt x="137" y="47"/>
                  </a:lnTo>
                  <a:lnTo>
                    <a:pt x="138" y="42"/>
                  </a:lnTo>
                  <a:lnTo>
                    <a:pt x="142" y="31"/>
                  </a:lnTo>
                  <a:lnTo>
                    <a:pt x="142" y="28"/>
                  </a:lnTo>
                  <a:lnTo>
                    <a:pt x="140" y="21"/>
                  </a:lnTo>
                  <a:lnTo>
                    <a:pt x="138" y="12"/>
                  </a:lnTo>
                  <a:lnTo>
                    <a:pt x="135" y="3"/>
                  </a:lnTo>
                  <a:lnTo>
                    <a:pt x="135" y="0"/>
                  </a:lnTo>
                  <a:lnTo>
                    <a:pt x="28" y="48"/>
                  </a:lnTo>
                  <a:lnTo>
                    <a:pt x="0" y="80"/>
                  </a:lnTo>
                  <a:close/>
                </a:path>
              </a:pathLst>
            </a:custGeom>
            <a:solidFill>
              <a:srgbClr val="FFFFFF"/>
            </a:solidFill>
            <a:ln w="9525">
              <a:noFill/>
              <a:round/>
              <a:headEnd/>
              <a:tailEnd/>
            </a:ln>
          </p:spPr>
          <p:txBody>
            <a:bodyPr/>
            <a:lstStyle/>
            <a:p>
              <a:endParaRPr lang="ru-RU"/>
            </a:p>
          </p:txBody>
        </p:sp>
        <p:sp>
          <p:nvSpPr>
            <p:cNvPr id="86" name="Freeform 75"/>
            <p:cNvSpPr>
              <a:spLocks/>
            </p:cNvSpPr>
            <p:nvPr/>
          </p:nvSpPr>
          <p:spPr bwMode="auto">
            <a:xfrm>
              <a:off x="2587" y="1439"/>
              <a:ext cx="230" cy="150"/>
            </a:xfrm>
            <a:custGeom>
              <a:avLst/>
              <a:gdLst>
                <a:gd name="T0" fmla="*/ 0 w 230"/>
                <a:gd name="T1" fmla="*/ 102 h 150"/>
                <a:gd name="T2" fmla="*/ 41 w 230"/>
                <a:gd name="T3" fmla="*/ 59 h 150"/>
                <a:gd name="T4" fmla="*/ 43 w 230"/>
                <a:gd name="T5" fmla="*/ 59 h 150"/>
                <a:gd name="T6" fmla="*/ 49 w 230"/>
                <a:gd name="T7" fmla="*/ 64 h 150"/>
                <a:gd name="T8" fmla="*/ 50 w 230"/>
                <a:gd name="T9" fmla="*/ 64 h 150"/>
                <a:gd name="T10" fmla="*/ 56 w 230"/>
                <a:gd name="T11" fmla="*/ 67 h 150"/>
                <a:gd name="T12" fmla="*/ 61 w 230"/>
                <a:gd name="T13" fmla="*/ 68 h 150"/>
                <a:gd name="T14" fmla="*/ 67 w 230"/>
                <a:gd name="T15" fmla="*/ 71 h 150"/>
                <a:gd name="T16" fmla="*/ 73 w 230"/>
                <a:gd name="T17" fmla="*/ 74 h 150"/>
                <a:gd name="T18" fmla="*/ 79 w 230"/>
                <a:gd name="T19" fmla="*/ 76 h 150"/>
                <a:gd name="T20" fmla="*/ 85 w 230"/>
                <a:gd name="T21" fmla="*/ 77 h 150"/>
                <a:gd name="T22" fmla="*/ 92 w 230"/>
                <a:gd name="T23" fmla="*/ 80 h 150"/>
                <a:gd name="T24" fmla="*/ 100 w 230"/>
                <a:gd name="T25" fmla="*/ 82 h 150"/>
                <a:gd name="T26" fmla="*/ 108 w 230"/>
                <a:gd name="T27" fmla="*/ 82 h 150"/>
                <a:gd name="T28" fmla="*/ 114 w 230"/>
                <a:gd name="T29" fmla="*/ 82 h 150"/>
                <a:gd name="T30" fmla="*/ 123 w 230"/>
                <a:gd name="T31" fmla="*/ 83 h 150"/>
                <a:gd name="T32" fmla="*/ 129 w 230"/>
                <a:gd name="T33" fmla="*/ 82 h 150"/>
                <a:gd name="T34" fmla="*/ 135 w 230"/>
                <a:gd name="T35" fmla="*/ 79 h 150"/>
                <a:gd name="T36" fmla="*/ 139 w 230"/>
                <a:gd name="T37" fmla="*/ 76 h 150"/>
                <a:gd name="T38" fmla="*/ 145 w 230"/>
                <a:gd name="T39" fmla="*/ 74 h 150"/>
                <a:gd name="T40" fmla="*/ 154 w 230"/>
                <a:gd name="T41" fmla="*/ 65 h 150"/>
                <a:gd name="T42" fmla="*/ 162 w 230"/>
                <a:gd name="T43" fmla="*/ 58 h 150"/>
                <a:gd name="T44" fmla="*/ 165 w 230"/>
                <a:gd name="T45" fmla="*/ 50 h 150"/>
                <a:gd name="T46" fmla="*/ 169 w 230"/>
                <a:gd name="T47" fmla="*/ 43 h 150"/>
                <a:gd name="T48" fmla="*/ 171 w 230"/>
                <a:gd name="T49" fmla="*/ 38 h 150"/>
                <a:gd name="T50" fmla="*/ 172 w 230"/>
                <a:gd name="T51" fmla="*/ 37 h 150"/>
                <a:gd name="T52" fmla="*/ 182 w 230"/>
                <a:gd name="T53" fmla="*/ 0 h 150"/>
                <a:gd name="T54" fmla="*/ 230 w 230"/>
                <a:gd name="T55" fmla="*/ 56 h 150"/>
                <a:gd name="T56" fmla="*/ 49 w 230"/>
                <a:gd name="T57" fmla="*/ 150 h 150"/>
                <a:gd name="T58" fmla="*/ 0 w 230"/>
                <a:gd name="T59" fmla="*/ 102 h 150"/>
                <a:gd name="T60" fmla="*/ 0 w 230"/>
                <a:gd name="T61" fmla="*/ 102 h 15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30"/>
                <a:gd name="T94" fmla="*/ 0 h 150"/>
                <a:gd name="T95" fmla="*/ 230 w 230"/>
                <a:gd name="T96" fmla="*/ 150 h 15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30" h="150">
                  <a:moveTo>
                    <a:pt x="0" y="102"/>
                  </a:moveTo>
                  <a:lnTo>
                    <a:pt x="41" y="59"/>
                  </a:lnTo>
                  <a:lnTo>
                    <a:pt x="43" y="59"/>
                  </a:lnTo>
                  <a:lnTo>
                    <a:pt x="49" y="64"/>
                  </a:lnTo>
                  <a:lnTo>
                    <a:pt x="50" y="64"/>
                  </a:lnTo>
                  <a:lnTo>
                    <a:pt x="56" y="67"/>
                  </a:lnTo>
                  <a:lnTo>
                    <a:pt x="61" y="68"/>
                  </a:lnTo>
                  <a:lnTo>
                    <a:pt x="67" y="71"/>
                  </a:lnTo>
                  <a:lnTo>
                    <a:pt x="73" y="74"/>
                  </a:lnTo>
                  <a:lnTo>
                    <a:pt x="79" y="76"/>
                  </a:lnTo>
                  <a:lnTo>
                    <a:pt x="85" y="77"/>
                  </a:lnTo>
                  <a:lnTo>
                    <a:pt x="92" y="80"/>
                  </a:lnTo>
                  <a:lnTo>
                    <a:pt x="100" y="82"/>
                  </a:lnTo>
                  <a:lnTo>
                    <a:pt x="108" y="82"/>
                  </a:lnTo>
                  <a:lnTo>
                    <a:pt x="114" y="82"/>
                  </a:lnTo>
                  <a:lnTo>
                    <a:pt x="123" y="83"/>
                  </a:lnTo>
                  <a:lnTo>
                    <a:pt x="129" y="82"/>
                  </a:lnTo>
                  <a:lnTo>
                    <a:pt x="135" y="79"/>
                  </a:lnTo>
                  <a:lnTo>
                    <a:pt x="139" y="76"/>
                  </a:lnTo>
                  <a:lnTo>
                    <a:pt x="145" y="74"/>
                  </a:lnTo>
                  <a:lnTo>
                    <a:pt x="154" y="65"/>
                  </a:lnTo>
                  <a:lnTo>
                    <a:pt x="162" y="58"/>
                  </a:lnTo>
                  <a:lnTo>
                    <a:pt x="165" y="50"/>
                  </a:lnTo>
                  <a:lnTo>
                    <a:pt x="169" y="43"/>
                  </a:lnTo>
                  <a:lnTo>
                    <a:pt x="171" y="38"/>
                  </a:lnTo>
                  <a:lnTo>
                    <a:pt x="172" y="37"/>
                  </a:lnTo>
                  <a:lnTo>
                    <a:pt x="182" y="0"/>
                  </a:lnTo>
                  <a:lnTo>
                    <a:pt x="230" y="56"/>
                  </a:lnTo>
                  <a:lnTo>
                    <a:pt x="49" y="150"/>
                  </a:lnTo>
                  <a:lnTo>
                    <a:pt x="0" y="102"/>
                  </a:lnTo>
                  <a:close/>
                </a:path>
              </a:pathLst>
            </a:custGeom>
            <a:solidFill>
              <a:srgbClr val="FFE600"/>
            </a:solidFill>
            <a:ln w="9525">
              <a:noFill/>
              <a:round/>
              <a:headEnd/>
              <a:tailEnd/>
            </a:ln>
          </p:spPr>
          <p:txBody>
            <a:bodyPr/>
            <a:lstStyle/>
            <a:p>
              <a:endParaRPr lang="ru-RU"/>
            </a:p>
          </p:txBody>
        </p:sp>
        <p:sp>
          <p:nvSpPr>
            <p:cNvPr id="87" name="Freeform 76"/>
            <p:cNvSpPr>
              <a:spLocks/>
            </p:cNvSpPr>
            <p:nvPr/>
          </p:nvSpPr>
          <p:spPr bwMode="auto">
            <a:xfrm>
              <a:off x="2613" y="1319"/>
              <a:ext cx="156" cy="208"/>
            </a:xfrm>
            <a:custGeom>
              <a:avLst/>
              <a:gdLst>
                <a:gd name="T0" fmla="*/ 8 w 156"/>
                <a:gd name="T1" fmla="*/ 6 h 208"/>
                <a:gd name="T2" fmla="*/ 27 w 156"/>
                <a:gd name="T3" fmla="*/ 0 h 208"/>
                <a:gd name="T4" fmla="*/ 48 w 156"/>
                <a:gd name="T5" fmla="*/ 0 h 208"/>
                <a:gd name="T6" fmla="*/ 66 w 156"/>
                <a:gd name="T7" fmla="*/ 4 h 208"/>
                <a:gd name="T8" fmla="*/ 86 w 156"/>
                <a:gd name="T9" fmla="*/ 12 h 208"/>
                <a:gd name="T10" fmla="*/ 103 w 156"/>
                <a:gd name="T11" fmla="*/ 24 h 208"/>
                <a:gd name="T12" fmla="*/ 118 w 156"/>
                <a:gd name="T13" fmla="*/ 37 h 208"/>
                <a:gd name="T14" fmla="*/ 131 w 156"/>
                <a:gd name="T15" fmla="*/ 55 h 208"/>
                <a:gd name="T16" fmla="*/ 142 w 156"/>
                <a:gd name="T17" fmla="*/ 74 h 208"/>
                <a:gd name="T18" fmla="*/ 149 w 156"/>
                <a:gd name="T19" fmla="*/ 93 h 208"/>
                <a:gd name="T20" fmla="*/ 156 w 156"/>
                <a:gd name="T21" fmla="*/ 113 h 208"/>
                <a:gd name="T22" fmla="*/ 156 w 156"/>
                <a:gd name="T23" fmla="*/ 128 h 208"/>
                <a:gd name="T24" fmla="*/ 156 w 156"/>
                <a:gd name="T25" fmla="*/ 138 h 208"/>
                <a:gd name="T26" fmla="*/ 152 w 156"/>
                <a:gd name="T27" fmla="*/ 154 h 208"/>
                <a:gd name="T28" fmla="*/ 148 w 156"/>
                <a:gd name="T29" fmla="*/ 172 h 208"/>
                <a:gd name="T30" fmla="*/ 136 w 156"/>
                <a:gd name="T31" fmla="*/ 187 h 208"/>
                <a:gd name="T32" fmla="*/ 119 w 156"/>
                <a:gd name="T33" fmla="*/ 200 h 208"/>
                <a:gd name="T34" fmla="*/ 103 w 156"/>
                <a:gd name="T35" fmla="*/ 206 h 208"/>
                <a:gd name="T36" fmla="*/ 86 w 156"/>
                <a:gd name="T37" fmla="*/ 206 h 208"/>
                <a:gd name="T38" fmla="*/ 72 w 156"/>
                <a:gd name="T39" fmla="*/ 206 h 208"/>
                <a:gd name="T40" fmla="*/ 62 w 156"/>
                <a:gd name="T41" fmla="*/ 205 h 208"/>
                <a:gd name="T42" fmla="*/ 47 w 156"/>
                <a:gd name="T43" fmla="*/ 202 h 208"/>
                <a:gd name="T44" fmla="*/ 30 w 156"/>
                <a:gd name="T45" fmla="*/ 194 h 208"/>
                <a:gd name="T46" fmla="*/ 12 w 156"/>
                <a:gd name="T47" fmla="*/ 182 h 208"/>
                <a:gd name="T48" fmla="*/ 8 w 156"/>
                <a:gd name="T49" fmla="*/ 173 h 208"/>
                <a:gd name="T50" fmla="*/ 15 w 156"/>
                <a:gd name="T51" fmla="*/ 176 h 208"/>
                <a:gd name="T52" fmla="*/ 32 w 156"/>
                <a:gd name="T53" fmla="*/ 185 h 208"/>
                <a:gd name="T54" fmla="*/ 48 w 156"/>
                <a:gd name="T55" fmla="*/ 193 h 208"/>
                <a:gd name="T56" fmla="*/ 66 w 156"/>
                <a:gd name="T57" fmla="*/ 197 h 208"/>
                <a:gd name="T58" fmla="*/ 86 w 156"/>
                <a:gd name="T59" fmla="*/ 199 h 208"/>
                <a:gd name="T60" fmla="*/ 103 w 156"/>
                <a:gd name="T61" fmla="*/ 197 h 208"/>
                <a:gd name="T62" fmla="*/ 119 w 156"/>
                <a:gd name="T63" fmla="*/ 191 h 208"/>
                <a:gd name="T64" fmla="*/ 133 w 156"/>
                <a:gd name="T65" fmla="*/ 178 h 208"/>
                <a:gd name="T66" fmla="*/ 142 w 156"/>
                <a:gd name="T67" fmla="*/ 164 h 208"/>
                <a:gd name="T68" fmla="*/ 146 w 156"/>
                <a:gd name="T69" fmla="*/ 152 h 208"/>
                <a:gd name="T70" fmla="*/ 148 w 156"/>
                <a:gd name="T71" fmla="*/ 140 h 208"/>
                <a:gd name="T72" fmla="*/ 149 w 156"/>
                <a:gd name="T73" fmla="*/ 128 h 208"/>
                <a:gd name="T74" fmla="*/ 148 w 156"/>
                <a:gd name="T75" fmla="*/ 114 h 208"/>
                <a:gd name="T76" fmla="*/ 145 w 156"/>
                <a:gd name="T77" fmla="*/ 101 h 208"/>
                <a:gd name="T78" fmla="*/ 142 w 156"/>
                <a:gd name="T79" fmla="*/ 89 h 208"/>
                <a:gd name="T80" fmla="*/ 136 w 156"/>
                <a:gd name="T81" fmla="*/ 77 h 208"/>
                <a:gd name="T82" fmla="*/ 128 w 156"/>
                <a:gd name="T83" fmla="*/ 60 h 208"/>
                <a:gd name="T84" fmla="*/ 116 w 156"/>
                <a:gd name="T85" fmla="*/ 45 h 208"/>
                <a:gd name="T86" fmla="*/ 101 w 156"/>
                <a:gd name="T87" fmla="*/ 30 h 208"/>
                <a:gd name="T88" fmla="*/ 85 w 156"/>
                <a:gd name="T89" fmla="*/ 19 h 208"/>
                <a:gd name="T90" fmla="*/ 68 w 156"/>
                <a:gd name="T91" fmla="*/ 12 h 208"/>
                <a:gd name="T92" fmla="*/ 50 w 156"/>
                <a:gd name="T93" fmla="*/ 9 h 208"/>
                <a:gd name="T94" fmla="*/ 30 w 156"/>
                <a:gd name="T95" fmla="*/ 9 h 208"/>
                <a:gd name="T96" fmla="*/ 11 w 156"/>
                <a:gd name="T97" fmla="*/ 15 h 208"/>
                <a:gd name="T98" fmla="*/ 0 w 156"/>
                <a:gd name="T99" fmla="*/ 12 h 20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56"/>
                <a:gd name="T151" fmla="*/ 0 h 208"/>
                <a:gd name="T152" fmla="*/ 156 w 156"/>
                <a:gd name="T153" fmla="*/ 208 h 20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56" h="208">
                  <a:moveTo>
                    <a:pt x="0" y="12"/>
                  </a:moveTo>
                  <a:lnTo>
                    <a:pt x="8" y="6"/>
                  </a:lnTo>
                  <a:lnTo>
                    <a:pt x="18" y="3"/>
                  </a:lnTo>
                  <a:lnTo>
                    <a:pt x="27" y="0"/>
                  </a:lnTo>
                  <a:lnTo>
                    <a:pt x="38" y="0"/>
                  </a:lnTo>
                  <a:lnTo>
                    <a:pt x="48" y="0"/>
                  </a:lnTo>
                  <a:lnTo>
                    <a:pt x="57" y="1"/>
                  </a:lnTo>
                  <a:lnTo>
                    <a:pt x="66" y="4"/>
                  </a:lnTo>
                  <a:lnTo>
                    <a:pt x="77" y="9"/>
                  </a:lnTo>
                  <a:lnTo>
                    <a:pt x="86" y="12"/>
                  </a:lnTo>
                  <a:lnTo>
                    <a:pt x="95" y="18"/>
                  </a:lnTo>
                  <a:lnTo>
                    <a:pt x="103" y="24"/>
                  </a:lnTo>
                  <a:lnTo>
                    <a:pt x="112" y="31"/>
                  </a:lnTo>
                  <a:lnTo>
                    <a:pt x="118" y="37"/>
                  </a:lnTo>
                  <a:lnTo>
                    <a:pt x="125" y="46"/>
                  </a:lnTo>
                  <a:lnTo>
                    <a:pt x="131" y="55"/>
                  </a:lnTo>
                  <a:lnTo>
                    <a:pt x="137" y="64"/>
                  </a:lnTo>
                  <a:lnTo>
                    <a:pt x="142" y="74"/>
                  </a:lnTo>
                  <a:lnTo>
                    <a:pt x="148" y="84"/>
                  </a:lnTo>
                  <a:lnTo>
                    <a:pt x="149" y="93"/>
                  </a:lnTo>
                  <a:lnTo>
                    <a:pt x="154" y="104"/>
                  </a:lnTo>
                  <a:lnTo>
                    <a:pt x="156" y="113"/>
                  </a:lnTo>
                  <a:lnTo>
                    <a:pt x="156" y="123"/>
                  </a:lnTo>
                  <a:lnTo>
                    <a:pt x="156" y="128"/>
                  </a:lnTo>
                  <a:lnTo>
                    <a:pt x="156" y="134"/>
                  </a:lnTo>
                  <a:lnTo>
                    <a:pt x="156" y="138"/>
                  </a:lnTo>
                  <a:lnTo>
                    <a:pt x="156" y="145"/>
                  </a:lnTo>
                  <a:lnTo>
                    <a:pt x="152" y="154"/>
                  </a:lnTo>
                  <a:lnTo>
                    <a:pt x="151" y="163"/>
                  </a:lnTo>
                  <a:lnTo>
                    <a:pt x="148" y="172"/>
                  </a:lnTo>
                  <a:lnTo>
                    <a:pt x="142" y="181"/>
                  </a:lnTo>
                  <a:lnTo>
                    <a:pt x="136" y="187"/>
                  </a:lnTo>
                  <a:lnTo>
                    <a:pt x="128" y="194"/>
                  </a:lnTo>
                  <a:lnTo>
                    <a:pt x="119" y="200"/>
                  </a:lnTo>
                  <a:lnTo>
                    <a:pt x="112" y="206"/>
                  </a:lnTo>
                  <a:lnTo>
                    <a:pt x="103" y="206"/>
                  </a:lnTo>
                  <a:lnTo>
                    <a:pt x="95" y="206"/>
                  </a:lnTo>
                  <a:lnTo>
                    <a:pt x="86" y="206"/>
                  </a:lnTo>
                  <a:lnTo>
                    <a:pt x="78" y="208"/>
                  </a:lnTo>
                  <a:lnTo>
                    <a:pt x="72" y="206"/>
                  </a:lnTo>
                  <a:lnTo>
                    <a:pt x="66" y="206"/>
                  </a:lnTo>
                  <a:lnTo>
                    <a:pt x="62" y="205"/>
                  </a:lnTo>
                  <a:lnTo>
                    <a:pt x="57" y="203"/>
                  </a:lnTo>
                  <a:lnTo>
                    <a:pt x="47" y="202"/>
                  </a:lnTo>
                  <a:lnTo>
                    <a:pt x="38" y="199"/>
                  </a:lnTo>
                  <a:lnTo>
                    <a:pt x="30" y="194"/>
                  </a:lnTo>
                  <a:lnTo>
                    <a:pt x="21" y="188"/>
                  </a:lnTo>
                  <a:lnTo>
                    <a:pt x="12" y="182"/>
                  </a:lnTo>
                  <a:lnTo>
                    <a:pt x="4" y="176"/>
                  </a:lnTo>
                  <a:lnTo>
                    <a:pt x="8" y="173"/>
                  </a:lnTo>
                  <a:lnTo>
                    <a:pt x="9" y="173"/>
                  </a:lnTo>
                  <a:lnTo>
                    <a:pt x="15" y="176"/>
                  </a:lnTo>
                  <a:lnTo>
                    <a:pt x="23" y="181"/>
                  </a:lnTo>
                  <a:lnTo>
                    <a:pt x="32" y="185"/>
                  </a:lnTo>
                  <a:lnTo>
                    <a:pt x="39" y="190"/>
                  </a:lnTo>
                  <a:lnTo>
                    <a:pt x="48" y="193"/>
                  </a:lnTo>
                  <a:lnTo>
                    <a:pt x="57" y="196"/>
                  </a:lnTo>
                  <a:lnTo>
                    <a:pt x="66" y="197"/>
                  </a:lnTo>
                  <a:lnTo>
                    <a:pt x="77" y="200"/>
                  </a:lnTo>
                  <a:lnTo>
                    <a:pt x="86" y="199"/>
                  </a:lnTo>
                  <a:lnTo>
                    <a:pt x="94" y="199"/>
                  </a:lnTo>
                  <a:lnTo>
                    <a:pt x="103" y="197"/>
                  </a:lnTo>
                  <a:lnTo>
                    <a:pt x="112" y="196"/>
                  </a:lnTo>
                  <a:lnTo>
                    <a:pt x="119" y="191"/>
                  </a:lnTo>
                  <a:lnTo>
                    <a:pt x="127" y="185"/>
                  </a:lnTo>
                  <a:lnTo>
                    <a:pt x="133" y="178"/>
                  </a:lnTo>
                  <a:lnTo>
                    <a:pt x="139" y="170"/>
                  </a:lnTo>
                  <a:lnTo>
                    <a:pt x="142" y="164"/>
                  </a:lnTo>
                  <a:lnTo>
                    <a:pt x="145" y="158"/>
                  </a:lnTo>
                  <a:lnTo>
                    <a:pt x="146" y="152"/>
                  </a:lnTo>
                  <a:lnTo>
                    <a:pt x="148" y="148"/>
                  </a:lnTo>
                  <a:lnTo>
                    <a:pt x="148" y="140"/>
                  </a:lnTo>
                  <a:lnTo>
                    <a:pt x="149" y="134"/>
                  </a:lnTo>
                  <a:lnTo>
                    <a:pt x="149" y="128"/>
                  </a:lnTo>
                  <a:lnTo>
                    <a:pt x="149" y="122"/>
                  </a:lnTo>
                  <a:lnTo>
                    <a:pt x="148" y="114"/>
                  </a:lnTo>
                  <a:lnTo>
                    <a:pt x="148" y="108"/>
                  </a:lnTo>
                  <a:lnTo>
                    <a:pt x="145" y="101"/>
                  </a:lnTo>
                  <a:lnTo>
                    <a:pt x="145" y="95"/>
                  </a:lnTo>
                  <a:lnTo>
                    <a:pt x="142" y="89"/>
                  </a:lnTo>
                  <a:lnTo>
                    <a:pt x="139" y="81"/>
                  </a:lnTo>
                  <a:lnTo>
                    <a:pt x="136" y="77"/>
                  </a:lnTo>
                  <a:lnTo>
                    <a:pt x="134" y="71"/>
                  </a:lnTo>
                  <a:lnTo>
                    <a:pt x="128" y="60"/>
                  </a:lnTo>
                  <a:lnTo>
                    <a:pt x="122" y="52"/>
                  </a:lnTo>
                  <a:lnTo>
                    <a:pt x="116" y="45"/>
                  </a:lnTo>
                  <a:lnTo>
                    <a:pt x="109" y="37"/>
                  </a:lnTo>
                  <a:lnTo>
                    <a:pt x="101" y="30"/>
                  </a:lnTo>
                  <a:lnTo>
                    <a:pt x="94" y="25"/>
                  </a:lnTo>
                  <a:lnTo>
                    <a:pt x="85" y="19"/>
                  </a:lnTo>
                  <a:lnTo>
                    <a:pt x="77" y="16"/>
                  </a:lnTo>
                  <a:lnTo>
                    <a:pt x="68" y="12"/>
                  </a:lnTo>
                  <a:lnTo>
                    <a:pt x="59" y="10"/>
                  </a:lnTo>
                  <a:lnTo>
                    <a:pt x="50" y="9"/>
                  </a:lnTo>
                  <a:lnTo>
                    <a:pt x="39" y="9"/>
                  </a:lnTo>
                  <a:lnTo>
                    <a:pt x="30" y="9"/>
                  </a:lnTo>
                  <a:lnTo>
                    <a:pt x="20" y="12"/>
                  </a:lnTo>
                  <a:lnTo>
                    <a:pt x="11" y="15"/>
                  </a:lnTo>
                  <a:lnTo>
                    <a:pt x="1" y="19"/>
                  </a:lnTo>
                  <a:lnTo>
                    <a:pt x="0" y="12"/>
                  </a:lnTo>
                  <a:close/>
                </a:path>
              </a:pathLst>
            </a:custGeom>
            <a:solidFill>
              <a:srgbClr val="000000"/>
            </a:solidFill>
            <a:ln w="9525">
              <a:noFill/>
              <a:round/>
              <a:headEnd/>
              <a:tailEnd/>
            </a:ln>
          </p:spPr>
          <p:txBody>
            <a:bodyPr/>
            <a:lstStyle/>
            <a:p>
              <a:endParaRPr lang="ru-RU"/>
            </a:p>
          </p:txBody>
        </p:sp>
        <p:sp>
          <p:nvSpPr>
            <p:cNvPr id="88" name="Freeform 77"/>
            <p:cNvSpPr>
              <a:spLocks/>
            </p:cNvSpPr>
            <p:nvPr/>
          </p:nvSpPr>
          <p:spPr bwMode="auto">
            <a:xfrm>
              <a:off x="1724" y="1288"/>
              <a:ext cx="881" cy="562"/>
            </a:xfrm>
            <a:custGeom>
              <a:avLst/>
              <a:gdLst>
                <a:gd name="T0" fmla="*/ 821 w 881"/>
                <a:gd name="T1" fmla="*/ 0 h 562"/>
                <a:gd name="T2" fmla="*/ 809 w 881"/>
                <a:gd name="T3" fmla="*/ 5 h 562"/>
                <a:gd name="T4" fmla="*/ 797 w 881"/>
                <a:gd name="T5" fmla="*/ 11 h 562"/>
                <a:gd name="T6" fmla="*/ 780 w 881"/>
                <a:gd name="T7" fmla="*/ 17 h 562"/>
                <a:gd name="T8" fmla="*/ 761 w 881"/>
                <a:gd name="T9" fmla="*/ 24 h 562"/>
                <a:gd name="T10" fmla="*/ 739 w 881"/>
                <a:gd name="T11" fmla="*/ 35 h 562"/>
                <a:gd name="T12" fmla="*/ 715 w 881"/>
                <a:gd name="T13" fmla="*/ 46 h 562"/>
                <a:gd name="T14" fmla="*/ 688 w 881"/>
                <a:gd name="T15" fmla="*/ 58 h 562"/>
                <a:gd name="T16" fmla="*/ 659 w 881"/>
                <a:gd name="T17" fmla="*/ 71 h 562"/>
                <a:gd name="T18" fmla="*/ 628 w 881"/>
                <a:gd name="T19" fmla="*/ 83 h 562"/>
                <a:gd name="T20" fmla="*/ 595 w 881"/>
                <a:gd name="T21" fmla="*/ 98 h 562"/>
                <a:gd name="T22" fmla="*/ 560 w 881"/>
                <a:gd name="T23" fmla="*/ 114 h 562"/>
                <a:gd name="T24" fmla="*/ 527 w 881"/>
                <a:gd name="T25" fmla="*/ 129 h 562"/>
                <a:gd name="T26" fmla="*/ 490 w 881"/>
                <a:gd name="T27" fmla="*/ 145 h 562"/>
                <a:gd name="T28" fmla="*/ 454 w 881"/>
                <a:gd name="T29" fmla="*/ 160 h 562"/>
                <a:gd name="T30" fmla="*/ 419 w 881"/>
                <a:gd name="T31" fmla="*/ 177 h 562"/>
                <a:gd name="T32" fmla="*/ 383 w 881"/>
                <a:gd name="T33" fmla="*/ 192 h 562"/>
                <a:gd name="T34" fmla="*/ 347 w 881"/>
                <a:gd name="T35" fmla="*/ 209 h 562"/>
                <a:gd name="T36" fmla="*/ 312 w 881"/>
                <a:gd name="T37" fmla="*/ 224 h 562"/>
                <a:gd name="T38" fmla="*/ 279 w 881"/>
                <a:gd name="T39" fmla="*/ 239 h 562"/>
                <a:gd name="T40" fmla="*/ 244 w 881"/>
                <a:gd name="T41" fmla="*/ 253 h 562"/>
                <a:gd name="T42" fmla="*/ 212 w 881"/>
                <a:gd name="T43" fmla="*/ 268 h 562"/>
                <a:gd name="T44" fmla="*/ 184 w 881"/>
                <a:gd name="T45" fmla="*/ 281 h 562"/>
                <a:gd name="T46" fmla="*/ 157 w 881"/>
                <a:gd name="T47" fmla="*/ 293 h 562"/>
                <a:gd name="T48" fmla="*/ 131 w 881"/>
                <a:gd name="T49" fmla="*/ 304 h 562"/>
                <a:gd name="T50" fmla="*/ 110 w 881"/>
                <a:gd name="T51" fmla="*/ 314 h 562"/>
                <a:gd name="T52" fmla="*/ 90 w 881"/>
                <a:gd name="T53" fmla="*/ 325 h 562"/>
                <a:gd name="T54" fmla="*/ 75 w 881"/>
                <a:gd name="T55" fmla="*/ 333 h 562"/>
                <a:gd name="T56" fmla="*/ 61 w 881"/>
                <a:gd name="T57" fmla="*/ 337 h 562"/>
                <a:gd name="T58" fmla="*/ 51 w 881"/>
                <a:gd name="T59" fmla="*/ 345 h 562"/>
                <a:gd name="T60" fmla="*/ 46 w 881"/>
                <a:gd name="T61" fmla="*/ 349 h 562"/>
                <a:gd name="T62" fmla="*/ 43 w 881"/>
                <a:gd name="T63" fmla="*/ 363 h 562"/>
                <a:gd name="T64" fmla="*/ 40 w 881"/>
                <a:gd name="T65" fmla="*/ 375 h 562"/>
                <a:gd name="T66" fmla="*/ 36 w 881"/>
                <a:gd name="T67" fmla="*/ 390 h 562"/>
                <a:gd name="T68" fmla="*/ 33 w 881"/>
                <a:gd name="T69" fmla="*/ 408 h 562"/>
                <a:gd name="T70" fmla="*/ 28 w 881"/>
                <a:gd name="T71" fmla="*/ 426 h 562"/>
                <a:gd name="T72" fmla="*/ 24 w 881"/>
                <a:gd name="T73" fmla="*/ 441 h 562"/>
                <a:gd name="T74" fmla="*/ 22 w 881"/>
                <a:gd name="T75" fmla="*/ 452 h 562"/>
                <a:gd name="T76" fmla="*/ 19 w 881"/>
                <a:gd name="T77" fmla="*/ 467 h 562"/>
                <a:gd name="T78" fmla="*/ 16 w 881"/>
                <a:gd name="T79" fmla="*/ 487 h 562"/>
                <a:gd name="T80" fmla="*/ 12 w 881"/>
                <a:gd name="T81" fmla="*/ 503 h 562"/>
                <a:gd name="T82" fmla="*/ 7 w 881"/>
                <a:gd name="T83" fmla="*/ 521 h 562"/>
                <a:gd name="T84" fmla="*/ 4 w 881"/>
                <a:gd name="T85" fmla="*/ 537 h 562"/>
                <a:gd name="T86" fmla="*/ 1 w 881"/>
                <a:gd name="T87" fmla="*/ 547 h 562"/>
                <a:gd name="T88" fmla="*/ 0 w 881"/>
                <a:gd name="T89" fmla="*/ 561 h 562"/>
                <a:gd name="T90" fmla="*/ 881 w 881"/>
                <a:gd name="T91" fmla="*/ 302 h 562"/>
                <a:gd name="T92" fmla="*/ 860 w 881"/>
                <a:gd name="T93" fmla="*/ 228 h 562"/>
                <a:gd name="T94" fmla="*/ 12 w 881"/>
                <a:gd name="T95" fmla="*/ 547 h 562"/>
                <a:gd name="T96" fmla="*/ 820 w 881"/>
                <a:gd name="T97" fmla="*/ 18 h 562"/>
                <a:gd name="T98" fmla="*/ 824 w 881"/>
                <a:gd name="T99" fmla="*/ 0 h 56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881"/>
                <a:gd name="T151" fmla="*/ 0 h 562"/>
                <a:gd name="T152" fmla="*/ 881 w 881"/>
                <a:gd name="T153" fmla="*/ 562 h 56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881" h="562">
                  <a:moveTo>
                    <a:pt x="824" y="0"/>
                  </a:moveTo>
                  <a:lnTo>
                    <a:pt x="821" y="0"/>
                  </a:lnTo>
                  <a:lnTo>
                    <a:pt x="815" y="3"/>
                  </a:lnTo>
                  <a:lnTo>
                    <a:pt x="809" y="5"/>
                  </a:lnTo>
                  <a:lnTo>
                    <a:pt x="803" y="8"/>
                  </a:lnTo>
                  <a:lnTo>
                    <a:pt x="797" y="11"/>
                  </a:lnTo>
                  <a:lnTo>
                    <a:pt x="789" y="15"/>
                  </a:lnTo>
                  <a:lnTo>
                    <a:pt x="780" y="17"/>
                  </a:lnTo>
                  <a:lnTo>
                    <a:pt x="771" y="21"/>
                  </a:lnTo>
                  <a:lnTo>
                    <a:pt x="761" y="24"/>
                  </a:lnTo>
                  <a:lnTo>
                    <a:pt x="752" y="31"/>
                  </a:lnTo>
                  <a:lnTo>
                    <a:pt x="739" y="35"/>
                  </a:lnTo>
                  <a:lnTo>
                    <a:pt x="727" y="41"/>
                  </a:lnTo>
                  <a:lnTo>
                    <a:pt x="715" y="46"/>
                  </a:lnTo>
                  <a:lnTo>
                    <a:pt x="702" y="53"/>
                  </a:lnTo>
                  <a:lnTo>
                    <a:pt x="688" y="58"/>
                  </a:lnTo>
                  <a:lnTo>
                    <a:pt x="675" y="64"/>
                  </a:lnTo>
                  <a:lnTo>
                    <a:pt x="659" y="71"/>
                  </a:lnTo>
                  <a:lnTo>
                    <a:pt x="643" y="77"/>
                  </a:lnTo>
                  <a:lnTo>
                    <a:pt x="628" y="83"/>
                  </a:lnTo>
                  <a:lnTo>
                    <a:pt x="611" y="91"/>
                  </a:lnTo>
                  <a:lnTo>
                    <a:pt x="595" y="98"/>
                  </a:lnTo>
                  <a:lnTo>
                    <a:pt x="578" y="108"/>
                  </a:lnTo>
                  <a:lnTo>
                    <a:pt x="560" y="114"/>
                  </a:lnTo>
                  <a:lnTo>
                    <a:pt x="543" y="121"/>
                  </a:lnTo>
                  <a:lnTo>
                    <a:pt x="527" y="129"/>
                  </a:lnTo>
                  <a:lnTo>
                    <a:pt x="508" y="138"/>
                  </a:lnTo>
                  <a:lnTo>
                    <a:pt x="490" y="145"/>
                  </a:lnTo>
                  <a:lnTo>
                    <a:pt x="472" y="153"/>
                  </a:lnTo>
                  <a:lnTo>
                    <a:pt x="454" y="160"/>
                  </a:lnTo>
                  <a:lnTo>
                    <a:pt x="437" y="169"/>
                  </a:lnTo>
                  <a:lnTo>
                    <a:pt x="419" y="177"/>
                  </a:lnTo>
                  <a:lnTo>
                    <a:pt x="401" y="185"/>
                  </a:lnTo>
                  <a:lnTo>
                    <a:pt x="383" y="192"/>
                  </a:lnTo>
                  <a:lnTo>
                    <a:pt x="365" y="201"/>
                  </a:lnTo>
                  <a:lnTo>
                    <a:pt x="347" y="209"/>
                  </a:lnTo>
                  <a:lnTo>
                    <a:pt x="330" y="216"/>
                  </a:lnTo>
                  <a:lnTo>
                    <a:pt x="312" y="224"/>
                  </a:lnTo>
                  <a:lnTo>
                    <a:pt x="296" y="233"/>
                  </a:lnTo>
                  <a:lnTo>
                    <a:pt x="279" y="239"/>
                  </a:lnTo>
                  <a:lnTo>
                    <a:pt x="261" y="247"/>
                  </a:lnTo>
                  <a:lnTo>
                    <a:pt x="244" y="253"/>
                  </a:lnTo>
                  <a:lnTo>
                    <a:pt x="229" y="260"/>
                  </a:lnTo>
                  <a:lnTo>
                    <a:pt x="212" y="268"/>
                  </a:lnTo>
                  <a:lnTo>
                    <a:pt x="199" y="274"/>
                  </a:lnTo>
                  <a:lnTo>
                    <a:pt x="184" y="281"/>
                  </a:lnTo>
                  <a:lnTo>
                    <a:pt x="172" y="289"/>
                  </a:lnTo>
                  <a:lnTo>
                    <a:pt x="157" y="293"/>
                  </a:lnTo>
                  <a:lnTo>
                    <a:pt x="143" y="299"/>
                  </a:lnTo>
                  <a:lnTo>
                    <a:pt x="131" y="304"/>
                  </a:lnTo>
                  <a:lnTo>
                    <a:pt x="120" y="310"/>
                  </a:lnTo>
                  <a:lnTo>
                    <a:pt x="110" y="314"/>
                  </a:lnTo>
                  <a:lnTo>
                    <a:pt x="101" y="319"/>
                  </a:lnTo>
                  <a:lnTo>
                    <a:pt x="90" y="325"/>
                  </a:lnTo>
                  <a:lnTo>
                    <a:pt x="83" y="330"/>
                  </a:lnTo>
                  <a:lnTo>
                    <a:pt x="75" y="333"/>
                  </a:lnTo>
                  <a:lnTo>
                    <a:pt x="68" y="334"/>
                  </a:lnTo>
                  <a:lnTo>
                    <a:pt x="61" y="337"/>
                  </a:lnTo>
                  <a:lnTo>
                    <a:pt x="57" y="340"/>
                  </a:lnTo>
                  <a:lnTo>
                    <a:pt x="51" y="345"/>
                  </a:lnTo>
                  <a:lnTo>
                    <a:pt x="49" y="348"/>
                  </a:lnTo>
                  <a:lnTo>
                    <a:pt x="46" y="349"/>
                  </a:lnTo>
                  <a:lnTo>
                    <a:pt x="45" y="358"/>
                  </a:lnTo>
                  <a:lnTo>
                    <a:pt x="43" y="363"/>
                  </a:lnTo>
                  <a:lnTo>
                    <a:pt x="42" y="369"/>
                  </a:lnTo>
                  <a:lnTo>
                    <a:pt x="40" y="375"/>
                  </a:lnTo>
                  <a:lnTo>
                    <a:pt x="39" y="384"/>
                  </a:lnTo>
                  <a:lnTo>
                    <a:pt x="36" y="390"/>
                  </a:lnTo>
                  <a:lnTo>
                    <a:pt x="34" y="399"/>
                  </a:lnTo>
                  <a:lnTo>
                    <a:pt x="33" y="408"/>
                  </a:lnTo>
                  <a:lnTo>
                    <a:pt x="31" y="417"/>
                  </a:lnTo>
                  <a:lnTo>
                    <a:pt x="28" y="426"/>
                  </a:lnTo>
                  <a:lnTo>
                    <a:pt x="27" y="437"/>
                  </a:lnTo>
                  <a:lnTo>
                    <a:pt x="24" y="441"/>
                  </a:lnTo>
                  <a:lnTo>
                    <a:pt x="24" y="447"/>
                  </a:lnTo>
                  <a:lnTo>
                    <a:pt x="22" y="452"/>
                  </a:lnTo>
                  <a:lnTo>
                    <a:pt x="22" y="458"/>
                  </a:lnTo>
                  <a:lnTo>
                    <a:pt x="19" y="467"/>
                  </a:lnTo>
                  <a:lnTo>
                    <a:pt x="18" y="476"/>
                  </a:lnTo>
                  <a:lnTo>
                    <a:pt x="16" y="487"/>
                  </a:lnTo>
                  <a:lnTo>
                    <a:pt x="13" y="496"/>
                  </a:lnTo>
                  <a:lnTo>
                    <a:pt x="12" y="503"/>
                  </a:lnTo>
                  <a:lnTo>
                    <a:pt x="9" y="512"/>
                  </a:lnTo>
                  <a:lnTo>
                    <a:pt x="7" y="521"/>
                  </a:lnTo>
                  <a:lnTo>
                    <a:pt x="6" y="529"/>
                  </a:lnTo>
                  <a:lnTo>
                    <a:pt x="4" y="537"/>
                  </a:lnTo>
                  <a:lnTo>
                    <a:pt x="3" y="543"/>
                  </a:lnTo>
                  <a:lnTo>
                    <a:pt x="1" y="547"/>
                  </a:lnTo>
                  <a:lnTo>
                    <a:pt x="1" y="553"/>
                  </a:lnTo>
                  <a:lnTo>
                    <a:pt x="0" y="561"/>
                  </a:lnTo>
                  <a:lnTo>
                    <a:pt x="0" y="562"/>
                  </a:lnTo>
                  <a:lnTo>
                    <a:pt x="881" y="302"/>
                  </a:lnTo>
                  <a:lnTo>
                    <a:pt x="871" y="230"/>
                  </a:lnTo>
                  <a:lnTo>
                    <a:pt x="860" y="228"/>
                  </a:lnTo>
                  <a:lnTo>
                    <a:pt x="868" y="292"/>
                  </a:lnTo>
                  <a:lnTo>
                    <a:pt x="12" y="547"/>
                  </a:lnTo>
                  <a:lnTo>
                    <a:pt x="57" y="352"/>
                  </a:lnTo>
                  <a:lnTo>
                    <a:pt x="820" y="18"/>
                  </a:lnTo>
                  <a:lnTo>
                    <a:pt x="824" y="0"/>
                  </a:lnTo>
                  <a:close/>
                </a:path>
              </a:pathLst>
            </a:custGeom>
            <a:solidFill>
              <a:srgbClr val="000000"/>
            </a:solidFill>
            <a:ln w="9525">
              <a:noFill/>
              <a:round/>
              <a:headEnd/>
              <a:tailEnd/>
            </a:ln>
          </p:spPr>
          <p:txBody>
            <a:bodyPr/>
            <a:lstStyle/>
            <a:p>
              <a:endParaRPr lang="ru-RU"/>
            </a:p>
          </p:txBody>
        </p:sp>
        <p:sp>
          <p:nvSpPr>
            <p:cNvPr id="89" name="Freeform 78"/>
            <p:cNvSpPr>
              <a:spLocks/>
            </p:cNvSpPr>
            <p:nvPr/>
          </p:nvSpPr>
          <p:spPr bwMode="auto">
            <a:xfrm>
              <a:off x="2640" y="1633"/>
              <a:ext cx="51" cy="40"/>
            </a:xfrm>
            <a:custGeom>
              <a:avLst/>
              <a:gdLst>
                <a:gd name="T0" fmla="*/ 38 w 51"/>
                <a:gd name="T1" fmla="*/ 40 h 40"/>
                <a:gd name="T2" fmla="*/ 51 w 51"/>
                <a:gd name="T3" fmla="*/ 4 h 40"/>
                <a:gd name="T4" fmla="*/ 0 w 51"/>
                <a:gd name="T5" fmla="*/ 0 h 40"/>
                <a:gd name="T6" fmla="*/ 6 w 51"/>
                <a:gd name="T7" fmla="*/ 40 h 40"/>
                <a:gd name="T8" fmla="*/ 38 w 51"/>
                <a:gd name="T9" fmla="*/ 40 h 40"/>
                <a:gd name="T10" fmla="*/ 38 w 51"/>
                <a:gd name="T11" fmla="*/ 40 h 40"/>
                <a:gd name="T12" fmla="*/ 0 60000 65536"/>
                <a:gd name="T13" fmla="*/ 0 60000 65536"/>
                <a:gd name="T14" fmla="*/ 0 60000 65536"/>
                <a:gd name="T15" fmla="*/ 0 60000 65536"/>
                <a:gd name="T16" fmla="*/ 0 60000 65536"/>
                <a:gd name="T17" fmla="*/ 0 60000 65536"/>
                <a:gd name="T18" fmla="*/ 0 w 51"/>
                <a:gd name="T19" fmla="*/ 0 h 40"/>
                <a:gd name="T20" fmla="*/ 51 w 51"/>
                <a:gd name="T21" fmla="*/ 40 h 40"/>
              </a:gdLst>
              <a:ahLst/>
              <a:cxnLst>
                <a:cxn ang="T12">
                  <a:pos x="T0" y="T1"/>
                </a:cxn>
                <a:cxn ang="T13">
                  <a:pos x="T2" y="T3"/>
                </a:cxn>
                <a:cxn ang="T14">
                  <a:pos x="T4" y="T5"/>
                </a:cxn>
                <a:cxn ang="T15">
                  <a:pos x="T6" y="T7"/>
                </a:cxn>
                <a:cxn ang="T16">
                  <a:pos x="T8" y="T9"/>
                </a:cxn>
                <a:cxn ang="T17">
                  <a:pos x="T10" y="T11"/>
                </a:cxn>
              </a:cxnLst>
              <a:rect l="T18" t="T19" r="T20" b="T21"/>
              <a:pathLst>
                <a:path w="51" h="40">
                  <a:moveTo>
                    <a:pt x="38" y="40"/>
                  </a:moveTo>
                  <a:lnTo>
                    <a:pt x="51" y="4"/>
                  </a:lnTo>
                  <a:lnTo>
                    <a:pt x="0" y="0"/>
                  </a:lnTo>
                  <a:lnTo>
                    <a:pt x="6" y="40"/>
                  </a:lnTo>
                  <a:lnTo>
                    <a:pt x="38" y="40"/>
                  </a:lnTo>
                  <a:close/>
                </a:path>
              </a:pathLst>
            </a:custGeom>
            <a:solidFill>
              <a:srgbClr val="FF9900"/>
            </a:solidFill>
            <a:ln w="9525">
              <a:noFill/>
              <a:round/>
              <a:headEnd/>
              <a:tailEnd/>
            </a:ln>
          </p:spPr>
          <p:txBody>
            <a:bodyPr/>
            <a:lstStyle/>
            <a:p>
              <a:endParaRPr lang="ru-RU"/>
            </a:p>
          </p:txBody>
        </p:sp>
        <p:sp>
          <p:nvSpPr>
            <p:cNvPr id="90" name="Freeform 79"/>
            <p:cNvSpPr>
              <a:spLocks/>
            </p:cNvSpPr>
            <p:nvPr/>
          </p:nvSpPr>
          <p:spPr bwMode="auto">
            <a:xfrm>
              <a:off x="2640" y="1542"/>
              <a:ext cx="85" cy="95"/>
            </a:xfrm>
            <a:custGeom>
              <a:avLst/>
              <a:gdLst>
                <a:gd name="T0" fmla="*/ 5 w 85"/>
                <a:gd name="T1" fmla="*/ 41 h 95"/>
                <a:gd name="T2" fmla="*/ 0 w 85"/>
                <a:gd name="T3" fmla="*/ 95 h 95"/>
                <a:gd name="T4" fmla="*/ 51 w 85"/>
                <a:gd name="T5" fmla="*/ 95 h 95"/>
                <a:gd name="T6" fmla="*/ 85 w 85"/>
                <a:gd name="T7" fmla="*/ 0 h 95"/>
                <a:gd name="T8" fmla="*/ 5 w 85"/>
                <a:gd name="T9" fmla="*/ 41 h 95"/>
                <a:gd name="T10" fmla="*/ 5 w 85"/>
                <a:gd name="T11" fmla="*/ 41 h 95"/>
                <a:gd name="T12" fmla="*/ 0 60000 65536"/>
                <a:gd name="T13" fmla="*/ 0 60000 65536"/>
                <a:gd name="T14" fmla="*/ 0 60000 65536"/>
                <a:gd name="T15" fmla="*/ 0 60000 65536"/>
                <a:gd name="T16" fmla="*/ 0 60000 65536"/>
                <a:gd name="T17" fmla="*/ 0 60000 65536"/>
                <a:gd name="T18" fmla="*/ 0 w 85"/>
                <a:gd name="T19" fmla="*/ 0 h 95"/>
                <a:gd name="T20" fmla="*/ 85 w 85"/>
                <a:gd name="T21" fmla="*/ 95 h 95"/>
              </a:gdLst>
              <a:ahLst/>
              <a:cxnLst>
                <a:cxn ang="T12">
                  <a:pos x="T0" y="T1"/>
                </a:cxn>
                <a:cxn ang="T13">
                  <a:pos x="T2" y="T3"/>
                </a:cxn>
                <a:cxn ang="T14">
                  <a:pos x="T4" y="T5"/>
                </a:cxn>
                <a:cxn ang="T15">
                  <a:pos x="T6" y="T7"/>
                </a:cxn>
                <a:cxn ang="T16">
                  <a:pos x="T8" y="T9"/>
                </a:cxn>
                <a:cxn ang="T17">
                  <a:pos x="T10" y="T11"/>
                </a:cxn>
              </a:cxnLst>
              <a:rect l="T18" t="T19" r="T20" b="T21"/>
              <a:pathLst>
                <a:path w="85" h="95">
                  <a:moveTo>
                    <a:pt x="5" y="41"/>
                  </a:moveTo>
                  <a:lnTo>
                    <a:pt x="0" y="95"/>
                  </a:lnTo>
                  <a:lnTo>
                    <a:pt x="51" y="95"/>
                  </a:lnTo>
                  <a:lnTo>
                    <a:pt x="85" y="0"/>
                  </a:lnTo>
                  <a:lnTo>
                    <a:pt x="5" y="41"/>
                  </a:lnTo>
                  <a:close/>
                </a:path>
              </a:pathLst>
            </a:custGeom>
            <a:solidFill>
              <a:srgbClr val="FFB300"/>
            </a:solidFill>
            <a:ln w="9525">
              <a:noFill/>
              <a:round/>
              <a:headEnd/>
              <a:tailEnd/>
            </a:ln>
          </p:spPr>
          <p:txBody>
            <a:bodyPr/>
            <a:lstStyle/>
            <a:p>
              <a:endParaRPr lang="ru-RU"/>
            </a:p>
          </p:txBody>
        </p:sp>
        <p:sp>
          <p:nvSpPr>
            <p:cNvPr id="91" name="Freeform 80"/>
            <p:cNvSpPr>
              <a:spLocks/>
            </p:cNvSpPr>
            <p:nvPr/>
          </p:nvSpPr>
          <p:spPr bwMode="auto">
            <a:xfrm>
              <a:off x="2510" y="1388"/>
              <a:ext cx="293" cy="296"/>
            </a:xfrm>
            <a:custGeom>
              <a:avLst/>
              <a:gdLst>
                <a:gd name="T0" fmla="*/ 230 w 293"/>
                <a:gd name="T1" fmla="*/ 296 h 296"/>
                <a:gd name="T2" fmla="*/ 124 w 293"/>
                <a:gd name="T3" fmla="*/ 204 h 296"/>
                <a:gd name="T4" fmla="*/ 115 w 293"/>
                <a:gd name="T5" fmla="*/ 189 h 296"/>
                <a:gd name="T6" fmla="*/ 107 w 293"/>
                <a:gd name="T7" fmla="*/ 178 h 296"/>
                <a:gd name="T8" fmla="*/ 100 w 293"/>
                <a:gd name="T9" fmla="*/ 166 h 296"/>
                <a:gd name="T10" fmla="*/ 91 w 293"/>
                <a:gd name="T11" fmla="*/ 151 h 296"/>
                <a:gd name="T12" fmla="*/ 82 w 293"/>
                <a:gd name="T13" fmla="*/ 134 h 296"/>
                <a:gd name="T14" fmla="*/ 71 w 293"/>
                <a:gd name="T15" fmla="*/ 118 h 296"/>
                <a:gd name="T16" fmla="*/ 62 w 293"/>
                <a:gd name="T17" fmla="*/ 101 h 296"/>
                <a:gd name="T18" fmla="*/ 52 w 293"/>
                <a:gd name="T19" fmla="*/ 83 h 296"/>
                <a:gd name="T20" fmla="*/ 41 w 293"/>
                <a:gd name="T21" fmla="*/ 66 h 296"/>
                <a:gd name="T22" fmla="*/ 32 w 293"/>
                <a:gd name="T23" fmla="*/ 50 h 296"/>
                <a:gd name="T24" fmla="*/ 23 w 293"/>
                <a:gd name="T25" fmla="*/ 38 h 296"/>
                <a:gd name="T26" fmla="*/ 15 w 293"/>
                <a:gd name="T27" fmla="*/ 24 h 296"/>
                <a:gd name="T28" fmla="*/ 8 w 293"/>
                <a:gd name="T29" fmla="*/ 14 h 296"/>
                <a:gd name="T30" fmla="*/ 0 w 293"/>
                <a:gd name="T31" fmla="*/ 2 h 296"/>
                <a:gd name="T32" fmla="*/ 9 w 293"/>
                <a:gd name="T33" fmla="*/ 2 h 296"/>
                <a:gd name="T34" fmla="*/ 15 w 293"/>
                <a:gd name="T35" fmla="*/ 11 h 296"/>
                <a:gd name="T36" fmla="*/ 21 w 293"/>
                <a:gd name="T37" fmla="*/ 20 h 296"/>
                <a:gd name="T38" fmla="*/ 29 w 293"/>
                <a:gd name="T39" fmla="*/ 33 h 296"/>
                <a:gd name="T40" fmla="*/ 37 w 293"/>
                <a:gd name="T41" fmla="*/ 45 h 296"/>
                <a:gd name="T42" fmla="*/ 46 w 293"/>
                <a:gd name="T43" fmla="*/ 60 h 296"/>
                <a:gd name="T44" fmla="*/ 56 w 293"/>
                <a:gd name="T45" fmla="*/ 76 h 296"/>
                <a:gd name="T46" fmla="*/ 67 w 293"/>
                <a:gd name="T47" fmla="*/ 92 h 296"/>
                <a:gd name="T48" fmla="*/ 76 w 293"/>
                <a:gd name="T49" fmla="*/ 109 h 296"/>
                <a:gd name="T50" fmla="*/ 85 w 293"/>
                <a:gd name="T51" fmla="*/ 125 h 296"/>
                <a:gd name="T52" fmla="*/ 95 w 293"/>
                <a:gd name="T53" fmla="*/ 140 h 296"/>
                <a:gd name="T54" fmla="*/ 104 w 293"/>
                <a:gd name="T55" fmla="*/ 156 h 296"/>
                <a:gd name="T56" fmla="*/ 112 w 293"/>
                <a:gd name="T57" fmla="*/ 168 h 296"/>
                <a:gd name="T58" fmla="*/ 120 w 293"/>
                <a:gd name="T59" fmla="*/ 181 h 296"/>
                <a:gd name="T60" fmla="*/ 126 w 293"/>
                <a:gd name="T61" fmla="*/ 190 h 296"/>
                <a:gd name="T62" fmla="*/ 132 w 293"/>
                <a:gd name="T63" fmla="*/ 199 h 296"/>
                <a:gd name="T64" fmla="*/ 222 w 293"/>
                <a:gd name="T65" fmla="*/ 290 h 296"/>
                <a:gd name="T66" fmla="*/ 225 w 293"/>
                <a:gd name="T67" fmla="*/ 278 h 296"/>
                <a:gd name="T68" fmla="*/ 230 w 293"/>
                <a:gd name="T69" fmla="*/ 267 h 296"/>
                <a:gd name="T70" fmla="*/ 233 w 293"/>
                <a:gd name="T71" fmla="*/ 257 h 296"/>
                <a:gd name="T72" fmla="*/ 237 w 293"/>
                <a:gd name="T73" fmla="*/ 246 h 296"/>
                <a:gd name="T74" fmla="*/ 240 w 293"/>
                <a:gd name="T75" fmla="*/ 234 h 296"/>
                <a:gd name="T76" fmla="*/ 245 w 293"/>
                <a:gd name="T77" fmla="*/ 225 h 296"/>
                <a:gd name="T78" fmla="*/ 252 w 293"/>
                <a:gd name="T79" fmla="*/ 204 h 296"/>
                <a:gd name="T80" fmla="*/ 255 w 293"/>
                <a:gd name="T81" fmla="*/ 193 h 296"/>
                <a:gd name="T82" fmla="*/ 260 w 293"/>
                <a:gd name="T83" fmla="*/ 183 h 296"/>
                <a:gd name="T84" fmla="*/ 263 w 293"/>
                <a:gd name="T85" fmla="*/ 172 h 296"/>
                <a:gd name="T86" fmla="*/ 266 w 293"/>
                <a:gd name="T87" fmla="*/ 162 h 296"/>
                <a:gd name="T88" fmla="*/ 269 w 293"/>
                <a:gd name="T89" fmla="*/ 151 h 296"/>
                <a:gd name="T90" fmla="*/ 272 w 293"/>
                <a:gd name="T91" fmla="*/ 140 h 296"/>
                <a:gd name="T92" fmla="*/ 275 w 293"/>
                <a:gd name="T93" fmla="*/ 128 h 296"/>
                <a:gd name="T94" fmla="*/ 278 w 293"/>
                <a:gd name="T95" fmla="*/ 118 h 296"/>
                <a:gd name="T96" fmla="*/ 286 w 293"/>
                <a:gd name="T97" fmla="*/ 115 h 296"/>
                <a:gd name="T98" fmla="*/ 293 w 293"/>
                <a:gd name="T99" fmla="*/ 110 h 29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93"/>
                <a:gd name="T151" fmla="*/ 0 h 296"/>
                <a:gd name="T152" fmla="*/ 293 w 293"/>
                <a:gd name="T153" fmla="*/ 296 h 29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93" h="296">
                  <a:moveTo>
                    <a:pt x="293" y="110"/>
                  </a:moveTo>
                  <a:lnTo>
                    <a:pt x="230" y="296"/>
                  </a:lnTo>
                  <a:lnTo>
                    <a:pt x="124" y="293"/>
                  </a:lnTo>
                  <a:lnTo>
                    <a:pt x="124" y="204"/>
                  </a:lnTo>
                  <a:lnTo>
                    <a:pt x="120" y="198"/>
                  </a:lnTo>
                  <a:lnTo>
                    <a:pt x="115" y="189"/>
                  </a:lnTo>
                  <a:lnTo>
                    <a:pt x="111" y="184"/>
                  </a:lnTo>
                  <a:lnTo>
                    <a:pt x="107" y="178"/>
                  </a:lnTo>
                  <a:lnTo>
                    <a:pt x="103" y="171"/>
                  </a:lnTo>
                  <a:lnTo>
                    <a:pt x="100" y="166"/>
                  </a:lnTo>
                  <a:lnTo>
                    <a:pt x="95" y="159"/>
                  </a:lnTo>
                  <a:lnTo>
                    <a:pt x="91" y="151"/>
                  </a:lnTo>
                  <a:lnTo>
                    <a:pt x="86" y="143"/>
                  </a:lnTo>
                  <a:lnTo>
                    <a:pt x="82" y="134"/>
                  </a:lnTo>
                  <a:lnTo>
                    <a:pt x="77" y="127"/>
                  </a:lnTo>
                  <a:lnTo>
                    <a:pt x="71" y="118"/>
                  </a:lnTo>
                  <a:lnTo>
                    <a:pt x="67" y="109"/>
                  </a:lnTo>
                  <a:lnTo>
                    <a:pt x="62" y="101"/>
                  </a:lnTo>
                  <a:lnTo>
                    <a:pt x="56" y="92"/>
                  </a:lnTo>
                  <a:lnTo>
                    <a:pt x="52" y="83"/>
                  </a:lnTo>
                  <a:lnTo>
                    <a:pt x="46" y="76"/>
                  </a:lnTo>
                  <a:lnTo>
                    <a:pt x="41" y="66"/>
                  </a:lnTo>
                  <a:lnTo>
                    <a:pt x="37" y="59"/>
                  </a:lnTo>
                  <a:lnTo>
                    <a:pt x="32" y="50"/>
                  </a:lnTo>
                  <a:lnTo>
                    <a:pt x="27" y="42"/>
                  </a:lnTo>
                  <a:lnTo>
                    <a:pt x="23" y="38"/>
                  </a:lnTo>
                  <a:lnTo>
                    <a:pt x="18" y="30"/>
                  </a:lnTo>
                  <a:lnTo>
                    <a:pt x="15" y="24"/>
                  </a:lnTo>
                  <a:lnTo>
                    <a:pt x="11" y="17"/>
                  </a:lnTo>
                  <a:lnTo>
                    <a:pt x="8" y="14"/>
                  </a:lnTo>
                  <a:lnTo>
                    <a:pt x="3" y="5"/>
                  </a:lnTo>
                  <a:lnTo>
                    <a:pt x="0" y="2"/>
                  </a:lnTo>
                  <a:lnTo>
                    <a:pt x="3" y="0"/>
                  </a:lnTo>
                  <a:lnTo>
                    <a:pt x="9" y="2"/>
                  </a:lnTo>
                  <a:lnTo>
                    <a:pt x="11" y="5"/>
                  </a:lnTo>
                  <a:lnTo>
                    <a:pt x="15" y="11"/>
                  </a:lnTo>
                  <a:lnTo>
                    <a:pt x="18" y="15"/>
                  </a:lnTo>
                  <a:lnTo>
                    <a:pt x="21" y="20"/>
                  </a:lnTo>
                  <a:lnTo>
                    <a:pt x="24" y="26"/>
                  </a:lnTo>
                  <a:lnTo>
                    <a:pt x="29" y="33"/>
                  </a:lnTo>
                  <a:lnTo>
                    <a:pt x="32" y="38"/>
                  </a:lnTo>
                  <a:lnTo>
                    <a:pt x="37" y="45"/>
                  </a:lnTo>
                  <a:lnTo>
                    <a:pt x="41" y="51"/>
                  </a:lnTo>
                  <a:lnTo>
                    <a:pt x="46" y="60"/>
                  </a:lnTo>
                  <a:lnTo>
                    <a:pt x="52" y="68"/>
                  </a:lnTo>
                  <a:lnTo>
                    <a:pt x="56" y="76"/>
                  </a:lnTo>
                  <a:lnTo>
                    <a:pt x="61" y="83"/>
                  </a:lnTo>
                  <a:lnTo>
                    <a:pt x="67" y="92"/>
                  </a:lnTo>
                  <a:lnTo>
                    <a:pt x="71" y="100"/>
                  </a:lnTo>
                  <a:lnTo>
                    <a:pt x="76" y="109"/>
                  </a:lnTo>
                  <a:lnTo>
                    <a:pt x="80" y="116"/>
                  </a:lnTo>
                  <a:lnTo>
                    <a:pt x="85" y="125"/>
                  </a:lnTo>
                  <a:lnTo>
                    <a:pt x="89" y="133"/>
                  </a:lnTo>
                  <a:lnTo>
                    <a:pt x="95" y="140"/>
                  </a:lnTo>
                  <a:lnTo>
                    <a:pt x="100" y="148"/>
                  </a:lnTo>
                  <a:lnTo>
                    <a:pt x="104" y="156"/>
                  </a:lnTo>
                  <a:lnTo>
                    <a:pt x="107" y="162"/>
                  </a:lnTo>
                  <a:lnTo>
                    <a:pt x="112" y="168"/>
                  </a:lnTo>
                  <a:lnTo>
                    <a:pt x="115" y="174"/>
                  </a:lnTo>
                  <a:lnTo>
                    <a:pt x="120" y="181"/>
                  </a:lnTo>
                  <a:lnTo>
                    <a:pt x="123" y="186"/>
                  </a:lnTo>
                  <a:lnTo>
                    <a:pt x="126" y="190"/>
                  </a:lnTo>
                  <a:lnTo>
                    <a:pt x="129" y="193"/>
                  </a:lnTo>
                  <a:lnTo>
                    <a:pt x="132" y="199"/>
                  </a:lnTo>
                  <a:lnTo>
                    <a:pt x="132" y="288"/>
                  </a:lnTo>
                  <a:lnTo>
                    <a:pt x="222" y="290"/>
                  </a:lnTo>
                  <a:lnTo>
                    <a:pt x="224" y="284"/>
                  </a:lnTo>
                  <a:lnTo>
                    <a:pt x="225" y="278"/>
                  </a:lnTo>
                  <a:lnTo>
                    <a:pt x="227" y="273"/>
                  </a:lnTo>
                  <a:lnTo>
                    <a:pt x="230" y="267"/>
                  </a:lnTo>
                  <a:lnTo>
                    <a:pt x="230" y="261"/>
                  </a:lnTo>
                  <a:lnTo>
                    <a:pt x="233" y="257"/>
                  </a:lnTo>
                  <a:lnTo>
                    <a:pt x="234" y="251"/>
                  </a:lnTo>
                  <a:lnTo>
                    <a:pt x="237" y="246"/>
                  </a:lnTo>
                  <a:lnTo>
                    <a:pt x="237" y="240"/>
                  </a:lnTo>
                  <a:lnTo>
                    <a:pt x="240" y="234"/>
                  </a:lnTo>
                  <a:lnTo>
                    <a:pt x="242" y="230"/>
                  </a:lnTo>
                  <a:lnTo>
                    <a:pt x="245" y="225"/>
                  </a:lnTo>
                  <a:lnTo>
                    <a:pt x="248" y="214"/>
                  </a:lnTo>
                  <a:lnTo>
                    <a:pt x="252" y="204"/>
                  </a:lnTo>
                  <a:lnTo>
                    <a:pt x="254" y="199"/>
                  </a:lnTo>
                  <a:lnTo>
                    <a:pt x="255" y="193"/>
                  </a:lnTo>
                  <a:lnTo>
                    <a:pt x="259" y="187"/>
                  </a:lnTo>
                  <a:lnTo>
                    <a:pt x="260" y="183"/>
                  </a:lnTo>
                  <a:lnTo>
                    <a:pt x="260" y="177"/>
                  </a:lnTo>
                  <a:lnTo>
                    <a:pt x="263" y="172"/>
                  </a:lnTo>
                  <a:lnTo>
                    <a:pt x="265" y="166"/>
                  </a:lnTo>
                  <a:lnTo>
                    <a:pt x="266" y="162"/>
                  </a:lnTo>
                  <a:lnTo>
                    <a:pt x="268" y="156"/>
                  </a:lnTo>
                  <a:lnTo>
                    <a:pt x="269" y="151"/>
                  </a:lnTo>
                  <a:lnTo>
                    <a:pt x="271" y="145"/>
                  </a:lnTo>
                  <a:lnTo>
                    <a:pt x="272" y="140"/>
                  </a:lnTo>
                  <a:lnTo>
                    <a:pt x="274" y="134"/>
                  </a:lnTo>
                  <a:lnTo>
                    <a:pt x="275" y="128"/>
                  </a:lnTo>
                  <a:lnTo>
                    <a:pt x="277" y="122"/>
                  </a:lnTo>
                  <a:lnTo>
                    <a:pt x="278" y="118"/>
                  </a:lnTo>
                  <a:lnTo>
                    <a:pt x="281" y="116"/>
                  </a:lnTo>
                  <a:lnTo>
                    <a:pt x="286" y="115"/>
                  </a:lnTo>
                  <a:lnTo>
                    <a:pt x="289" y="112"/>
                  </a:lnTo>
                  <a:lnTo>
                    <a:pt x="293" y="110"/>
                  </a:lnTo>
                  <a:close/>
                </a:path>
              </a:pathLst>
            </a:custGeom>
            <a:solidFill>
              <a:srgbClr val="000000"/>
            </a:solidFill>
            <a:ln w="9525">
              <a:noFill/>
              <a:round/>
              <a:headEnd/>
              <a:tailEnd/>
            </a:ln>
          </p:spPr>
          <p:txBody>
            <a:bodyPr/>
            <a:lstStyle/>
            <a:p>
              <a:endParaRPr lang="ru-RU"/>
            </a:p>
          </p:txBody>
        </p:sp>
        <p:sp>
          <p:nvSpPr>
            <p:cNvPr id="92" name="Freeform 81"/>
            <p:cNvSpPr>
              <a:spLocks/>
            </p:cNvSpPr>
            <p:nvPr/>
          </p:nvSpPr>
          <p:spPr bwMode="auto">
            <a:xfrm>
              <a:off x="2633" y="1489"/>
              <a:ext cx="191" cy="101"/>
            </a:xfrm>
            <a:custGeom>
              <a:avLst/>
              <a:gdLst>
                <a:gd name="T0" fmla="*/ 182 w 191"/>
                <a:gd name="T1" fmla="*/ 0 h 101"/>
                <a:gd name="T2" fmla="*/ 185 w 191"/>
                <a:gd name="T3" fmla="*/ 2 h 101"/>
                <a:gd name="T4" fmla="*/ 191 w 191"/>
                <a:gd name="T5" fmla="*/ 3 h 101"/>
                <a:gd name="T6" fmla="*/ 185 w 191"/>
                <a:gd name="T7" fmla="*/ 6 h 101"/>
                <a:gd name="T8" fmla="*/ 181 w 191"/>
                <a:gd name="T9" fmla="*/ 11 h 101"/>
                <a:gd name="T10" fmla="*/ 173 w 191"/>
                <a:gd name="T11" fmla="*/ 14 h 101"/>
                <a:gd name="T12" fmla="*/ 166 w 191"/>
                <a:gd name="T13" fmla="*/ 20 h 101"/>
                <a:gd name="T14" fmla="*/ 160 w 191"/>
                <a:gd name="T15" fmla="*/ 21 h 101"/>
                <a:gd name="T16" fmla="*/ 155 w 191"/>
                <a:gd name="T17" fmla="*/ 24 h 101"/>
                <a:gd name="T18" fmla="*/ 149 w 191"/>
                <a:gd name="T19" fmla="*/ 27 h 101"/>
                <a:gd name="T20" fmla="*/ 143 w 191"/>
                <a:gd name="T21" fmla="*/ 30 h 101"/>
                <a:gd name="T22" fmla="*/ 137 w 191"/>
                <a:gd name="T23" fmla="*/ 33 h 101"/>
                <a:gd name="T24" fmla="*/ 131 w 191"/>
                <a:gd name="T25" fmla="*/ 36 h 101"/>
                <a:gd name="T26" fmla="*/ 125 w 191"/>
                <a:gd name="T27" fmla="*/ 39 h 101"/>
                <a:gd name="T28" fmla="*/ 119 w 191"/>
                <a:gd name="T29" fmla="*/ 42 h 101"/>
                <a:gd name="T30" fmla="*/ 111 w 191"/>
                <a:gd name="T31" fmla="*/ 46 h 101"/>
                <a:gd name="T32" fmla="*/ 104 w 191"/>
                <a:gd name="T33" fmla="*/ 49 h 101"/>
                <a:gd name="T34" fmla="*/ 96 w 191"/>
                <a:gd name="T35" fmla="*/ 52 h 101"/>
                <a:gd name="T36" fmla="*/ 90 w 191"/>
                <a:gd name="T37" fmla="*/ 55 h 101"/>
                <a:gd name="T38" fmla="*/ 83 w 191"/>
                <a:gd name="T39" fmla="*/ 58 h 101"/>
                <a:gd name="T40" fmla="*/ 75 w 191"/>
                <a:gd name="T41" fmla="*/ 62 h 101"/>
                <a:gd name="T42" fmla="*/ 68 w 191"/>
                <a:gd name="T43" fmla="*/ 65 h 101"/>
                <a:gd name="T44" fmla="*/ 62 w 191"/>
                <a:gd name="T45" fmla="*/ 70 h 101"/>
                <a:gd name="T46" fmla="*/ 52 w 191"/>
                <a:gd name="T47" fmla="*/ 73 h 101"/>
                <a:gd name="T48" fmla="*/ 45 w 191"/>
                <a:gd name="T49" fmla="*/ 77 h 101"/>
                <a:gd name="T50" fmla="*/ 37 w 191"/>
                <a:gd name="T51" fmla="*/ 80 h 101"/>
                <a:gd name="T52" fmla="*/ 30 w 191"/>
                <a:gd name="T53" fmla="*/ 85 h 101"/>
                <a:gd name="T54" fmla="*/ 22 w 191"/>
                <a:gd name="T55" fmla="*/ 88 h 101"/>
                <a:gd name="T56" fmla="*/ 16 w 191"/>
                <a:gd name="T57" fmla="*/ 92 h 101"/>
                <a:gd name="T58" fmla="*/ 9 w 191"/>
                <a:gd name="T59" fmla="*/ 97 h 101"/>
                <a:gd name="T60" fmla="*/ 3 w 191"/>
                <a:gd name="T61" fmla="*/ 101 h 101"/>
                <a:gd name="T62" fmla="*/ 1 w 191"/>
                <a:gd name="T63" fmla="*/ 98 h 101"/>
                <a:gd name="T64" fmla="*/ 1 w 191"/>
                <a:gd name="T65" fmla="*/ 95 h 101"/>
                <a:gd name="T66" fmla="*/ 0 w 191"/>
                <a:gd name="T67" fmla="*/ 92 h 101"/>
                <a:gd name="T68" fmla="*/ 0 w 191"/>
                <a:gd name="T69" fmla="*/ 91 h 101"/>
                <a:gd name="T70" fmla="*/ 182 w 191"/>
                <a:gd name="T71" fmla="*/ 0 h 101"/>
                <a:gd name="T72" fmla="*/ 182 w 191"/>
                <a:gd name="T73" fmla="*/ 0 h 10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1"/>
                <a:gd name="T112" fmla="*/ 0 h 101"/>
                <a:gd name="T113" fmla="*/ 191 w 191"/>
                <a:gd name="T114" fmla="*/ 101 h 10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1" h="101">
                  <a:moveTo>
                    <a:pt x="182" y="0"/>
                  </a:moveTo>
                  <a:lnTo>
                    <a:pt x="185" y="2"/>
                  </a:lnTo>
                  <a:lnTo>
                    <a:pt x="191" y="3"/>
                  </a:lnTo>
                  <a:lnTo>
                    <a:pt x="185" y="6"/>
                  </a:lnTo>
                  <a:lnTo>
                    <a:pt x="181" y="11"/>
                  </a:lnTo>
                  <a:lnTo>
                    <a:pt x="173" y="14"/>
                  </a:lnTo>
                  <a:lnTo>
                    <a:pt x="166" y="20"/>
                  </a:lnTo>
                  <a:lnTo>
                    <a:pt x="160" y="21"/>
                  </a:lnTo>
                  <a:lnTo>
                    <a:pt x="155" y="24"/>
                  </a:lnTo>
                  <a:lnTo>
                    <a:pt x="149" y="27"/>
                  </a:lnTo>
                  <a:lnTo>
                    <a:pt x="143" y="30"/>
                  </a:lnTo>
                  <a:lnTo>
                    <a:pt x="137" y="33"/>
                  </a:lnTo>
                  <a:lnTo>
                    <a:pt x="131" y="36"/>
                  </a:lnTo>
                  <a:lnTo>
                    <a:pt x="125" y="39"/>
                  </a:lnTo>
                  <a:lnTo>
                    <a:pt x="119" y="42"/>
                  </a:lnTo>
                  <a:lnTo>
                    <a:pt x="111" y="46"/>
                  </a:lnTo>
                  <a:lnTo>
                    <a:pt x="104" y="49"/>
                  </a:lnTo>
                  <a:lnTo>
                    <a:pt x="96" y="52"/>
                  </a:lnTo>
                  <a:lnTo>
                    <a:pt x="90" y="55"/>
                  </a:lnTo>
                  <a:lnTo>
                    <a:pt x="83" y="58"/>
                  </a:lnTo>
                  <a:lnTo>
                    <a:pt x="75" y="62"/>
                  </a:lnTo>
                  <a:lnTo>
                    <a:pt x="68" y="65"/>
                  </a:lnTo>
                  <a:lnTo>
                    <a:pt x="62" y="70"/>
                  </a:lnTo>
                  <a:lnTo>
                    <a:pt x="52" y="73"/>
                  </a:lnTo>
                  <a:lnTo>
                    <a:pt x="45" y="77"/>
                  </a:lnTo>
                  <a:lnTo>
                    <a:pt x="37" y="80"/>
                  </a:lnTo>
                  <a:lnTo>
                    <a:pt x="30" y="85"/>
                  </a:lnTo>
                  <a:lnTo>
                    <a:pt x="22" y="88"/>
                  </a:lnTo>
                  <a:lnTo>
                    <a:pt x="16" y="92"/>
                  </a:lnTo>
                  <a:lnTo>
                    <a:pt x="9" y="97"/>
                  </a:lnTo>
                  <a:lnTo>
                    <a:pt x="3" y="101"/>
                  </a:lnTo>
                  <a:lnTo>
                    <a:pt x="1" y="98"/>
                  </a:lnTo>
                  <a:lnTo>
                    <a:pt x="1" y="95"/>
                  </a:lnTo>
                  <a:lnTo>
                    <a:pt x="0" y="92"/>
                  </a:lnTo>
                  <a:lnTo>
                    <a:pt x="0" y="91"/>
                  </a:lnTo>
                  <a:lnTo>
                    <a:pt x="182" y="0"/>
                  </a:lnTo>
                  <a:close/>
                </a:path>
              </a:pathLst>
            </a:custGeom>
            <a:solidFill>
              <a:srgbClr val="000000"/>
            </a:solidFill>
            <a:ln w="9525">
              <a:noFill/>
              <a:round/>
              <a:headEnd/>
              <a:tailEnd/>
            </a:ln>
          </p:spPr>
          <p:txBody>
            <a:bodyPr/>
            <a:lstStyle/>
            <a:p>
              <a:endParaRPr lang="ru-RU"/>
            </a:p>
          </p:txBody>
        </p:sp>
        <p:sp>
          <p:nvSpPr>
            <p:cNvPr id="93" name="Freeform 90"/>
            <p:cNvSpPr>
              <a:spLocks/>
            </p:cNvSpPr>
            <p:nvPr/>
          </p:nvSpPr>
          <p:spPr bwMode="auto">
            <a:xfrm>
              <a:off x="2651" y="1113"/>
              <a:ext cx="188" cy="210"/>
            </a:xfrm>
            <a:custGeom>
              <a:avLst/>
              <a:gdLst>
                <a:gd name="T0" fmla="*/ 145 w 188"/>
                <a:gd name="T1" fmla="*/ 42 h 210"/>
                <a:gd name="T2" fmla="*/ 90 w 188"/>
                <a:gd name="T3" fmla="*/ 122 h 210"/>
                <a:gd name="T4" fmla="*/ 7 w 188"/>
                <a:gd name="T5" fmla="*/ 175 h 210"/>
                <a:gd name="T6" fmla="*/ 0 w 188"/>
                <a:gd name="T7" fmla="*/ 195 h 210"/>
                <a:gd name="T8" fmla="*/ 37 w 188"/>
                <a:gd name="T9" fmla="*/ 193 h 210"/>
                <a:gd name="T10" fmla="*/ 42 w 188"/>
                <a:gd name="T11" fmla="*/ 210 h 210"/>
                <a:gd name="T12" fmla="*/ 74 w 188"/>
                <a:gd name="T13" fmla="*/ 144 h 210"/>
                <a:gd name="T14" fmla="*/ 111 w 188"/>
                <a:gd name="T15" fmla="*/ 121 h 210"/>
                <a:gd name="T16" fmla="*/ 188 w 188"/>
                <a:gd name="T17" fmla="*/ 0 h 210"/>
                <a:gd name="T18" fmla="*/ 142 w 188"/>
                <a:gd name="T19" fmla="*/ 21 h 210"/>
                <a:gd name="T20" fmla="*/ 145 w 188"/>
                <a:gd name="T21" fmla="*/ 42 h 210"/>
                <a:gd name="T22" fmla="*/ 145 w 188"/>
                <a:gd name="T23" fmla="*/ 42 h 2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8"/>
                <a:gd name="T37" fmla="*/ 0 h 210"/>
                <a:gd name="T38" fmla="*/ 188 w 188"/>
                <a:gd name="T39" fmla="*/ 210 h 21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8" h="210">
                  <a:moveTo>
                    <a:pt x="145" y="42"/>
                  </a:moveTo>
                  <a:lnTo>
                    <a:pt x="90" y="122"/>
                  </a:lnTo>
                  <a:lnTo>
                    <a:pt x="7" y="175"/>
                  </a:lnTo>
                  <a:lnTo>
                    <a:pt x="0" y="195"/>
                  </a:lnTo>
                  <a:lnTo>
                    <a:pt x="37" y="193"/>
                  </a:lnTo>
                  <a:lnTo>
                    <a:pt x="42" y="210"/>
                  </a:lnTo>
                  <a:lnTo>
                    <a:pt x="74" y="144"/>
                  </a:lnTo>
                  <a:lnTo>
                    <a:pt x="111" y="121"/>
                  </a:lnTo>
                  <a:lnTo>
                    <a:pt x="188" y="0"/>
                  </a:lnTo>
                  <a:lnTo>
                    <a:pt x="142" y="21"/>
                  </a:lnTo>
                  <a:lnTo>
                    <a:pt x="145" y="42"/>
                  </a:lnTo>
                  <a:close/>
                </a:path>
              </a:pathLst>
            </a:custGeom>
            <a:solidFill>
              <a:srgbClr val="FFB300"/>
            </a:solidFill>
            <a:ln w="9525">
              <a:noFill/>
              <a:round/>
              <a:headEnd/>
              <a:tailEnd/>
            </a:ln>
          </p:spPr>
          <p:txBody>
            <a:bodyPr/>
            <a:lstStyle/>
            <a:p>
              <a:endParaRPr lang="ru-RU"/>
            </a:p>
          </p:txBody>
        </p:sp>
        <p:sp>
          <p:nvSpPr>
            <p:cNvPr id="94" name="Freeform 91"/>
            <p:cNvSpPr>
              <a:spLocks/>
            </p:cNvSpPr>
            <p:nvPr/>
          </p:nvSpPr>
          <p:spPr bwMode="auto">
            <a:xfrm>
              <a:off x="2367" y="1433"/>
              <a:ext cx="183" cy="150"/>
            </a:xfrm>
            <a:custGeom>
              <a:avLst/>
              <a:gdLst>
                <a:gd name="T0" fmla="*/ 183 w 183"/>
                <a:gd name="T1" fmla="*/ 11 h 150"/>
                <a:gd name="T2" fmla="*/ 21 w 183"/>
                <a:gd name="T3" fmla="*/ 123 h 150"/>
                <a:gd name="T4" fmla="*/ 36 w 183"/>
                <a:gd name="T5" fmla="*/ 132 h 150"/>
                <a:gd name="T6" fmla="*/ 177 w 183"/>
                <a:gd name="T7" fmla="*/ 89 h 150"/>
                <a:gd name="T8" fmla="*/ 177 w 183"/>
                <a:gd name="T9" fmla="*/ 108 h 150"/>
                <a:gd name="T10" fmla="*/ 30 w 183"/>
                <a:gd name="T11" fmla="*/ 150 h 150"/>
                <a:gd name="T12" fmla="*/ 0 w 183"/>
                <a:gd name="T13" fmla="*/ 115 h 150"/>
                <a:gd name="T14" fmla="*/ 177 w 183"/>
                <a:gd name="T15" fmla="*/ 0 h 150"/>
                <a:gd name="T16" fmla="*/ 183 w 183"/>
                <a:gd name="T17" fmla="*/ 11 h 150"/>
                <a:gd name="T18" fmla="*/ 183 w 183"/>
                <a:gd name="T19" fmla="*/ 11 h 1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3"/>
                <a:gd name="T31" fmla="*/ 0 h 150"/>
                <a:gd name="T32" fmla="*/ 183 w 183"/>
                <a:gd name="T33" fmla="*/ 150 h 1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3" h="150">
                  <a:moveTo>
                    <a:pt x="183" y="11"/>
                  </a:moveTo>
                  <a:lnTo>
                    <a:pt x="21" y="123"/>
                  </a:lnTo>
                  <a:lnTo>
                    <a:pt x="36" y="132"/>
                  </a:lnTo>
                  <a:lnTo>
                    <a:pt x="177" y="89"/>
                  </a:lnTo>
                  <a:lnTo>
                    <a:pt x="177" y="108"/>
                  </a:lnTo>
                  <a:lnTo>
                    <a:pt x="30" y="150"/>
                  </a:lnTo>
                  <a:lnTo>
                    <a:pt x="0" y="115"/>
                  </a:lnTo>
                  <a:lnTo>
                    <a:pt x="177" y="0"/>
                  </a:lnTo>
                  <a:lnTo>
                    <a:pt x="183" y="11"/>
                  </a:lnTo>
                  <a:close/>
                </a:path>
              </a:pathLst>
            </a:custGeom>
            <a:solidFill>
              <a:srgbClr val="FFCC00"/>
            </a:solidFill>
            <a:ln w="9525">
              <a:noFill/>
              <a:round/>
              <a:headEnd/>
              <a:tailEnd/>
            </a:ln>
          </p:spPr>
          <p:txBody>
            <a:bodyPr/>
            <a:lstStyle/>
            <a:p>
              <a:endParaRPr lang="ru-RU"/>
            </a:p>
          </p:txBody>
        </p:sp>
        <p:sp>
          <p:nvSpPr>
            <p:cNvPr id="95" name="Freeform 92"/>
            <p:cNvSpPr>
              <a:spLocks/>
            </p:cNvSpPr>
            <p:nvPr/>
          </p:nvSpPr>
          <p:spPr bwMode="auto">
            <a:xfrm>
              <a:off x="2358" y="1427"/>
              <a:ext cx="234" cy="185"/>
            </a:xfrm>
            <a:custGeom>
              <a:avLst/>
              <a:gdLst>
                <a:gd name="T0" fmla="*/ 176 w 234"/>
                <a:gd name="T1" fmla="*/ 11 h 185"/>
                <a:gd name="T2" fmla="*/ 163 w 234"/>
                <a:gd name="T3" fmla="*/ 20 h 185"/>
                <a:gd name="T4" fmla="*/ 143 w 234"/>
                <a:gd name="T5" fmla="*/ 32 h 185"/>
                <a:gd name="T6" fmla="*/ 122 w 234"/>
                <a:gd name="T7" fmla="*/ 47 h 185"/>
                <a:gd name="T8" fmla="*/ 99 w 234"/>
                <a:gd name="T9" fmla="*/ 62 h 185"/>
                <a:gd name="T10" fmla="*/ 74 w 234"/>
                <a:gd name="T11" fmla="*/ 77 h 185"/>
                <a:gd name="T12" fmla="*/ 51 w 234"/>
                <a:gd name="T13" fmla="*/ 94 h 185"/>
                <a:gd name="T14" fmla="*/ 33 w 234"/>
                <a:gd name="T15" fmla="*/ 106 h 185"/>
                <a:gd name="T16" fmla="*/ 19 w 234"/>
                <a:gd name="T17" fmla="*/ 117 h 185"/>
                <a:gd name="T18" fmla="*/ 15 w 234"/>
                <a:gd name="T19" fmla="*/ 127 h 185"/>
                <a:gd name="T20" fmla="*/ 38 w 234"/>
                <a:gd name="T21" fmla="*/ 150 h 185"/>
                <a:gd name="T22" fmla="*/ 57 w 234"/>
                <a:gd name="T23" fmla="*/ 171 h 185"/>
                <a:gd name="T24" fmla="*/ 219 w 234"/>
                <a:gd name="T25" fmla="*/ 121 h 185"/>
                <a:gd name="T26" fmla="*/ 205 w 234"/>
                <a:gd name="T27" fmla="*/ 112 h 185"/>
                <a:gd name="T28" fmla="*/ 189 w 234"/>
                <a:gd name="T29" fmla="*/ 100 h 185"/>
                <a:gd name="T30" fmla="*/ 176 w 234"/>
                <a:gd name="T31" fmla="*/ 101 h 185"/>
                <a:gd name="T32" fmla="*/ 154 w 234"/>
                <a:gd name="T33" fmla="*/ 108 h 185"/>
                <a:gd name="T34" fmla="*/ 125 w 234"/>
                <a:gd name="T35" fmla="*/ 118 h 185"/>
                <a:gd name="T36" fmla="*/ 96 w 234"/>
                <a:gd name="T37" fmla="*/ 127 h 185"/>
                <a:gd name="T38" fmla="*/ 77 w 234"/>
                <a:gd name="T39" fmla="*/ 135 h 185"/>
                <a:gd name="T40" fmla="*/ 74 w 234"/>
                <a:gd name="T41" fmla="*/ 124 h 185"/>
                <a:gd name="T42" fmla="*/ 83 w 234"/>
                <a:gd name="T43" fmla="*/ 114 h 185"/>
                <a:gd name="T44" fmla="*/ 101 w 234"/>
                <a:gd name="T45" fmla="*/ 101 h 185"/>
                <a:gd name="T46" fmla="*/ 119 w 234"/>
                <a:gd name="T47" fmla="*/ 89 h 185"/>
                <a:gd name="T48" fmla="*/ 137 w 234"/>
                <a:gd name="T49" fmla="*/ 77 h 185"/>
                <a:gd name="T50" fmla="*/ 154 w 234"/>
                <a:gd name="T51" fmla="*/ 65 h 185"/>
                <a:gd name="T52" fmla="*/ 170 w 234"/>
                <a:gd name="T53" fmla="*/ 53 h 185"/>
                <a:gd name="T54" fmla="*/ 189 w 234"/>
                <a:gd name="T55" fmla="*/ 43 h 185"/>
                <a:gd name="T56" fmla="*/ 99 w 234"/>
                <a:gd name="T57" fmla="*/ 118 h 185"/>
                <a:gd name="T58" fmla="*/ 125 w 234"/>
                <a:gd name="T59" fmla="*/ 109 h 185"/>
                <a:gd name="T60" fmla="*/ 154 w 234"/>
                <a:gd name="T61" fmla="*/ 100 h 185"/>
                <a:gd name="T62" fmla="*/ 178 w 234"/>
                <a:gd name="T63" fmla="*/ 92 h 185"/>
                <a:gd name="T64" fmla="*/ 190 w 234"/>
                <a:gd name="T65" fmla="*/ 91 h 185"/>
                <a:gd name="T66" fmla="*/ 205 w 234"/>
                <a:gd name="T67" fmla="*/ 101 h 185"/>
                <a:gd name="T68" fmla="*/ 226 w 234"/>
                <a:gd name="T69" fmla="*/ 120 h 185"/>
                <a:gd name="T70" fmla="*/ 231 w 234"/>
                <a:gd name="T71" fmla="*/ 126 h 185"/>
                <a:gd name="T72" fmla="*/ 216 w 234"/>
                <a:gd name="T73" fmla="*/ 129 h 185"/>
                <a:gd name="T74" fmla="*/ 198 w 234"/>
                <a:gd name="T75" fmla="*/ 136 h 185"/>
                <a:gd name="T76" fmla="*/ 178 w 234"/>
                <a:gd name="T77" fmla="*/ 142 h 185"/>
                <a:gd name="T78" fmla="*/ 155 w 234"/>
                <a:gd name="T79" fmla="*/ 151 h 185"/>
                <a:gd name="T80" fmla="*/ 130 w 234"/>
                <a:gd name="T81" fmla="*/ 159 h 185"/>
                <a:gd name="T82" fmla="*/ 107 w 234"/>
                <a:gd name="T83" fmla="*/ 165 h 185"/>
                <a:gd name="T84" fmla="*/ 89 w 234"/>
                <a:gd name="T85" fmla="*/ 174 h 185"/>
                <a:gd name="T86" fmla="*/ 71 w 234"/>
                <a:gd name="T87" fmla="*/ 178 h 185"/>
                <a:gd name="T88" fmla="*/ 60 w 234"/>
                <a:gd name="T89" fmla="*/ 185 h 185"/>
                <a:gd name="T90" fmla="*/ 44 w 234"/>
                <a:gd name="T91" fmla="*/ 169 h 185"/>
                <a:gd name="T92" fmla="*/ 28 w 234"/>
                <a:gd name="T93" fmla="*/ 154 h 185"/>
                <a:gd name="T94" fmla="*/ 12 w 234"/>
                <a:gd name="T95" fmla="*/ 136 h 185"/>
                <a:gd name="T96" fmla="*/ 0 w 234"/>
                <a:gd name="T97" fmla="*/ 124 h 185"/>
                <a:gd name="T98" fmla="*/ 186 w 234"/>
                <a:gd name="T99" fmla="*/ 6 h 18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34"/>
                <a:gd name="T151" fmla="*/ 0 h 185"/>
                <a:gd name="T152" fmla="*/ 234 w 234"/>
                <a:gd name="T153" fmla="*/ 185 h 18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34" h="185">
                  <a:moveTo>
                    <a:pt x="186" y="6"/>
                  </a:moveTo>
                  <a:lnTo>
                    <a:pt x="182" y="6"/>
                  </a:lnTo>
                  <a:lnTo>
                    <a:pt x="176" y="11"/>
                  </a:lnTo>
                  <a:lnTo>
                    <a:pt x="172" y="14"/>
                  </a:lnTo>
                  <a:lnTo>
                    <a:pt x="167" y="17"/>
                  </a:lnTo>
                  <a:lnTo>
                    <a:pt x="163" y="20"/>
                  </a:lnTo>
                  <a:lnTo>
                    <a:pt x="157" y="24"/>
                  </a:lnTo>
                  <a:lnTo>
                    <a:pt x="149" y="27"/>
                  </a:lnTo>
                  <a:lnTo>
                    <a:pt x="143" y="32"/>
                  </a:lnTo>
                  <a:lnTo>
                    <a:pt x="136" y="37"/>
                  </a:lnTo>
                  <a:lnTo>
                    <a:pt x="130" y="43"/>
                  </a:lnTo>
                  <a:lnTo>
                    <a:pt x="122" y="47"/>
                  </a:lnTo>
                  <a:lnTo>
                    <a:pt x="115" y="52"/>
                  </a:lnTo>
                  <a:lnTo>
                    <a:pt x="107" y="58"/>
                  </a:lnTo>
                  <a:lnTo>
                    <a:pt x="99" y="62"/>
                  </a:lnTo>
                  <a:lnTo>
                    <a:pt x="90" y="68"/>
                  </a:lnTo>
                  <a:lnTo>
                    <a:pt x="81" y="73"/>
                  </a:lnTo>
                  <a:lnTo>
                    <a:pt x="74" y="77"/>
                  </a:lnTo>
                  <a:lnTo>
                    <a:pt x="66" y="83"/>
                  </a:lnTo>
                  <a:lnTo>
                    <a:pt x="57" y="88"/>
                  </a:lnTo>
                  <a:lnTo>
                    <a:pt x="51" y="94"/>
                  </a:lnTo>
                  <a:lnTo>
                    <a:pt x="45" y="98"/>
                  </a:lnTo>
                  <a:lnTo>
                    <a:pt x="39" y="103"/>
                  </a:lnTo>
                  <a:lnTo>
                    <a:pt x="33" y="106"/>
                  </a:lnTo>
                  <a:lnTo>
                    <a:pt x="27" y="111"/>
                  </a:lnTo>
                  <a:lnTo>
                    <a:pt x="22" y="114"/>
                  </a:lnTo>
                  <a:lnTo>
                    <a:pt x="19" y="117"/>
                  </a:lnTo>
                  <a:lnTo>
                    <a:pt x="13" y="121"/>
                  </a:lnTo>
                  <a:lnTo>
                    <a:pt x="12" y="124"/>
                  </a:lnTo>
                  <a:lnTo>
                    <a:pt x="15" y="127"/>
                  </a:lnTo>
                  <a:lnTo>
                    <a:pt x="19" y="133"/>
                  </a:lnTo>
                  <a:lnTo>
                    <a:pt x="27" y="141"/>
                  </a:lnTo>
                  <a:lnTo>
                    <a:pt x="38" y="150"/>
                  </a:lnTo>
                  <a:lnTo>
                    <a:pt x="45" y="157"/>
                  </a:lnTo>
                  <a:lnTo>
                    <a:pt x="53" y="166"/>
                  </a:lnTo>
                  <a:lnTo>
                    <a:pt x="57" y="171"/>
                  </a:lnTo>
                  <a:lnTo>
                    <a:pt x="60" y="174"/>
                  </a:lnTo>
                  <a:lnTo>
                    <a:pt x="220" y="124"/>
                  </a:lnTo>
                  <a:lnTo>
                    <a:pt x="219" y="121"/>
                  </a:lnTo>
                  <a:lnTo>
                    <a:pt x="216" y="120"/>
                  </a:lnTo>
                  <a:lnTo>
                    <a:pt x="210" y="115"/>
                  </a:lnTo>
                  <a:lnTo>
                    <a:pt x="205" y="112"/>
                  </a:lnTo>
                  <a:lnTo>
                    <a:pt x="198" y="106"/>
                  </a:lnTo>
                  <a:lnTo>
                    <a:pt x="193" y="103"/>
                  </a:lnTo>
                  <a:lnTo>
                    <a:pt x="189" y="100"/>
                  </a:lnTo>
                  <a:lnTo>
                    <a:pt x="186" y="100"/>
                  </a:lnTo>
                  <a:lnTo>
                    <a:pt x="181" y="100"/>
                  </a:lnTo>
                  <a:lnTo>
                    <a:pt x="176" y="101"/>
                  </a:lnTo>
                  <a:lnTo>
                    <a:pt x="170" y="101"/>
                  </a:lnTo>
                  <a:lnTo>
                    <a:pt x="163" y="104"/>
                  </a:lnTo>
                  <a:lnTo>
                    <a:pt x="154" y="108"/>
                  </a:lnTo>
                  <a:lnTo>
                    <a:pt x="145" y="111"/>
                  </a:lnTo>
                  <a:lnTo>
                    <a:pt x="134" y="114"/>
                  </a:lnTo>
                  <a:lnTo>
                    <a:pt x="125" y="118"/>
                  </a:lnTo>
                  <a:lnTo>
                    <a:pt x="115" y="121"/>
                  </a:lnTo>
                  <a:lnTo>
                    <a:pt x="105" y="124"/>
                  </a:lnTo>
                  <a:lnTo>
                    <a:pt x="96" y="127"/>
                  </a:lnTo>
                  <a:lnTo>
                    <a:pt x="89" y="129"/>
                  </a:lnTo>
                  <a:lnTo>
                    <a:pt x="81" y="132"/>
                  </a:lnTo>
                  <a:lnTo>
                    <a:pt x="77" y="135"/>
                  </a:lnTo>
                  <a:lnTo>
                    <a:pt x="74" y="135"/>
                  </a:lnTo>
                  <a:lnTo>
                    <a:pt x="74" y="136"/>
                  </a:lnTo>
                  <a:lnTo>
                    <a:pt x="74" y="124"/>
                  </a:lnTo>
                  <a:lnTo>
                    <a:pt x="74" y="121"/>
                  </a:lnTo>
                  <a:lnTo>
                    <a:pt x="78" y="120"/>
                  </a:lnTo>
                  <a:lnTo>
                    <a:pt x="83" y="114"/>
                  </a:lnTo>
                  <a:lnTo>
                    <a:pt x="92" y="109"/>
                  </a:lnTo>
                  <a:lnTo>
                    <a:pt x="96" y="106"/>
                  </a:lnTo>
                  <a:lnTo>
                    <a:pt x="101" y="101"/>
                  </a:lnTo>
                  <a:lnTo>
                    <a:pt x="107" y="98"/>
                  </a:lnTo>
                  <a:lnTo>
                    <a:pt x="113" y="94"/>
                  </a:lnTo>
                  <a:lnTo>
                    <a:pt x="119" y="89"/>
                  </a:lnTo>
                  <a:lnTo>
                    <a:pt x="124" y="86"/>
                  </a:lnTo>
                  <a:lnTo>
                    <a:pt x="130" y="82"/>
                  </a:lnTo>
                  <a:lnTo>
                    <a:pt x="137" y="77"/>
                  </a:lnTo>
                  <a:lnTo>
                    <a:pt x="142" y="73"/>
                  </a:lnTo>
                  <a:lnTo>
                    <a:pt x="148" y="70"/>
                  </a:lnTo>
                  <a:lnTo>
                    <a:pt x="154" y="65"/>
                  </a:lnTo>
                  <a:lnTo>
                    <a:pt x="160" y="61"/>
                  </a:lnTo>
                  <a:lnTo>
                    <a:pt x="164" y="58"/>
                  </a:lnTo>
                  <a:lnTo>
                    <a:pt x="170" y="53"/>
                  </a:lnTo>
                  <a:lnTo>
                    <a:pt x="175" y="50"/>
                  </a:lnTo>
                  <a:lnTo>
                    <a:pt x="181" y="47"/>
                  </a:lnTo>
                  <a:lnTo>
                    <a:pt x="189" y="43"/>
                  </a:lnTo>
                  <a:lnTo>
                    <a:pt x="196" y="38"/>
                  </a:lnTo>
                  <a:lnTo>
                    <a:pt x="205" y="40"/>
                  </a:lnTo>
                  <a:lnTo>
                    <a:pt x="99" y="118"/>
                  </a:lnTo>
                  <a:lnTo>
                    <a:pt x="107" y="115"/>
                  </a:lnTo>
                  <a:lnTo>
                    <a:pt x="116" y="112"/>
                  </a:lnTo>
                  <a:lnTo>
                    <a:pt x="125" y="109"/>
                  </a:lnTo>
                  <a:lnTo>
                    <a:pt x="136" y="106"/>
                  </a:lnTo>
                  <a:lnTo>
                    <a:pt x="145" y="103"/>
                  </a:lnTo>
                  <a:lnTo>
                    <a:pt x="154" y="100"/>
                  </a:lnTo>
                  <a:lnTo>
                    <a:pt x="163" y="97"/>
                  </a:lnTo>
                  <a:lnTo>
                    <a:pt x="170" y="95"/>
                  </a:lnTo>
                  <a:lnTo>
                    <a:pt x="178" y="92"/>
                  </a:lnTo>
                  <a:lnTo>
                    <a:pt x="182" y="91"/>
                  </a:lnTo>
                  <a:lnTo>
                    <a:pt x="187" y="91"/>
                  </a:lnTo>
                  <a:lnTo>
                    <a:pt x="190" y="91"/>
                  </a:lnTo>
                  <a:lnTo>
                    <a:pt x="193" y="92"/>
                  </a:lnTo>
                  <a:lnTo>
                    <a:pt x="198" y="97"/>
                  </a:lnTo>
                  <a:lnTo>
                    <a:pt x="205" y="101"/>
                  </a:lnTo>
                  <a:lnTo>
                    <a:pt x="213" y="109"/>
                  </a:lnTo>
                  <a:lnTo>
                    <a:pt x="220" y="114"/>
                  </a:lnTo>
                  <a:lnTo>
                    <a:pt x="226" y="120"/>
                  </a:lnTo>
                  <a:lnTo>
                    <a:pt x="231" y="124"/>
                  </a:lnTo>
                  <a:lnTo>
                    <a:pt x="234" y="126"/>
                  </a:lnTo>
                  <a:lnTo>
                    <a:pt x="231" y="126"/>
                  </a:lnTo>
                  <a:lnTo>
                    <a:pt x="225" y="127"/>
                  </a:lnTo>
                  <a:lnTo>
                    <a:pt x="220" y="127"/>
                  </a:lnTo>
                  <a:lnTo>
                    <a:pt x="216" y="129"/>
                  </a:lnTo>
                  <a:lnTo>
                    <a:pt x="211" y="132"/>
                  </a:lnTo>
                  <a:lnTo>
                    <a:pt x="205" y="135"/>
                  </a:lnTo>
                  <a:lnTo>
                    <a:pt x="198" y="136"/>
                  </a:lnTo>
                  <a:lnTo>
                    <a:pt x="192" y="138"/>
                  </a:lnTo>
                  <a:lnTo>
                    <a:pt x="186" y="139"/>
                  </a:lnTo>
                  <a:lnTo>
                    <a:pt x="178" y="142"/>
                  </a:lnTo>
                  <a:lnTo>
                    <a:pt x="170" y="145"/>
                  </a:lnTo>
                  <a:lnTo>
                    <a:pt x="163" y="148"/>
                  </a:lnTo>
                  <a:lnTo>
                    <a:pt x="155" y="151"/>
                  </a:lnTo>
                  <a:lnTo>
                    <a:pt x="148" y="154"/>
                  </a:lnTo>
                  <a:lnTo>
                    <a:pt x="139" y="156"/>
                  </a:lnTo>
                  <a:lnTo>
                    <a:pt x="130" y="159"/>
                  </a:lnTo>
                  <a:lnTo>
                    <a:pt x="122" y="160"/>
                  </a:lnTo>
                  <a:lnTo>
                    <a:pt x="115" y="163"/>
                  </a:lnTo>
                  <a:lnTo>
                    <a:pt x="107" y="165"/>
                  </a:lnTo>
                  <a:lnTo>
                    <a:pt x="101" y="168"/>
                  </a:lnTo>
                  <a:lnTo>
                    <a:pt x="93" y="171"/>
                  </a:lnTo>
                  <a:lnTo>
                    <a:pt x="89" y="174"/>
                  </a:lnTo>
                  <a:lnTo>
                    <a:pt x="81" y="175"/>
                  </a:lnTo>
                  <a:lnTo>
                    <a:pt x="77" y="177"/>
                  </a:lnTo>
                  <a:lnTo>
                    <a:pt x="71" y="178"/>
                  </a:lnTo>
                  <a:lnTo>
                    <a:pt x="68" y="180"/>
                  </a:lnTo>
                  <a:lnTo>
                    <a:pt x="63" y="183"/>
                  </a:lnTo>
                  <a:lnTo>
                    <a:pt x="60" y="185"/>
                  </a:lnTo>
                  <a:lnTo>
                    <a:pt x="56" y="182"/>
                  </a:lnTo>
                  <a:lnTo>
                    <a:pt x="50" y="175"/>
                  </a:lnTo>
                  <a:lnTo>
                    <a:pt x="44" y="169"/>
                  </a:lnTo>
                  <a:lnTo>
                    <a:pt x="39" y="165"/>
                  </a:lnTo>
                  <a:lnTo>
                    <a:pt x="33" y="159"/>
                  </a:lnTo>
                  <a:lnTo>
                    <a:pt x="28" y="154"/>
                  </a:lnTo>
                  <a:lnTo>
                    <a:pt x="22" y="148"/>
                  </a:lnTo>
                  <a:lnTo>
                    <a:pt x="16" y="142"/>
                  </a:lnTo>
                  <a:lnTo>
                    <a:pt x="12" y="136"/>
                  </a:lnTo>
                  <a:lnTo>
                    <a:pt x="9" y="133"/>
                  </a:lnTo>
                  <a:lnTo>
                    <a:pt x="1" y="126"/>
                  </a:lnTo>
                  <a:lnTo>
                    <a:pt x="0" y="124"/>
                  </a:lnTo>
                  <a:lnTo>
                    <a:pt x="181" y="0"/>
                  </a:lnTo>
                  <a:lnTo>
                    <a:pt x="186" y="6"/>
                  </a:lnTo>
                  <a:close/>
                </a:path>
              </a:pathLst>
            </a:custGeom>
            <a:solidFill>
              <a:srgbClr val="000000"/>
            </a:solidFill>
            <a:ln w="9525">
              <a:noFill/>
              <a:round/>
              <a:headEnd/>
              <a:tailEnd/>
            </a:ln>
          </p:spPr>
          <p:txBody>
            <a:bodyPr/>
            <a:lstStyle/>
            <a:p>
              <a:endParaRPr lang="ru-RU"/>
            </a:p>
          </p:txBody>
        </p:sp>
        <p:sp>
          <p:nvSpPr>
            <p:cNvPr id="96" name="Freeform 93"/>
            <p:cNvSpPr>
              <a:spLocks/>
            </p:cNvSpPr>
            <p:nvPr/>
          </p:nvSpPr>
          <p:spPr bwMode="auto">
            <a:xfrm>
              <a:off x="2554" y="1497"/>
              <a:ext cx="56" cy="47"/>
            </a:xfrm>
            <a:custGeom>
              <a:avLst/>
              <a:gdLst>
                <a:gd name="T0" fmla="*/ 24 w 56"/>
                <a:gd name="T1" fmla="*/ 1 h 47"/>
                <a:gd name="T2" fmla="*/ 29 w 56"/>
                <a:gd name="T3" fmla="*/ 0 h 47"/>
                <a:gd name="T4" fmla="*/ 35 w 56"/>
                <a:gd name="T5" fmla="*/ 0 h 47"/>
                <a:gd name="T6" fmla="*/ 39 w 56"/>
                <a:gd name="T7" fmla="*/ 1 h 47"/>
                <a:gd name="T8" fmla="*/ 45 w 56"/>
                <a:gd name="T9" fmla="*/ 3 h 47"/>
                <a:gd name="T10" fmla="*/ 51 w 56"/>
                <a:gd name="T11" fmla="*/ 7 h 47"/>
                <a:gd name="T12" fmla="*/ 56 w 56"/>
                <a:gd name="T13" fmla="*/ 13 h 47"/>
                <a:gd name="T14" fmla="*/ 53 w 56"/>
                <a:gd name="T15" fmla="*/ 22 h 47"/>
                <a:gd name="T16" fmla="*/ 45 w 56"/>
                <a:gd name="T17" fmla="*/ 31 h 47"/>
                <a:gd name="T18" fmla="*/ 41 w 56"/>
                <a:gd name="T19" fmla="*/ 36 h 47"/>
                <a:gd name="T20" fmla="*/ 35 w 56"/>
                <a:gd name="T21" fmla="*/ 39 h 47"/>
                <a:gd name="T22" fmla="*/ 29 w 56"/>
                <a:gd name="T23" fmla="*/ 42 h 47"/>
                <a:gd name="T24" fmla="*/ 24 w 56"/>
                <a:gd name="T25" fmla="*/ 45 h 47"/>
                <a:gd name="T26" fmla="*/ 15 w 56"/>
                <a:gd name="T27" fmla="*/ 47 h 47"/>
                <a:gd name="T28" fmla="*/ 9 w 56"/>
                <a:gd name="T29" fmla="*/ 47 h 47"/>
                <a:gd name="T30" fmla="*/ 5 w 56"/>
                <a:gd name="T31" fmla="*/ 47 h 47"/>
                <a:gd name="T32" fmla="*/ 2 w 56"/>
                <a:gd name="T33" fmla="*/ 44 h 47"/>
                <a:gd name="T34" fmla="*/ 0 w 56"/>
                <a:gd name="T35" fmla="*/ 36 h 47"/>
                <a:gd name="T36" fmla="*/ 5 w 56"/>
                <a:gd name="T37" fmla="*/ 28 h 47"/>
                <a:gd name="T38" fmla="*/ 9 w 56"/>
                <a:gd name="T39" fmla="*/ 22 h 47"/>
                <a:gd name="T40" fmla="*/ 15 w 56"/>
                <a:gd name="T41" fmla="*/ 16 h 47"/>
                <a:gd name="T42" fmla="*/ 17 w 56"/>
                <a:gd name="T43" fmla="*/ 12 h 47"/>
                <a:gd name="T44" fmla="*/ 20 w 56"/>
                <a:gd name="T45" fmla="*/ 7 h 47"/>
                <a:gd name="T46" fmla="*/ 23 w 56"/>
                <a:gd name="T47" fmla="*/ 3 h 47"/>
                <a:gd name="T48" fmla="*/ 24 w 56"/>
                <a:gd name="T49" fmla="*/ 1 h 47"/>
                <a:gd name="T50" fmla="*/ 24 w 56"/>
                <a:gd name="T51" fmla="*/ 1 h 4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6"/>
                <a:gd name="T79" fmla="*/ 0 h 47"/>
                <a:gd name="T80" fmla="*/ 56 w 56"/>
                <a:gd name="T81" fmla="*/ 47 h 4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6" h="47">
                  <a:moveTo>
                    <a:pt x="24" y="1"/>
                  </a:moveTo>
                  <a:lnTo>
                    <a:pt x="29" y="0"/>
                  </a:lnTo>
                  <a:lnTo>
                    <a:pt x="35" y="0"/>
                  </a:lnTo>
                  <a:lnTo>
                    <a:pt x="39" y="1"/>
                  </a:lnTo>
                  <a:lnTo>
                    <a:pt x="45" y="3"/>
                  </a:lnTo>
                  <a:lnTo>
                    <a:pt x="51" y="7"/>
                  </a:lnTo>
                  <a:lnTo>
                    <a:pt x="56" y="13"/>
                  </a:lnTo>
                  <a:lnTo>
                    <a:pt x="53" y="22"/>
                  </a:lnTo>
                  <a:lnTo>
                    <a:pt x="45" y="31"/>
                  </a:lnTo>
                  <a:lnTo>
                    <a:pt x="41" y="36"/>
                  </a:lnTo>
                  <a:lnTo>
                    <a:pt x="35" y="39"/>
                  </a:lnTo>
                  <a:lnTo>
                    <a:pt x="29" y="42"/>
                  </a:lnTo>
                  <a:lnTo>
                    <a:pt x="24" y="45"/>
                  </a:lnTo>
                  <a:lnTo>
                    <a:pt x="15" y="47"/>
                  </a:lnTo>
                  <a:lnTo>
                    <a:pt x="9" y="47"/>
                  </a:lnTo>
                  <a:lnTo>
                    <a:pt x="5" y="47"/>
                  </a:lnTo>
                  <a:lnTo>
                    <a:pt x="2" y="44"/>
                  </a:lnTo>
                  <a:lnTo>
                    <a:pt x="0" y="36"/>
                  </a:lnTo>
                  <a:lnTo>
                    <a:pt x="5" y="28"/>
                  </a:lnTo>
                  <a:lnTo>
                    <a:pt x="9" y="22"/>
                  </a:lnTo>
                  <a:lnTo>
                    <a:pt x="15" y="16"/>
                  </a:lnTo>
                  <a:lnTo>
                    <a:pt x="17" y="12"/>
                  </a:lnTo>
                  <a:lnTo>
                    <a:pt x="20" y="7"/>
                  </a:lnTo>
                  <a:lnTo>
                    <a:pt x="23" y="3"/>
                  </a:lnTo>
                  <a:lnTo>
                    <a:pt x="24" y="1"/>
                  </a:lnTo>
                  <a:close/>
                </a:path>
              </a:pathLst>
            </a:custGeom>
            <a:solidFill>
              <a:srgbClr val="000000"/>
            </a:solidFill>
            <a:ln w="9525">
              <a:noFill/>
              <a:round/>
              <a:headEnd/>
              <a:tailEnd/>
            </a:ln>
          </p:spPr>
          <p:txBody>
            <a:bodyPr/>
            <a:lstStyle/>
            <a:p>
              <a:endParaRPr lang="ru-RU"/>
            </a:p>
          </p:txBody>
        </p:sp>
        <p:sp>
          <p:nvSpPr>
            <p:cNvPr id="97" name="Freeform 109"/>
            <p:cNvSpPr>
              <a:spLocks/>
            </p:cNvSpPr>
            <p:nvPr/>
          </p:nvSpPr>
          <p:spPr bwMode="auto">
            <a:xfrm>
              <a:off x="3120" y="1275"/>
              <a:ext cx="46" cy="98"/>
            </a:xfrm>
            <a:custGeom>
              <a:avLst/>
              <a:gdLst>
                <a:gd name="T0" fmla="*/ 3 w 46"/>
                <a:gd name="T1" fmla="*/ 13 h 98"/>
                <a:gd name="T2" fmla="*/ 0 w 46"/>
                <a:gd name="T3" fmla="*/ 98 h 98"/>
                <a:gd name="T4" fmla="*/ 46 w 46"/>
                <a:gd name="T5" fmla="*/ 84 h 98"/>
                <a:gd name="T6" fmla="*/ 43 w 46"/>
                <a:gd name="T7" fmla="*/ 0 h 98"/>
                <a:gd name="T8" fmla="*/ 3 w 46"/>
                <a:gd name="T9" fmla="*/ 13 h 98"/>
                <a:gd name="T10" fmla="*/ 3 w 46"/>
                <a:gd name="T11" fmla="*/ 13 h 98"/>
                <a:gd name="T12" fmla="*/ 0 60000 65536"/>
                <a:gd name="T13" fmla="*/ 0 60000 65536"/>
                <a:gd name="T14" fmla="*/ 0 60000 65536"/>
                <a:gd name="T15" fmla="*/ 0 60000 65536"/>
                <a:gd name="T16" fmla="*/ 0 60000 65536"/>
                <a:gd name="T17" fmla="*/ 0 60000 65536"/>
                <a:gd name="T18" fmla="*/ 0 w 46"/>
                <a:gd name="T19" fmla="*/ 0 h 98"/>
                <a:gd name="T20" fmla="*/ 46 w 46"/>
                <a:gd name="T21" fmla="*/ 98 h 98"/>
              </a:gdLst>
              <a:ahLst/>
              <a:cxnLst>
                <a:cxn ang="T12">
                  <a:pos x="T0" y="T1"/>
                </a:cxn>
                <a:cxn ang="T13">
                  <a:pos x="T2" y="T3"/>
                </a:cxn>
                <a:cxn ang="T14">
                  <a:pos x="T4" y="T5"/>
                </a:cxn>
                <a:cxn ang="T15">
                  <a:pos x="T6" y="T7"/>
                </a:cxn>
                <a:cxn ang="T16">
                  <a:pos x="T8" y="T9"/>
                </a:cxn>
                <a:cxn ang="T17">
                  <a:pos x="T10" y="T11"/>
                </a:cxn>
              </a:cxnLst>
              <a:rect l="T18" t="T19" r="T20" b="T21"/>
              <a:pathLst>
                <a:path w="46" h="98">
                  <a:moveTo>
                    <a:pt x="3" y="13"/>
                  </a:moveTo>
                  <a:lnTo>
                    <a:pt x="0" y="98"/>
                  </a:lnTo>
                  <a:lnTo>
                    <a:pt x="46" y="84"/>
                  </a:lnTo>
                  <a:lnTo>
                    <a:pt x="43" y="0"/>
                  </a:lnTo>
                  <a:lnTo>
                    <a:pt x="3" y="13"/>
                  </a:lnTo>
                  <a:close/>
                </a:path>
              </a:pathLst>
            </a:custGeom>
            <a:solidFill>
              <a:srgbClr val="667DD1"/>
            </a:solidFill>
            <a:ln w="9525">
              <a:noFill/>
              <a:round/>
              <a:headEnd/>
              <a:tailEnd/>
            </a:ln>
          </p:spPr>
          <p:txBody>
            <a:bodyPr/>
            <a:lstStyle/>
            <a:p>
              <a:endParaRPr lang="ru-RU"/>
            </a:p>
          </p:txBody>
        </p:sp>
        <p:sp>
          <p:nvSpPr>
            <p:cNvPr id="98" name="Freeform 110"/>
            <p:cNvSpPr>
              <a:spLocks/>
            </p:cNvSpPr>
            <p:nvPr/>
          </p:nvSpPr>
          <p:spPr bwMode="auto">
            <a:xfrm>
              <a:off x="3163" y="1180"/>
              <a:ext cx="55" cy="96"/>
            </a:xfrm>
            <a:custGeom>
              <a:avLst/>
              <a:gdLst>
                <a:gd name="T0" fmla="*/ 0 w 55"/>
                <a:gd name="T1" fmla="*/ 18 h 96"/>
                <a:gd name="T2" fmla="*/ 3 w 55"/>
                <a:gd name="T3" fmla="*/ 96 h 96"/>
                <a:gd name="T4" fmla="*/ 55 w 55"/>
                <a:gd name="T5" fmla="*/ 78 h 96"/>
                <a:gd name="T6" fmla="*/ 49 w 55"/>
                <a:gd name="T7" fmla="*/ 0 h 96"/>
                <a:gd name="T8" fmla="*/ 0 w 55"/>
                <a:gd name="T9" fmla="*/ 18 h 96"/>
                <a:gd name="T10" fmla="*/ 0 w 55"/>
                <a:gd name="T11" fmla="*/ 18 h 96"/>
                <a:gd name="T12" fmla="*/ 0 60000 65536"/>
                <a:gd name="T13" fmla="*/ 0 60000 65536"/>
                <a:gd name="T14" fmla="*/ 0 60000 65536"/>
                <a:gd name="T15" fmla="*/ 0 60000 65536"/>
                <a:gd name="T16" fmla="*/ 0 60000 65536"/>
                <a:gd name="T17" fmla="*/ 0 60000 65536"/>
                <a:gd name="T18" fmla="*/ 0 w 55"/>
                <a:gd name="T19" fmla="*/ 0 h 96"/>
                <a:gd name="T20" fmla="*/ 55 w 55"/>
                <a:gd name="T21" fmla="*/ 96 h 96"/>
              </a:gdLst>
              <a:ahLst/>
              <a:cxnLst>
                <a:cxn ang="T12">
                  <a:pos x="T0" y="T1"/>
                </a:cxn>
                <a:cxn ang="T13">
                  <a:pos x="T2" y="T3"/>
                </a:cxn>
                <a:cxn ang="T14">
                  <a:pos x="T4" y="T5"/>
                </a:cxn>
                <a:cxn ang="T15">
                  <a:pos x="T6" y="T7"/>
                </a:cxn>
                <a:cxn ang="T16">
                  <a:pos x="T8" y="T9"/>
                </a:cxn>
                <a:cxn ang="T17">
                  <a:pos x="T10" y="T11"/>
                </a:cxn>
              </a:cxnLst>
              <a:rect l="T18" t="T19" r="T20" b="T21"/>
              <a:pathLst>
                <a:path w="55" h="96">
                  <a:moveTo>
                    <a:pt x="0" y="18"/>
                  </a:moveTo>
                  <a:lnTo>
                    <a:pt x="3" y="96"/>
                  </a:lnTo>
                  <a:lnTo>
                    <a:pt x="55" y="78"/>
                  </a:lnTo>
                  <a:lnTo>
                    <a:pt x="49" y="0"/>
                  </a:lnTo>
                  <a:lnTo>
                    <a:pt x="0" y="18"/>
                  </a:lnTo>
                  <a:close/>
                </a:path>
              </a:pathLst>
            </a:custGeom>
            <a:solidFill>
              <a:srgbClr val="5C73C7"/>
            </a:solidFill>
            <a:ln w="9525">
              <a:noFill/>
              <a:round/>
              <a:headEnd/>
              <a:tailEnd/>
            </a:ln>
          </p:spPr>
          <p:txBody>
            <a:bodyPr/>
            <a:lstStyle/>
            <a:p>
              <a:endParaRPr lang="ru-RU"/>
            </a:p>
          </p:txBody>
        </p:sp>
        <p:sp>
          <p:nvSpPr>
            <p:cNvPr id="99" name="Freeform 111"/>
            <p:cNvSpPr>
              <a:spLocks/>
            </p:cNvSpPr>
            <p:nvPr/>
          </p:nvSpPr>
          <p:spPr bwMode="auto">
            <a:xfrm>
              <a:off x="3009" y="1170"/>
              <a:ext cx="42" cy="90"/>
            </a:xfrm>
            <a:custGeom>
              <a:avLst/>
              <a:gdLst>
                <a:gd name="T0" fmla="*/ 6 w 42"/>
                <a:gd name="T1" fmla="*/ 14 h 90"/>
                <a:gd name="T2" fmla="*/ 0 w 42"/>
                <a:gd name="T3" fmla="*/ 90 h 90"/>
                <a:gd name="T4" fmla="*/ 37 w 42"/>
                <a:gd name="T5" fmla="*/ 74 h 90"/>
                <a:gd name="T6" fmla="*/ 42 w 42"/>
                <a:gd name="T7" fmla="*/ 0 h 90"/>
                <a:gd name="T8" fmla="*/ 6 w 42"/>
                <a:gd name="T9" fmla="*/ 14 h 90"/>
                <a:gd name="T10" fmla="*/ 6 w 42"/>
                <a:gd name="T11" fmla="*/ 14 h 90"/>
                <a:gd name="T12" fmla="*/ 0 60000 65536"/>
                <a:gd name="T13" fmla="*/ 0 60000 65536"/>
                <a:gd name="T14" fmla="*/ 0 60000 65536"/>
                <a:gd name="T15" fmla="*/ 0 60000 65536"/>
                <a:gd name="T16" fmla="*/ 0 60000 65536"/>
                <a:gd name="T17" fmla="*/ 0 60000 65536"/>
                <a:gd name="T18" fmla="*/ 0 w 42"/>
                <a:gd name="T19" fmla="*/ 0 h 90"/>
                <a:gd name="T20" fmla="*/ 42 w 42"/>
                <a:gd name="T21" fmla="*/ 90 h 90"/>
              </a:gdLst>
              <a:ahLst/>
              <a:cxnLst>
                <a:cxn ang="T12">
                  <a:pos x="T0" y="T1"/>
                </a:cxn>
                <a:cxn ang="T13">
                  <a:pos x="T2" y="T3"/>
                </a:cxn>
                <a:cxn ang="T14">
                  <a:pos x="T4" y="T5"/>
                </a:cxn>
                <a:cxn ang="T15">
                  <a:pos x="T6" y="T7"/>
                </a:cxn>
                <a:cxn ang="T16">
                  <a:pos x="T8" y="T9"/>
                </a:cxn>
                <a:cxn ang="T17">
                  <a:pos x="T10" y="T11"/>
                </a:cxn>
              </a:cxnLst>
              <a:rect l="T18" t="T19" r="T20" b="T21"/>
              <a:pathLst>
                <a:path w="42" h="90">
                  <a:moveTo>
                    <a:pt x="6" y="14"/>
                  </a:moveTo>
                  <a:lnTo>
                    <a:pt x="0" y="90"/>
                  </a:lnTo>
                  <a:lnTo>
                    <a:pt x="37" y="74"/>
                  </a:lnTo>
                  <a:lnTo>
                    <a:pt x="42" y="0"/>
                  </a:lnTo>
                  <a:lnTo>
                    <a:pt x="6" y="14"/>
                  </a:lnTo>
                  <a:close/>
                </a:path>
              </a:pathLst>
            </a:custGeom>
            <a:solidFill>
              <a:srgbClr val="667DD1"/>
            </a:solidFill>
            <a:ln w="9525">
              <a:noFill/>
              <a:round/>
              <a:headEnd/>
              <a:tailEnd/>
            </a:ln>
          </p:spPr>
          <p:txBody>
            <a:bodyPr/>
            <a:lstStyle/>
            <a:p>
              <a:endParaRPr lang="ru-RU"/>
            </a:p>
          </p:txBody>
        </p:sp>
        <p:sp>
          <p:nvSpPr>
            <p:cNvPr id="100" name="Freeform 112"/>
            <p:cNvSpPr>
              <a:spLocks/>
            </p:cNvSpPr>
            <p:nvPr/>
          </p:nvSpPr>
          <p:spPr bwMode="auto">
            <a:xfrm>
              <a:off x="3092" y="1078"/>
              <a:ext cx="33" cy="79"/>
            </a:xfrm>
            <a:custGeom>
              <a:avLst/>
              <a:gdLst>
                <a:gd name="T0" fmla="*/ 1 w 33"/>
                <a:gd name="T1" fmla="*/ 12 h 79"/>
                <a:gd name="T2" fmla="*/ 0 w 33"/>
                <a:gd name="T3" fmla="*/ 79 h 79"/>
                <a:gd name="T4" fmla="*/ 33 w 33"/>
                <a:gd name="T5" fmla="*/ 67 h 79"/>
                <a:gd name="T6" fmla="*/ 30 w 33"/>
                <a:gd name="T7" fmla="*/ 0 h 79"/>
                <a:gd name="T8" fmla="*/ 1 w 33"/>
                <a:gd name="T9" fmla="*/ 12 h 79"/>
                <a:gd name="T10" fmla="*/ 1 w 33"/>
                <a:gd name="T11" fmla="*/ 12 h 79"/>
                <a:gd name="T12" fmla="*/ 0 60000 65536"/>
                <a:gd name="T13" fmla="*/ 0 60000 65536"/>
                <a:gd name="T14" fmla="*/ 0 60000 65536"/>
                <a:gd name="T15" fmla="*/ 0 60000 65536"/>
                <a:gd name="T16" fmla="*/ 0 60000 65536"/>
                <a:gd name="T17" fmla="*/ 0 60000 65536"/>
                <a:gd name="T18" fmla="*/ 0 w 33"/>
                <a:gd name="T19" fmla="*/ 0 h 79"/>
                <a:gd name="T20" fmla="*/ 33 w 33"/>
                <a:gd name="T21" fmla="*/ 79 h 79"/>
              </a:gdLst>
              <a:ahLst/>
              <a:cxnLst>
                <a:cxn ang="T12">
                  <a:pos x="T0" y="T1"/>
                </a:cxn>
                <a:cxn ang="T13">
                  <a:pos x="T2" y="T3"/>
                </a:cxn>
                <a:cxn ang="T14">
                  <a:pos x="T4" y="T5"/>
                </a:cxn>
                <a:cxn ang="T15">
                  <a:pos x="T6" y="T7"/>
                </a:cxn>
                <a:cxn ang="T16">
                  <a:pos x="T8" y="T9"/>
                </a:cxn>
                <a:cxn ang="T17">
                  <a:pos x="T10" y="T11"/>
                </a:cxn>
              </a:cxnLst>
              <a:rect l="T18" t="T19" r="T20" b="T21"/>
              <a:pathLst>
                <a:path w="33" h="79">
                  <a:moveTo>
                    <a:pt x="1" y="12"/>
                  </a:moveTo>
                  <a:lnTo>
                    <a:pt x="0" y="79"/>
                  </a:lnTo>
                  <a:lnTo>
                    <a:pt x="33" y="67"/>
                  </a:lnTo>
                  <a:lnTo>
                    <a:pt x="30" y="0"/>
                  </a:lnTo>
                  <a:lnTo>
                    <a:pt x="1" y="12"/>
                  </a:lnTo>
                  <a:close/>
                </a:path>
              </a:pathLst>
            </a:custGeom>
            <a:solidFill>
              <a:srgbClr val="667DD1"/>
            </a:solidFill>
            <a:ln w="9525">
              <a:noFill/>
              <a:round/>
              <a:headEnd/>
              <a:tailEnd/>
            </a:ln>
          </p:spPr>
          <p:txBody>
            <a:bodyPr/>
            <a:lstStyle/>
            <a:p>
              <a:endParaRPr lang="ru-RU"/>
            </a:p>
          </p:txBody>
        </p:sp>
      </p:grpSp>
      <p:pic>
        <p:nvPicPr>
          <p:cNvPr id="101" name="Picture 3" descr="C:\Documents and Settings\egor.SOFTLAB\Local Settings\Temporary Internet Files\Content.IE5\U23L4QJJ\MC900312102[1].wmf"/>
          <p:cNvPicPr>
            <a:picLocks noChangeAspect="1" noChangeArrowheads="1"/>
          </p:cNvPicPr>
          <p:nvPr/>
        </p:nvPicPr>
        <p:blipFill>
          <a:blip r:embed="rId7" cstate="print"/>
          <a:srcRect/>
          <a:stretch>
            <a:fillRect/>
          </a:stretch>
        </p:blipFill>
        <p:spPr bwMode="auto">
          <a:xfrm flipH="1">
            <a:off x="4770438" y="2715766"/>
            <a:ext cx="757570" cy="874415"/>
          </a:xfrm>
          <a:prstGeom prst="rect">
            <a:avLst/>
          </a:prstGeom>
          <a:noFill/>
          <a:ln w="9525">
            <a:noFill/>
            <a:miter lim="800000"/>
            <a:headEnd/>
            <a:tailEnd/>
          </a:ln>
        </p:spPr>
      </p:pic>
      <p:grpSp>
        <p:nvGrpSpPr>
          <p:cNvPr id="15" name="Group 49"/>
          <p:cNvGrpSpPr>
            <a:grpSpLocks/>
          </p:cNvGrpSpPr>
          <p:nvPr/>
        </p:nvGrpSpPr>
        <p:grpSpPr bwMode="auto">
          <a:xfrm>
            <a:off x="4194175" y="1842417"/>
            <a:ext cx="936625" cy="1223963"/>
            <a:chOff x="2643174" y="285728"/>
            <a:chExt cx="2643206" cy="3214710"/>
          </a:xfrm>
        </p:grpSpPr>
        <p:sp>
          <p:nvSpPr>
            <p:cNvPr id="103" name="Arc 50"/>
            <p:cNvSpPr/>
            <p:nvPr/>
          </p:nvSpPr>
          <p:spPr>
            <a:xfrm flipV="1">
              <a:off x="2643174" y="285728"/>
              <a:ext cx="2643206" cy="3214710"/>
            </a:xfrm>
            <a:prstGeom prst="arc">
              <a:avLst/>
            </a:prstGeom>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p>
          </p:txBody>
        </p:sp>
        <p:sp>
          <p:nvSpPr>
            <p:cNvPr id="104" name="Arc 51"/>
            <p:cNvSpPr/>
            <p:nvPr/>
          </p:nvSpPr>
          <p:spPr>
            <a:xfrm flipV="1">
              <a:off x="2643174" y="498375"/>
              <a:ext cx="2114565" cy="2572600"/>
            </a:xfrm>
            <a:prstGeom prst="arc">
              <a:avLst/>
            </a:prstGeom>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p>
          </p:txBody>
        </p:sp>
        <p:sp>
          <p:nvSpPr>
            <p:cNvPr id="105" name="Arc 52"/>
            <p:cNvSpPr/>
            <p:nvPr/>
          </p:nvSpPr>
          <p:spPr>
            <a:xfrm flipV="1">
              <a:off x="2714854" y="715191"/>
              <a:ext cx="1585924" cy="1926323"/>
            </a:xfrm>
            <a:prstGeom prst="arc">
              <a:avLst/>
            </a:prstGeom>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p>
          </p:txBody>
        </p:sp>
        <p:sp>
          <p:nvSpPr>
            <p:cNvPr id="106" name="Arc 53"/>
            <p:cNvSpPr/>
            <p:nvPr/>
          </p:nvSpPr>
          <p:spPr>
            <a:xfrm flipV="1">
              <a:off x="2858214" y="1144651"/>
              <a:ext cx="528641" cy="642108"/>
            </a:xfrm>
            <a:prstGeom prst="arc">
              <a:avLst/>
            </a:prstGeom>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p>
          </p:txBody>
        </p:sp>
        <p:sp>
          <p:nvSpPr>
            <p:cNvPr id="107" name="Arc 54"/>
            <p:cNvSpPr/>
            <p:nvPr/>
          </p:nvSpPr>
          <p:spPr>
            <a:xfrm flipV="1">
              <a:off x="2786534" y="927836"/>
              <a:ext cx="1057282" cy="1288387"/>
            </a:xfrm>
            <a:prstGeom prst="arc">
              <a:avLst/>
            </a:prstGeom>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p>
          </p:txBody>
        </p:sp>
      </p:grpSp>
      <p:pic>
        <p:nvPicPr>
          <p:cNvPr id="108" name="Picture 3" descr="C:\Documents and Settings\egor.SOFTLAB\Local Settings\Temporary Internet Files\Content.IE5\U23L4QJJ\MC900312102[1].wmf"/>
          <p:cNvPicPr>
            <a:picLocks noChangeAspect="1" noChangeArrowheads="1"/>
          </p:cNvPicPr>
          <p:nvPr/>
        </p:nvPicPr>
        <p:blipFill>
          <a:blip r:embed="rId7" cstate="print"/>
          <a:srcRect/>
          <a:stretch>
            <a:fillRect/>
          </a:stretch>
        </p:blipFill>
        <p:spPr bwMode="auto">
          <a:xfrm>
            <a:off x="2754314" y="2715766"/>
            <a:ext cx="757570" cy="874415"/>
          </a:xfrm>
          <a:prstGeom prst="rect">
            <a:avLst/>
          </a:prstGeom>
          <a:noFill/>
          <a:ln w="9525">
            <a:noFill/>
            <a:miter lim="800000"/>
            <a:headEnd/>
            <a:tailEnd/>
          </a:ln>
        </p:spPr>
      </p:pic>
      <p:grpSp>
        <p:nvGrpSpPr>
          <p:cNvPr id="102" name="Group 49"/>
          <p:cNvGrpSpPr>
            <a:grpSpLocks/>
          </p:cNvGrpSpPr>
          <p:nvPr/>
        </p:nvGrpSpPr>
        <p:grpSpPr bwMode="auto">
          <a:xfrm flipV="1">
            <a:off x="2987824" y="2067694"/>
            <a:ext cx="1223963" cy="1230313"/>
            <a:chOff x="2643174" y="285728"/>
            <a:chExt cx="2643206" cy="3214710"/>
          </a:xfrm>
        </p:grpSpPr>
        <p:sp>
          <p:nvSpPr>
            <p:cNvPr id="110" name="Arc 50"/>
            <p:cNvSpPr/>
            <p:nvPr/>
          </p:nvSpPr>
          <p:spPr>
            <a:xfrm flipV="1">
              <a:off x="2643174" y="285728"/>
              <a:ext cx="2643206" cy="3214710"/>
            </a:xfrm>
            <a:prstGeom prst="arc">
              <a:avLst/>
            </a:prstGeom>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p>
          </p:txBody>
        </p:sp>
        <p:sp>
          <p:nvSpPr>
            <p:cNvPr id="111" name="Arc 51"/>
            <p:cNvSpPr/>
            <p:nvPr/>
          </p:nvSpPr>
          <p:spPr>
            <a:xfrm flipV="1">
              <a:off x="2643174" y="501425"/>
              <a:ext cx="2115251" cy="2571767"/>
            </a:xfrm>
            <a:prstGeom prst="arc">
              <a:avLst/>
            </a:prstGeom>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p>
          </p:txBody>
        </p:sp>
        <p:sp>
          <p:nvSpPr>
            <p:cNvPr id="112" name="Arc 52"/>
            <p:cNvSpPr/>
            <p:nvPr/>
          </p:nvSpPr>
          <p:spPr>
            <a:xfrm flipV="1">
              <a:off x="2715169" y="712974"/>
              <a:ext cx="1587293" cy="1928824"/>
            </a:xfrm>
            <a:prstGeom prst="arc">
              <a:avLst/>
            </a:prstGeom>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p>
          </p:txBody>
        </p:sp>
        <p:sp>
          <p:nvSpPr>
            <p:cNvPr id="113" name="Arc 53"/>
            <p:cNvSpPr/>
            <p:nvPr/>
          </p:nvSpPr>
          <p:spPr>
            <a:xfrm flipV="1">
              <a:off x="2855727" y="1144368"/>
              <a:ext cx="531385" cy="642940"/>
            </a:xfrm>
            <a:prstGeom prst="arc">
              <a:avLst/>
            </a:prstGeom>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p>
          </p:txBody>
        </p:sp>
        <p:sp>
          <p:nvSpPr>
            <p:cNvPr id="114" name="Arc 54"/>
            <p:cNvSpPr/>
            <p:nvPr/>
          </p:nvSpPr>
          <p:spPr>
            <a:xfrm flipV="1">
              <a:off x="2787162" y="928671"/>
              <a:ext cx="1055911" cy="1285883"/>
            </a:xfrm>
            <a:prstGeom prst="arc">
              <a:avLst/>
            </a:prstGeom>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p>
          </p:txBody>
        </p:sp>
      </p:grpSp>
      <p:pic>
        <p:nvPicPr>
          <p:cNvPr id="115" name="Picture 2" descr="http://www.online.servertorg.ru/images/600/7553.jpg"/>
          <p:cNvPicPr>
            <a:picLocks noChangeAspect="1" noChangeArrowheads="1"/>
          </p:cNvPicPr>
          <p:nvPr/>
        </p:nvPicPr>
        <p:blipFill>
          <a:blip r:embed="rId3" cstate="print"/>
          <a:srcRect t="25197" b="25197"/>
          <a:stretch>
            <a:fillRect/>
          </a:stretch>
        </p:blipFill>
        <p:spPr bwMode="auto">
          <a:xfrm>
            <a:off x="5076056" y="3651870"/>
            <a:ext cx="936625" cy="531813"/>
          </a:xfrm>
          <a:prstGeom prst="rect">
            <a:avLst/>
          </a:prstGeom>
          <a:noFill/>
          <a:ln w="25400">
            <a:solidFill>
              <a:srgbClr val="FF0000"/>
            </a:solidFill>
            <a:miter lim="800000"/>
            <a:headEnd/>
            <a:tailEnd/>
          </a:ln>
        </p:spPr>
      </p:pic>
      <p:sp>
        <p:nvSpPr>
          <p:cNvPr id="116" name="TextBox 209"/>
          <p:cNvSpPr txBox="1">
            <a:spLocks noChangeArrowheads="1"/>
          </p:cNvSpPr>
          <p:nvPr/>
        </p:nvSpPr>
        <p:spPr bwMode="auto">
          <a:xfrm>
            <a:off x="2483768" y="2283718"/>
            <a:ext cx="922337" cy="307975"/>
          </a:xfrm>
          <a:prstGeom prst="rect">
            <a:avLst/>
          </a:prstGeom>
          <a:noFill/>
          <a:ln w="9525">
            <a:noFill/>
            <a:miter lim="800000"/>
            <a:headEnd/>
            <a:tailEnd/>
          </a:ln>
        </p:spPr>
        <p:txBody>
          <a:bodyPr wrap="none">
            <a:spAutoFit/>
          </a:bodyPr>
          <a:lstStyle/>
          <a:p>
            <a:r>
              <a:rPr lang="en-US" sz="1400" dirty="0">
                <a:solidFill>
                  <a:schemeClr val="tx1"/>
                </a:solidFill>
              </a:rPr>
              <a:t>SCTE-35</a:t>
            </a:r>
            <a:endParaRPr lang="ru-RU" sz="1400" dirty="0">
              <a:solidFill>
                <a:schemeClr val="tx1"/>
              </a:solidFill>
            </a:endParaRPr>
          </a:p>
        </p:txBody>
      </p:sp>
      <p:sp>
        <p:nvSpPr>
          <p:cNvPr id="117" name="TextBox 210"/>
          <p:cNvSpPr txBox="1">
            <a:spLocks noChangeArrowheads="1"/>
          </p:cNvSpPr>
          <p:nvPr/>
        </p:nvSpPr>
        <p:spPr bwMode="auto">
          <a:xfrm>
            <a:off x="4644008" y="2067694"/>
            <a:ext cx="922338" cy="307975"/>
          </a:xfrm>
          <a:prstGeom prst="rect">
            <a:avLst/>
          </a:prstGeom>
          <a:noFill/>
          <a:ln w="9525">
            <a:noFill/>
            <a:miter lim="800000"/>
            <a:headEnd/>
            <a:tailEnd/>
          </a:ln>
        </p:spPr>
        <p:txBody>
          <a:bodyPr wrap="none">
            <a:spAutoFit/>
          </a:bodyPr>
          <a:lstStyle/>
          <a:p>
            <a:r>
              <a:rPr lang="en-US" sz="1400" dirty="0">
                <a:solidFill>
                  <a:schemeClr val="tx1"/>
                </a:solidFill>
              </a:rPr>
              <a:t>SCTE-35</a:t>
            </a:r>
            <a:endParaRPr lang="ru-RU" sz="1400" dirty="0">
              <a:solidFill>
                <a:schemeClr val="tx1"/>
              </a:solidFill>
            </a:endParaRPr>
          </a:p>
        </p:txBody>
      </p:sp>
      <p:sp>
        <p:nvSpPr>
          <p:cNvPr id="118" name="TextBox 211"/>
          <p:cNvSpPr txBox="1">
            <a:spLocks noChangeArrowheads="1"/>
          </p:cNvSpPr>
          <p:nvPr/>
        </p:nvSpPr>
        <p:spPr bwMode="auto">
          <a:xfrm>
            <a:off x="1530350" y="3661395"/>
            <a:ext cx="1152525" cy="523875"/>
          </a:xfrm>
          <a:prstGeom prst="rect">
            <a:avLst/>
          </a:prstGeom>
          <a:noFill/>
          <a:ln w="9525">
            <a:noFill/>
            <a:miter lim="800000"/>
            <a:headEnd/>
            <a:tailEnd/>
          </a:ln>
        </p:spPr>
        <p:txBody>
          <a:bodyPr>
            <a:spAutoFit/>
          </a:bodyPr>
          <a:lstStyle/>
          <a:p>
            <a:pPr algn="ctr"/>
            <a:r>
              <a:rPr lang="en-US" sz="1400">
                <a:solidFill>
                  <a:schemeClr val="tx1"/>
                </a:solidFill>
              </a:rPr>
              <a:t>SCTE-104</a:t>
            </a:r>
          </a:p>
          <a:p>
            <a:pPr algn="ctr"/>
            <a:r>
              <a:rPr lang="en-US" sz="1400">
                <a:solidFill>
                  <a:schemeClr val="tx1"/>
                </a:solidFill>
              </a:rPr>
              <a:t>(SDI)</a:t>
            </a:r>
            <a:endParaRPr lang="ru-RU" sz="1400">
              <a:solidFill>
                <a:schemeClr val="tx1"/>
              </a:solidFill>
            </a:endParaRPr>
          </a:p>
        </p:txBody>
      </p:sp>
      <p:pic>
        <p:nvPicPr>
          <p:cNvPr id="119" name="Picture 2" descr="http://www.online.servertorg.ru/images/600/7553.jpg"/>
          <p:cNvPicPr>
            <a:picLocks noChangeAspect="1" noChangeArrowheads="1"/>
          </p:cNvPicPr>
          <p:nvPr/>
        </p:nvPicPr>
        <p:blipFill>
          <a:blip r:embed="rId3" cstate="print"/>
          <a:srcRect t="25197" b="25197"/>
          <a:stretch>
            <a:fillRect/>
          </a:stretch>
        </p:blipFill>
        <p:spPr bwMode="auto">
          <a:xfrm>
            <a:off x="593725" y="3661395"/>
            <a:ext cx="936625" cy="531813"/>
          </a:xfrm>
          <a:prstGeom prst="rect">
            <a:avLst/>
          </a:prstGeom>
          <a:noFill/>
          <a:ln w="25400">
            <a:solidFill>
              <a:srgbClr val="FF0000"/>
            </a:solidFill>
            <a:miter lim="800000"/>
            <a:headEnd/>
            <a:tailEnd/>
          </a:ln>
        </p:spPr>
      </p:pic>
      <p:sp>
        <p:nvSpPr>
          <p:cNvPr id="120" name="TextBox 216"/>
          <p:cNvSpPr txBox="1">
            <a:spLocks noChangeArrowheads="1"/>
          </p:cNvSpPr>
          <p:nvPr/>
        </p:nvSpPr>
        <p:spPr bwMode="auto">
          <a:xfrm>
            <a:off x="593725" y="1923678"/>
            <a:ext cx="1190625" cy="307975"/>
          </a:xfrm>
          <a:prstGeom prst="rect">
            <a:avLst/>
          </a:prstGeom>
          <a:noFill/>
          <a:ln w="9525">
            <a:noFill/>
            <a:miter lim="800000"/>
            <a:headEnd/>
            <a:tailEnd/>
          </a:ln>
        </p:spPr>
        <p:txBody>
          <a:bodyPr wrap="none">
            <a:spAutoFit/>
          </a:bodyPr>
          <a:lstStyle/>
          <a:p>
            <a:r>
              <a:rPr lang="en-US" sz="1400" dirty="0">
                <a:solidFill>
                  <a:schemeClr val="tx1"/>
                </a:solidFill>
              </a:rPr>
              <a:t>TV company</a:t>
            </a:r>
            <a:endParaRPr lang="ru-RU" sz="1400" dirty="0">
              <a:solidFill>
                <a:schemeClr val="tx1"/>
              </a:solidFill>
            </a:endParaRPr>
          </a:p>
        </p:txBody>
      </p:sp>
      <p:cxnSp>
        <p:nvCxnSpPr>
          <p:cNvPr id="121" name="Прямая со стрелкой 218"/>
          <p:cNvCxnSpPr>
            <a:cxnSpLocks noChangeShapeType="1"/>
          </p:cNvCxnSpPr>
          <p:nvPr/>
        </p:nvCxnSpPr>
        <p:spPr bwMode="auto">
          <a:xfrm>
            <a:off x="1530350" y="3928095"/>
            <a:ext cx="1223963" cy="0"/>
          </a:xfrm>
          <a:prstGeom prst="straightConnector1">
            <a:avLst/>
          </a:prstGeom>
          <a:noFill/>
          <a:ln w="28575" algn="ctr">
            <a:solidFill>
              <a:schemeClr val="tx1"/>
            </a:solidFill>
            <a:round/>
            <a:headEnd/>
            <a:tailEnd type="arrow" w="med" len="med"/>
          </a:ln>
        </p:spPr>
      </p:cxnSp>
      <p:sp>
        <p:nvSpPr>
          <p:cNvPr id="122" name="TextBox 223"/>
          <p:cNvSpPr txBox="1">
            <a:spLocks noChangeArrowheads="1"/>
          </p:cNvSpPr>
          <p:nvPr/>
        </p:nvSpPr>
        <p:spPr bwMode="auto">
          <a:xfrm>
            <a:off x="284313" y="4237658"/>
            <a:ext cx="1577676" cy="523220"/>
          </a:xfrm>
          <a:prstGeom prst="rect">
            <a:avLst/>
          </a:prstGeom>
          <a:noFill/>
          <a:ln w="9525">
            <a:noFill/>
            <a:miter lim="800000"/>
            <a:headEnd/>
            <a:tailEnd/>
          </a:ln>
        </p:spPr>
        <p:txBody>
          <a:bodyPr wrap="none">
            <a:spAutoFit/>
          </a:bodyPr>
          <a:lstStyle/>
          <a:p>
            <a:pPr algn="ctr"/>
            <a:r>
              <a:rPr lang="en-US" sz="1400" dirty="0" err="1" smtClean="0">
                <a:solidFill>
                  <a:schemeClr val="tx1"/>
                </a:solidFill>
              </a:rPr>
              <a:t>ForwardT</a:t>
            </a:r>
            <a:endParaRPr lang="en-US" sz="1400" dirty="0" smtClean="0">
              <a:solidFill>
                <a:schemeClr val="tx1"/>
              </a:solidFill>
            </a:endParaRPr>
          </a:p>
          <a:p>
            <a:pPr algn="ctr"/>
            <a:r>
              <a:rPr lang="en-US" sz="1400" dirty="0" smtClean="0"/>
              <a:t>Channel-in-a-Box</a:t>
            </a:r>
            <a:endParaRPr lang="ru-RU" sz="1400" dirty="0">
              <a:solidFill>
                <a:schemeClr val="tx1"/>
              </a:solidFill>
            </a:endParaRPr>
          </a:p>
        </p:txBody>
      </p:sp>
      <p:sp>
        <p:nvSpPr>
          <p:cNvPr id="123" name="TextBox 224"/>
          <p:cNvSpPr txBox="1">
            <a:spLocks noChangeArrowheads="1"/>
          </p:cNvSpPr>
          <p:nvPr/>
        </p:nvSpPr>
        <p:spPr bwMode="auto">
          <a:xfrm>
            <a:off x="2682875" y="4237658"/>
            <a:ext cx="1079500" cy="523220"/>
          </a:xfrm>
          <a:prstGeom prst="rect">
            <a:avLst/>
          </a:prstGeom>
          <a:noFill/>
          <a:ln w="9525">
            <a:noFill/>
            <a:miter lim="800000"/>
            <a:headEnd/>
            <a:tailEnd/>
          </a:ln>
        </p:spPr>
        <p:txBody>
          <a:bodyPr>
            <a:spAutoFit/>
          </a:bodyPr>
          <a:lstStyle/>
          <a:p>
            <a:pPr algn="ctr"/>
            <a:r>
              <a:rPr lang="en-US" sz="1400" dirty="0" smtClean="0">
                <a:solidFill>
                  <a:schemeClr val="tx1"/>
                </a:solidFill>
              </a:rPr>
              <a:t>Forward Encoder</a:t>
            </a:r>
            <a:endParaRPr lang="ru-RU" sz="1400" dirty="0">
              <a:solidFill>
                <a:schemeClr val="tx1"/>
              </a:solidFill>
            </a:endParaRPr>
          </a:p>
        </p:txBody>
      </p:sp>
      <p:sp>
        <p:nvSpPr>
          <p:cNvPr id="124" name="TextBox 225"/>
          <p:cNvSpPr txBox="1">
            <a:spLocks noChangeArrowheads="1"/>
          </p:cNvSpPr>
          <p:nvPr/>
        </p:nvSpPr>
        <p:spPr bwMode="auto">
          <a:xfrm>
            <a:off x="5135334" y="4185270"/>
            <a:ext cx="840295" cy="523220"/>
          </a:xfrm>
          <a:prstGeom prst="rect">
            <a:avLst/>
          </a:prstGeom>
          <a:noFill/>
          <a:ln w="9525">
            <a:noFill/>
            <a:miter lim="800000"/>
            <a:headEnd/>
            <a:tailEnd/>
          </a:ln>
        </p:spPr>
        <p:txBody>
          <a:bodyPr wrap="none">
            <a:spAutoFit/>
          </a:bodyPr>
          <a:lstStyle/>
          <a:p>
            <a:pPr algn="ctr"/>
            <a:r>
              <a:rPr lang="en-US" sz="1400" dirty="0" smtClean="0">
                <a:solidFill>
                  <a:schemeClr val="tx1"/>
                </a:solidFill>
              </a:rPr>
              <a:t>Forward</a:t>
            </a:r>
          </a:p>
          <a:p>
            <a:pPr algn="ctr"/>
            <a:r>
              <a:rPr lang="en-US" sz="1400" dirty="0" smtClean="0">
                <a:solidFill>
                  <a:schemeClr val="tx1"/>
                </a:solidFill>
              </a:rPr>
              <a:t>Splicer</a:t>
            </a:r>
            <a:endParaRPr lang="ru-RU" sz="1400" dirty="0">
              <a:solidFill>
                <a:schemeClr val="tx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noChangeArrowheads="1"/>
          </p:cNvPicPr>
          <p:nvPr/>
        </p:nvPicPr>
        <p:blipFill>
          <a:blip r:embed="rId3" cstate="print"/>
          <a:srcRect t="25197" b="25197"/>
          <a:stretch>
            <a:fillRect/>
          </a:stretch>
        </p:blipFill>
        <p:spPr bwMode="auto">
          <a:xfrm>
            <a:off x="1547664" y="2643758"/>
            <a:ext cx="1872208" cy="928377"/>
          </a:xfrm>
          <a:prstGeom prst="rect">
            <a:avLst/>
          </a:prstGeom>
          <a:noFill/>
          <a:ln w="9525">
            <a:noFill/>
            <a:round/>
            <a:headEnd/>
            <a:tailEnd/>
          </a:ln>
        </p:spPr>
      </p:pic>
      <p:sp>
        <p:nvSpPr>
          <p:cNvPr id="2" name="Заголовок 1"/>
          <p:cNvSpPr>
            <a:spLocks noGrp="1"/>
          </p:cNvSpPr>
          <p:nvPr>
            <p:ph type="title"/>
          </p:nvPr>
        </p:nvSpPr>
        <p:spPr/>
        <p:txBody>
          <a:bodyPr/>
          <a:lstStyle/>
          <a:p>
            <a:pP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b="1" dirty="0" smtClean="0">
                <a:solidFill>
                  <a:schemeClr val="tx2"/>
                </a:solidFill>
                <a:ea typeface="Roboto Condensed" pitchFamily="2" charset="0"/>
                <a:cs typeface="Roboto Condensed" pitchFamily="2" charset="0"/>
              </a:rPr>
              <a:t>Channel-in-a-box</a:t>
            </a:r>
            <a:endParaRPr lang="ru-RU" b="1" dirty="0">
              <a:solidFill>
                <a:schemeClr val="tx2"/>
              </a:solidFill>
              <a:ea typeface="Roboto Condensed" pitchFamily="2" charset="0"/>
              <a:cs typeface="Roboto Condensed" pitchFamily="2" charset="0"/>
            </a:endParaRPr>
          </a:p>
        </p:txBody>
      </p:sp>
      <p:pic>
        <p:nvPicPr>
          <p:cNvPr id="4" name="Picture 2"/>
          <p:cNvPicPr>
            <a:picLocks noChangeAspect="1" noChangeArrowheads="1"/>
          </p:cNvPicPr>
          <p:nvPr/>
        </p:nvPicPr>
        <p:blipFill>
          <a:blip r:embed="rId4" cstate="print"/>
          <a:srcRect/>
          <a:stretch>
            <a:fillRect/>
          </a:stretch>
        </p:blipFill>
        <p:spPr bwMode="auto">
          <a:xfrm>
            <a:off x="539552" y="1779662"/>
            <a:ext cx="748134" cy="863232"/>
          </a:xfrm>
          <a:prstGeom prst="rect">
            <a:avLst/>
          </a:prstGeom>
          <a:noFill/>
          <a:ln w="9525">
            <a:noFill/>
            <a:round/>
            <a:headEnd/>
            <a:tailEnd/>
          </a:ln>
        </p:spPr>
      </p:pic>
      <p:cxnSp>
        <p:nvCxnSpPr>
          <p:cNvPr id="5" name="AutoShape 3"/>
          <p:cNvCxnSpPr>
            <a:cxnSpLocks noChangeShapeType="1"/>
          </p:cNvCxnSpPr>
          <p:nvPr/>
        </p:nvCxnSpPr>
        <p:spPr bwMode="auto">
          <a:xfrm>
            <a:off x="1259632" y="2643758"/>
            <a:ext cx="360040" cy="360040"/>
          </a:xfrm>
          <a:prstGeom prst="straightConnector1">
            <a:avLst/>
          </a:prstGeom>
          <a:noFill/>
          <a:ln w="9360" cap="sq">
            <a:solidFill>
              <a:srgbClr val="4A7EBB"/>
            </a:solidFill>
            <a:miter lim="800000"/>
            <a:headEnd/>
            <a:tailEnd type="arrow" w="med" len="med"/>
          </a:ln>
        </p:spPr>
      </p:cxnSp>
      <p:cxnSp>
        <p:nvCxnSpPr>
          <p:cNvPr id="6" name="AutoShape 4"/>
          <p:cNvCxnSpPr>
            <a:cxnSpLocks noChangeShapeType="1"/>
          </p:cNvCxnSpPr>
          <p:nvPr/>
        </p:nvCxnSpPr>
        <p:spPr bwMode="auto">
          <a:xfrm>
            <a:off x="3419872" y="3071812"/>
            <a:ext cx="1152128" cy="364034"/>
          </a:xfrm>
          <a:prstGeom prst="straightConnector1">
            <a:avLst/>
          </a:prstGeom>
          <a:noFill/>
          <a:ln w="9360" cap="sq">
            <a:solidFill>
              <a:srgbClr val="4A7EBB"/>
            </a:solidFill>
            <a:miter lim="800000"/>
            <a:headEnd/>
            <a:tailEnd type="arrow" w="med" len="med"/>
          </a:ln>
        </p:spPr>
      </p:cxnSp>
      <p:sp>
        <p:nvSpPr>
          <p:cNvPr id="9" name="Text Box 8"/>
          <p:cNvSpPr txBox="1">
            <a:spLocks noChangeArrowheads="1"/>
          </p:cNvSpPr>
          <p:nvPr/>
        </p:nvSpPr>
        <p:spPr bwMode="auto">
          <a:xfrm>
            <a:off x="1767508" y="2139702"/>
            <a:ext cx="1797586" cy="648512"/>
          </a:xfrm>
          <a:prstGeom prst="rect">
            <a:avLst/>
          </a:prstGeom>
          <a:noFill/>
          <a:ln w="9525">
            <a:noFill/>
            <a:round/>
            <a:headEnd/>
            <a:tailEnd/>
          </a:ln>
        </p:spPr>
        <p:txBody>
          <a:bodyPr wrap="none" lIns="90000" tIns="46800" rIns="90000" bIns="46800">
            <a:sp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t>Forward T /</a:t>
            </a: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t>Forward Splicer</a:t>
            </a:r>
            <a:endParaRPr lang="ru-RU" dirty="0"/>
          </a:p>
        </p:txBody>
      </p:sp>
      <p:pic>
        <p:nvPicPr>
          <p:cNvPr id="10" name="Picture 9"/>
          <p:cNvPicPr>
            <a:picLocks noChangeAspect="1" noChangeArrowheads="1"/>
          </p:cNvPicPr>
          <p:nvPr/>
        </p:nvPicPr>
        <p:blipFill>
          <a:blip r:embed="rId5" cstate="print"/>
          <a:srcRect/>
          <a:stretch>
            <a:fillRect/>
          </a:stretch>
        </p:blipFill>
        <p:spPr bwMode="auto">
          <a:xfrm>
            <a:off x="4572000" y="1635646"/>
            <a:ext cx="576064" cy="2036740"/>
          </a:xfrm>
          <a:prstGeom prst="rect">
            <a:avLst/>
          </a:prstGeom>
          <a:noFill/>
          <a:ln w="9525">
            <a:noFill/>
            <a:round/>
            <a:headEnd/>
            <a:tailEnd/>
          </a:ln>
        </p:spPr>
      </p:pic>
      <p:cxnSp>
        <p:nvCxnSpPr>
          <p:cNvPr id="11" name="AutoShape 10"/>
          <p:cNvCxnSpPr>
            <a:cxnSpLocks noChangeShapeType="1"/>
          </p:cNvCxnSpPr>
          <p:nvPr/>
        </p:nvCxnSpPr>
        <p:spPr bwMode="auto">
          <a:xfrm>
            <a:off x="3419872" y="3075806"/>
            <a:ext cx="576064" cy="792088"/>
          </a:xfrm>
          <a:prstGeom prst="straightConnector1">
            <a:avLst/>
          </a:prstGeom>
          <a:noFill/>
          <a:ln w="9360" cap="sq">
            <a:solidFill>
              <a:srgbClr val="4A7EBB"/>
            </a:solidFill>
            <a:miter lim="800000"/>
            <a:headEnd/>
            <a:tailEnd type="arrow" w="med" len="med"/>
          </a:ln>
        </p:spPr>
      </p:cxnSp>
      <p:pic>
        <p:nvPicPr>
          <p:cNvPr id="12" name="Picture 11"/>
          <p:cNvPicPr>
            <a:picLocks noChangeAspect="1" noChangeArrowheads="1"/>
          </p:cNvPicPr>
          <p:nvPr/>
        </p:nvPicPr>
        <p:blipFill>
          <a:blip r:embed="rId6" cstate="print"/>
          <a:srcRect/>
          <a:stretch>
            <a:fillRect/>
          </a:stretch>
        </p:blipFill>
        <p:spPr bwMode="auto">
          <a:xfrm>
            <a:off x="1331640" y="3435846"/>
            <a:ext cx="1440160" cy="1029417"/>
          </a:xfrm>
          <a:prstGeom prst="rect">
            <a:avLst/>
          </a:prstGeom>
          <a:noFill/>
          <a:ln w="9525">
            <a:noFill/>
            <a:round/>
            <a:headEnd/>
            <a:tailEnd/>
          </a:ln>
        </p:spPr>
      </p:pic>
      <p:sp>
        <p:nvSpPr>
          <p:cNvPr id="17" name="Облако 16"/>
          <p:cNvSpPr/>
          <p:nvPr/>
        </p:nvSpPr>
        <p:spPr>
          <a:xfrm>
            <a:off x="3851920" y="3867894"/>
            <a:ext cx="1296144" cy="72008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smtClean="0"/>
              <a:t>Network</a:t>
            </a:r>
            <a:endParaRPr lang="ru-RU" sz="1400" dirty="0"/>
          </a:p>
        </p:txBody>
      </p:sp>
      <p:pic>
        <p:nvPicPr>
          <p:cNvPr id="21" name="Рисунок 20" descr="http://www.sl.iae.nsk.su/wp-content/uploads/2020/10/SL-BOARDS_OutlineGray-722.png"/>
          <p:cNvPicPr/>
          <p:nvPr/>
        </p:nvPicPr>
        <p:blipFill>
          <a:blip r:embed="rId7" cstate="print"/>
          <a:srcRect l="13327" t="5238" r="13327" b="5238"/>
          <a:stretch>
            <a:fillRect/>
          </a:stretch>
        </p:blipFill>
        <p:spPr bwMode="auto">
          <a:xfrm>
            <a:off x="7524328" y="1635646"/>
            <a:ext cx="1224136" cy="720080"/>
          </a:xfrm>
          <a:prstGeom prst="rect">
            <a:avLst/>
          </a:prstGeom>
          <a:noFill/>
          <a:ln w="9525">
            <a:noFill/>
            <a:miter lim="800000"/>
            <a:headEnd/>
            <a:tailEnd/>
          </a:ln>
        </p:spPr>
      </p:pic>
      <p:pic>
        <p:nvPicPr>
          <p:cNvPr id="22" name="Рисунок 21" descr="FD788-2.jpg"/>
          <p:cNvPicPr>
            <a:picLocks noChangeAspect="1"/>
          </p:cNvPicPr>
          <p:nvPr/>
        </p:nvPicPr>
        <p:blipFill>
          <a:blip r:embed="rId8" cstate="print"/>
          <a:stretch>
            <a:fillRect/>
          </a:stretch>
        </p:blipFill>
        <p:spPr>
          <a:xfrm>
            <a:off x="6084168" y="1707654"/>
            <a:ext cx="1311042" cy="792088"/>
          </a:xfrm>
          <a:prstGeom prst="rect">
            <a:avLst/>
          </a:prstGeom>
        </p:spPr>
      </p:pic>
      <p:pic>
        <p:nvPicPr>
          <p:cNvPr id="23" name="Picture 1"/>
          <p:cNvPicPr>
            <a:picLocks noChangeAspect="1" noChangeArrowheads="1"/>
          </p:cNvPicPr>
          <p:nvPr/>
        </p:nvPicPr>
        <p:blipFill>
          <a:blip r:embed="rId9" cstate="print"/>
          <a:stretch>
            <a:fillRect/>
          </a:stretch>
        </p:blipFill>
        <p:spPr bwMode="auto">
          <a:xfrm>
            <a:off x="7740352" y="3507854"/>
            <a:ext cx="1080120" cy="831213"/>
          </a:xfrm>
          <a:prstGeom prst="rect">
            <a:avLst/>
          </a:prstGeom>
          <a:noFill/>
          <a:ln w="9525">
            <a:noFill/>
            <a:round/>
            <a:headEnd/>
            <a:tailEnd/>
          </a:ln>
        </p:spPr>
      </p:pic>
      <p:pic>
        <p:nvPicPr>
          <p:cNvPr id="24" name="Рисунок 23" descr="FD722.jpg"/>
          <p:cNvPicPr>
            <a:picLocks noChangeAspect="1"/>
          </p:cNvPicPr>
          <p:nvPr/>
        </p:nvPicPr>
        <p:blipFill>
          <a:blip r:embed="rId10" cstate="print"/>
          <a:srcRect l="4237" t="12719" r="6780" b="12719"/>
          <a:stretch>
            <a:fillRect/>
          </a:stretch>
        </p:blipFill>
        <p:spPr>
          <a:xfrm>
            <a:off x="6084168" y="3579862"/>
            <a:ext cx="1296144" cy="724093"/>
          </a:xfrm>
          <a:prstGeom prst="rect">
            <a:avLst/>
          </a:prstGeom>
        </p:spPr>
      </p:pic>
      <p:pic>
        <p:nvPicPr>
          <p:cNvPr id="25" name="Рисунок 24" descr="FD922_big.png"/>
          <p:cNvPicPr>
            <a:picLocks noChangeAspect="1"/>
          </p:cNvPicPr>
          <p:nvPr/>
        </p:nvPicPr>
        <p:blipFill>
          <a:blip r:embed="rId11" cstate="print"/>
          <a:stretch>
            <a:fillRect/>
          </a:stretch>
        </p:blipFill>
        <p:spPr>
          <a:xfrm>
            <a:off x="7524328" y="2499742"/>
            <a:ext cx="1350150" cy="864096"/>
          </a:xfrm>
          <a:prstGeom prst="rect">
            <a:avLst/>
          </a:prstGeom>
        </p:spPr>
      </p:pic>
      <p:pic>
        <p:nvPicPr>
          <p:cNvPr id="26" name="Рисунок 25" descr="FD940_big.png"/>
          <p:cNvPicPr>
            <a:picLocks noChangeAspect="1"/>
          </p:cNvPicPr>
          <p:nvPr/>
        </p:nvPicPr>
        <p:blipFill>
          <a:blip r:embed="rId12" cstate="print"/>
          <a:stretch>
            <a:fillRect/>
          </a:stretch>
        </p:blipFill>
        <p:spPr>
          <a:xfrm>
            <a:off x="6012160" y="2571750"/>
            <a:ext cx="1233068" cy="936104"/>
          </a:xfrm>
          <a:prstGeom prst="rect">
            <a:avLst/>
          </a:prstGeom>
        </p:spPr>
      </p:pic>
      <p:sp>
        <p:nvSpPr>
          <p:cNvPr id="18" name="Облако 17"/>
          <p:cNvSpPr/>
          <p:nvPr/>
        </p:nvSpPr>
        <p:spPr>
          <a:xfrm>
            <a:off x="107504" y="3147814"/>
            <a:ext cx="1296144" cy="72008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smtClean="0"/>
              <a:t>Network</a:t>
            </a:r>
            <a:endParaRPr lang="ru-RU" sz="1400" dirty="0"/>
          </a:p>
        </p:txBody>
      </p:sp>
      <p:cxnSp>
        <p:nvCxnSpPr>
          <p:cNvPr id="19" name="AutoShape 3"/>
          <p:cNvCxnSpPr>
            <a:cxnSpLocks noChangeShapeType="1"/>
          </p:cNvCxnSpPr>
          <p:nvPr/>
        </p:nvCxnSpPr>
        <p:spPr bwMode="auto">
          <a:xfrm flipV="1">
            <a:off x="1403648" y="3219822"/>
            <a:ext cx="216024" cy="72008"/>
          </a:xfrm>
          <a:prstGeom prst="straightConnector1">
            <a:avLst/>
          </a:prstGeom>
          <a:noFill/>
          <a:ln w="9360" cap="sq">
            <a:solidFill>
              <a:srgbClr val="4A7EBB"/>
            </a:solidFill>
            <a:miter lim="800000"/>
            <a:headEnd/>
            <a:tailEnd type="arrow" w="med" len="med"/>
          </a:ln>
        </p:spPr>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29"/>
          <p:cNvPicPr>
            <a:picLocks noChangeAspect="1" noChangeArrowheads="1"/>
          </p:cNvPicPr>
          <p:nvPr/>
        </p:nvPicPr>
        <p:blipFill>
          <a:blip r:embed="rId2" cstate="print"/>
          <a:srcRect l="7325" t="16015" r="5860" b="13727"/>
          <a:stretch>
            <a:fillRect/>
          </a:stretch>
        </p:blipFill>
        <p:spPr bwMode="auto">
          <a:xfrm>
            <a:off x="6767802" y="3634501"/>
            <a:ext cx="1692630" cy="809457"/>
          </a:xfrm>
          <a:prstGeom prst="rect">
            <a:avLst/>
          </a:prstGeom>
          <a:noFill/>
          <a:ln w="9525">
            <a:noFill/>
            <a:round/>
            <a:headEnd/>
            <a:tailEnd/>
          </a:ln>
        </p:spPr>
      </p:pic>
      <p:sp>
        <p:nvSpPr>
          <p:cNvPr id="2" name="Заголовок 1"/>
          <p:cNvSpPr>
            <a:spLocks noGrp="1"/>
          </p:cNvSpPr>
          <p:nvPr>
            <p:ph type="title"/>
          </p:nvPr>
        </p:nvSpPr>
        <p:spPr/>
        <p:txBody>
          <a:bodyPr/>
          <a:lstStyle/>
          <a:p>
            <a:pP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b="1" dirty="0" smtClean="0">
                <a:solidFill>
                  <a:schemeClr val="tx2"/>
                </a:solidFill>
                <a:ea typeface="Roboto Condensed" pitchFamily="2" charset="0"/>
                <a:cs typeface="Roboto Condensed" pitchFamily="2" charset="0"/>
              </a:rPr>
              <a:t>Channel-in-a-box (The Cloud)</a:t>
            </a:r>
            <a:endParaRPr lang="ru-RU" b="1" dirty="0">
              <a:solidFill>
                <a:schemeClr val="tx2"/>
              </a:solidFill>
              <a:ea typeface="Roboto Condensed" pitchFamily="2" charset="0"/>
              <a:cs typeface="Roboto Condensed" pitchFamily="2" charset="0"/>
            </a:endParaRPr>
          </a:p>
        </p:txBody>
      </p:sp>
      <p:grpSp>
        <p:nvGrpSpPr>
          <p:cNvPr id="50" name="Группа 49"/>
          <p:cNvGrpSpPr/>
          <p:nvPr/>
        </p:nvGrpSpPr>
        <p:grpSpPr>
          <a:xfrm>
            <a:off x="323851" y="1563638"/>
            <a:ext cx="5904334" cy="3147441"/>
            <a:chOff x="323851" y="1663180"/>
            <a:chExt cx="5904334" cy="3147441"/>
          </a:xfrm>
        </p:grpSpPr>
        <p:sp>
          <p:nvSpPr>
            <p:cNvPr id="4" name="Облако 3"/>
            <p:cNvSpPr/>
            <p:nvPr/>
          </p:nvSpPr>
          <p:spPr bwMode="auto">
            <a:xfrm>
              <a:off x="323851" y="1753457"/>
              <a:ext cx="4613650" cy="3057164"/>
            </a:xfrm>
            <a:prstGeom prst="cloud">
              <a:avLst/>
            </a:prstGeom>
            <a:solidFill>
              <a:srgbClr val="00B8FF"/>
            </a:solidFill>
            <a:ln w="9525" cap="flat" cmpd="sng" algn="ctr">
              <a:solidFill>
                <a:schemeClr val="tx1"/>
              </a:solidFill>
              <a:prstDash val="solid"/>
              <a:round/>
              <a:headEnd type="none" w="med" len="med"/>
              <a:tailEnd type="none" w="med" len="med"/>
            </a:ln>
            <a:effectLst/>
          </p:spPr>
          <p:txBody>
            <a:bodyPr/>
            <a:lstStyle/>
            <a:p>
              <a:pPr>
                <a:buFont typeface="Times New Roman" pitchFamily="16" charset="0"/>
                <a:buNone/>
                <a:defRPr/>
              </a:pPr>
              <a:endParaRPr lang="ru-RU" sz="1000">
                <a:cs typeface="Arial" charset="0"/>
              </a:endParaRPr>
            </a:p>
          </p:txBody>
        </p:sp>
        <p:sp>
          <p:nvSpPr>
            <p:cNvPr id="6" name="Text Box 2"/>
            <p:cNvSpPr txBox="1">
              <a:spLocks noChangeArrowheads="1"/>
            </p:cNvSpPr>
            <p:nvPr/>
          </p:nvSpPr>
          <p:spPr bwMode="auto">
            <a:xfrm>
              <a:off x="1045089" y="2465154"/>
              <a:ext cx="462203" cy="351547"/>
            </a:xfrm>
            <a:prstGeom prst="rect">
              <a:avLst/>
            </a:prstGeom>
            <a:solidFill>
              <a:srgbClr val="FFFFFF"/>
            </a:solidFill>
            <a:ln w="25560" cap="sq">
              <a:solidFill>
                <a:srgbClr val="000000"/>
              </a:solidFill>
              <a:miter lim="800000"/>
              <a:headEnd/>
              <a:tailEnd/>
            </a:ln>
          </p:spPr>
          <p:txBody>
            <a:bodyPr lIns="90000" tIns="46800" rIns="90000" bIns="46800" anchor="ctr" anchorCtr="1"/>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700">
                  <a:solidFill>
                    <a:srgbClr val="000000"/>
                  </a:solidFill>
                </a:rPr>
                <a:t>Demux</a:t>
              </a:r>
            </a:p>
          </p:txBody>
        </p:sp>
        <p:sp>
          <p:nvSpPr>
            <p:cNvPr id="7" name="Text Box 3"/>
            <p:cNvSpPr txBox="1">
              <a:spLocks noChangeArrowheads="1"/>
            </p:cNvSpPr>
            <p:nvPr/>
          </p:nvSpPr>
          <p:spPr bwMode="auto">
            <a:xfrm>
              <a:off x="778829" y="2465154"/>
              <a:ext cx="295572" cy="202236"/>
            </a:xfrm>
            <a:prstGeom prst="rect">
              <a:avLst/>
            </a:prstGeom>
            <a:noFill/>
            <a:ln w="9525">
              <a:noFill/>
              <a:round/>
              <a:headEnd/>
              <a:tailEnd/>
            </a:ln>
          </p:spPr>
          <p:txBody>
            <a:bodyPr wrap="none"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700">
                  <a:solidFill>
                    <a:srgbClr val="000000"/>
                  </a:solidFill>
                </a:rPr>
                <a:t>TS</a:t>
              </a:r>
            </a:p>
          </p:txBody>
        </p:sp>
        <p:cxnSp>
          <p:nvCxnSpPr>
            <p:cNvPr id="8" name="AutoShape 4"/>
            <p:cNvCxnSpPr>
              <a:cxnSpLocks noChangeShapeType="1"/>
            </p:cNvCxnSpPr>
            <p:nvPr/>
          </p:nvCxnSpPr>
          <p:spPr bwMode="auto">
            <a:xfrm>
              <a:off x="1507292" y="2570618"/>
              <a:ext cx="178561" cy="1562"/>
            </a:xfrm>
            <a:prstGeom prst="straightConnector1">
              <a:avLst/>
            </a:prstGeom>
            <a:noFill/>
            <a:ln w="12600" cap="sq">
              <a:solidFill>
                <a:srgbClr val="000000"/>
              </a:solidFill>
              <a:miter lim="800000"/>
              <a:headEnd/>
              <a:tailEnd type="triangle" w="med" len="med"/>
            </a:ln>
          </p:spPr>
        </p:cxnSp>
        <p:cxnSp>
          <p:nvCxnSpPr>
            <p:cNvPr id="9" name="AutoShape 5"/>
            <p:cNvCxnSpPr>
              <a:cxnSpLocks noChangeShapeType="1"/>
            </p:cNvCxnSpPr>
            <p:nvPr/>
          </p:nvCxnSpPr>
          <p:spPr bwMode="auto">
            <a:xfrm>
              <a:off x="2218374" y="2570618"/>
              <a:ext cx="177771" cy="1562"/>
            </a:xfrm>
            <a:prstGeom prst="straightConnector1">
              <a:avLst/>
            </a:prstGeom>
            <a:noFill/>
            <a:ln w="28440" cap="sq">
              <a:solidFill>
                <a:srgbClr val="000000"/>
              </a:solidFill>
              <a:miter lim="800000"/>
              <a:headEnd/>
              <a:tailEnd type="triangle" w="med" len="med"/>
            </a:ln>
          </p:spPr>
        </p:cxnSp>
        <p:sp>
          <p:nvSpPr>
            <p:cNvPr id="10" name="Text Box 6"/>
            <p:cNvSpPr txBox="1">
              <a:spLocks noChangeArrowheads="1"/>
            </p:cNvSpPr>
            <p:nvPr/>
          </p:nvSpPr>
          <p:spPr bwMode="auto">
            <a:xfrm>
              <a:off x="1685063" y="2359690"/>
              <a:ext cx="533311" cy="562475"/>
            </a:xfrm>
            <a:prstGeom prst="rect">
              <a:avLst/>
            </a:prstGeom>
            <a:solidFill>
              <a:srgbClr val="FFFFFF"/>
            </a:solidFill>
            <a:ln w="25560" cap="sq">
              <a:solidFill>
                <a:srgbClr val="000000"/>
              </a:solidFill>
              <a:miter lim="800000"/>
              <a:headEnd/>
              <a:tailEnd/>
            </a:ln>
          </p:spPr>
          <p:txBody>
            <a:bodyPr lIns="90000" tIns="46800" rIns="90000" bIns="46800" anchor="ctr" anchorCtr="1"/>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700">
                  <a:solidFill>
                    <a:srgbClr val="000000"/>
                  </a:solidFill>
                </a:rPr>
                <a:t>Video/ Audio Decoder</a:t>
              </a:r>
            </a:p>
          </p:txBody>
        </p:sp>
        <p:sp>
          <p:nvSpPr>
            <p:cNvPr id="11" name="Text Box 7"/>
            <p:cNvSpPr txBox="1">
              <a:spLocks noChangeArrowheads="1"/>
            </p:cNvSpPr>
            <p:nvPr/>
          </p:nvSpPr>
          <p:spPr bwMode="auto">
            <a:xfrm>
              <a:off x="2390614" y="3351834"/>
              <a:ext cx="462203" cy="562475"/>
            </a:xfrm>
            <a:prstGeom prst="rect">
              <a:avLst/>
            </a:prstGeom>
            <a:solidFill>
              <a:srgbClr val="FFFFFF"/>
            </a:solidFill>
            <a:ln w="25560" cap="sq">
              <a:solidFill>
                <a:srgbClr val="000000"/>
              </a:solidFill>
              <a:miter lim="800000"/>
              <a:headEnd/>
              <a:tailEnd/>
            </a:ln>
          </p:spPr>
          <p:txBody>
            <a:bodyPr lIns="0" tIns="46800" rIns="0" bIns="46800" anchor="ctr" anchorCtr="1"/>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700">
                  <a:solidFill>
                    <a:srgbClr val="000000"/>
                  </a:solidFill>
                </a:rPr>
                <a:t>Mixer</a:t>
              </a:r>
            </a:p>
          </p:txBody>
        </p:sp>
        <p:cxnSp>
          <p:nvCxnSpPr>
            <p:cNvPr id="12" name="AutoShape 8"/>
            <p:cNvCxnSpPr>
              <a:cxnSpLocks noChangeShapeType="1"/>
            </p:cNvCxnSpPr>
            <p:nvPr/>
          </p:nvCxnSpPr>
          <p:spPr bwMode="auto">
            <a:xfrm>
              <a:off x="760656" y="2640928"/>
              <a:ext cx="285223" cy="1562"/>
            </a:xfrm>
            <a:prstGeom prst="straightConnector1">
              <a:avLst/>
            </a:prstGeom>
            <a:noFill/>
            <a:ln w="12600" cap="sq">
              <a:solidFill>
                <a:srgbClr val="000000"/>
              </a:solidFill>
              <a:miter lim="800000"/>
              <a:headEnd/>
              <a:tailEnd type="triangle" w="med" len="med"/>
            </a:ln>
          </p:spPr>
        </p:cxnSp>
        <p:cxnSp>
          <p:nvCxnSpPr>
            <p:cNvPr id="13" name="AutoShape 9"/>
            <p:cNvCxnSpPr>
              <a:cxnSpLocks noChangeShapeType="1"/>
            </p:cNvCxnSpPr>
            <p:nvPr/>
          </p:nvCxnSpPr>
          <p:spPr bwMode="auto">
            <a:xfrm>
              <a:off x="1507292" y="2745610"/>
              <a:ext cx="178561" cy="1562"/>
            </a:xfrm>
            <a:prstGeom prst="straightConnector1">
              <a:avLst/>
            </a:prstGeom>
            <a:noFill/>
            <a:ln w="12600" cap="sq">
              <a:solidFill>
                <a:srgbClr val="000000"/>
              </a:solidFill>
              <a:miter lim="800000"/>
              <a:headEnd/>
              <a:tailEnd type="triangle" w="med" len="med"/>
            </a:ln>
          </p:spPr>
        </p:cxnSp>
        <p:cxnSp>
          <p:nvCxnSpPr>
            <p:cNvPr id="14" name="AutoShape 10"/>
            <p:cNvCxnSpPr>
              <a:cxnSpLocks noChangeShapeType="1"/>
            </p:cNvCxnSpPr>
            <p:nvPr/>
          </p:nvCxnSpPr>
          <p:spPr bwMode="auto">
            <a:xfrm>
              <a:off x="2218374" y="2745610"/>
              <a:ext cx="177771" cy="1562"/>
            </a:xfrm>
            <a:prstGeom prst="straightConnector1">
              <a:avLst/>
            </a:prstGeom>
            <a:noFill/>
            <a:ln w="28440" cap="sq">
              <a:solidFill>
                <a:srgbClr val="000000"/>
              </a:solidFill>
              <a:miter lim="800000"/>
              <a:headEnd/>
              <a:tailEnd type="triangle" w="med" len="med"/>
            </a:ln>
          </p:spPr>
        </p:cxnSp>
        <p:cxnSp>
          <p:nvCxnSpPr>
            <p:cNvPr id="15" name="AutoShape 11"/>
            <p:cNvCxnSpPr>
              <a:cxnSpLocks noChangeShapeType="1"/>
            </p:cNvCxnSpPr>
            <p:nvPr/>
          </p:nvCxnSpPr>
          <p:spPr bwMode="auto">
            <a:xfrm>
              <a:off x="2852817" y="3562762"/>
              <a:ext cx="177770" cy="781"/>
            </a:xfrm>
            <a:prstGeom prst="straightConnector1">
              <a:avLst/>
            </a:prstGeom>
            <a:noFill/>
            <a:ln w="28440" cap="sq">
              <a:solidFill>
                <a:srgbClr val="000000"/>
              </a:solidFill>
              <a:miter lim="800000"/>
              <a:headEnd/>
              <a:tailEnd type="triangle" w="med" len="med"/>
            </a:ln>
          </p:spPr>
        </p:cxnSp>
        <p:cxnSp>
          <p:nvCxnSpPr>
            <p:cNvPr id="16" name="AutoShape 12"/>
            <p:cNvCxnSpPr>
              <a:cxnSpLocks noChangeShapeType="1"/>
            </p:cNvCxnSpPr>
            <p:nvPr/>
          </p:nvCxnSpPr>
          <p:spPr bwMode="auto">
            <a:xfrm>
              <a:off x="2852817" y="3737754"/>
              <a:ext cx="177770" cy="781"/>
            </a:xfrm>
            <a:prstGeom prst="straightConnector1">
              <a:avLst/>
            </a:prstGeom>
            <a:noFill/>
            <a:ln w="28440" cap="sq">
              <a:solidFill>
                <a:srgbClr val="000000"/>
              </a:solidFill>
              <a:miter lim="800000"/>
              <a:headEnd/>
              <a:tailEnd type="triangle" w="med" len="med"/>
            </a:ln>
          </p:spPr>
        </p:cxnSp>
        <p:sp>
          <p:nvSpPr>
            <p:cNvPr id="17" name="Text Box 13"/>
            <p:cNvSpPr txBox="1">
              <a:spLocks noChangeArrowheads="1"/>
            </p:cNvSpPr>
            <p:nvPr/>
          </p:nvSpPr>
          <p:spPr bwMode="auto">
            <a:xfrm>
              <a:off x="3030587" y="3351834"/>
              <a:ext cx="533312" cy="562475"/>
            </a:xfrm>
            <a:prstGeom prst="rect">
              <a:avLst/>
            </a:prstGeom>
            <a:solidFill>
              <a:srgbClr val="FFFFFF"/>
            </a:solidFill>
            <a:ln w="25560" cap="sq">
              <a:solidFill>
                <a:srgbClr val="000000"/>
              </a:solidFill>
              <a:miter lim="800000"/>
              <a:headEnd/>
              <a:tailEnd/>
            </a:ln>
          </p:spPr>
          <p:txBody>
            <a:bodyPr lIns="90000" tIns="46800" rIns="90000" bIns="46800" anchor="ctr" anchorCtr="1"/>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700">
                  <a:solidFill>
                    <a:srgbClr val="000000"/>
                  </a:solidFill>
                </a:rPr>
                <a:t>Video/ Audio Encoder</a:t>
              </a:r>
            </a:p>
          </p:txBody>
        </p:sp>
        <p:sp>
          <p:nvSpPr>
            <p:cNvPr id="18" name="Text Box 14"/>
            <p:cNvSpPr txBox="1">
              <a:spLocks noChangeArrowheads="1"/>
            </p:cNvSpPr>
            <p:nvPr/>
          </p:nvSpPr>
          <p:spPr bwMode="auto">
            <a:xfrm>
              <a:off x="3741669" y="3457297"/>
              <a:ext cx="462203" cy="386702"/>
            </a:xfrm>
            <a:prstGeom prst="rect">
              <a:avLst/>
            </a:prstGeom>
            <a:solidFill>
              <a:srgbClr val="FFFFFF"/>
            </a:solidFill>
            <a:ln w="25560" cap="sq">
              <a:solidFill>
                <a:srgbClr val="000000"/>
              </a:solidFill>
              <a:miter lim="800000"/>
              <a:headEnd/>
              <a:tailEnd/>
            </a:ln>
          </p:spPr>
          <p:txBody>
            <a:bodyPr lIns="90000" tIns="46800" rIns="90000" bIns="46800" anchor="ctr" anchorCtr="1"/>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700">
                  <a:solidFill>
                    <a:srgbClr val="000000"/>
                  </a:solidFill>
                </a:rPr>
                <a:t>Muxer</a:t>
              </a:r>
            </a:p>
          </p:txBody>
        </p:sp>
        <p:cxnSp>
          <p:nvCxnSpPr>
            <p:cNvPr id="19" name="AutoShape 15"/>
            <p:cNvCxnSpPr>
              <a:cxnSpLocks noChangeShapeType="1"/>
            </p:cNvCxnSpPr>
            <p:nvPr/>
          </p:nvCxnSpPr>
          <p:spPr bwMode="auto">
            <a:xfrm>
              <a:off x="3563899" y="3562762"/>
              <a:ext cx="177770" cy="781"/>
            </a:xfrm>
            <a:prstGeom prst="straightConnector1">
              <a:avLst/>
            </a:prstGeom>
            <a:noFill/>
            <a:ln w="12600" cap="sq">
              <a:solidFill>
                <a:srgbClr val="000000"/>
              </a:solidFill>
              <a:miter lim="800000"/>
              <a:headEnd/>
              <a:tailEnd type="triangle" w="med" len="med"/>
            </a:ln>
          </p:spPr>
        </p:cxnSp>
        <p:cxnSp>
          <p:nvCxnSpPr>
            <p:cNvPr id="20" name="AutoShape 16"/>
            <p:cNvCxnSpPr>
              <a:cxnSpLocks noChangeShapeType="1"/>
            </p:cNvCxnSpPr>
            <p:nvPr/>
          </p:nvCxnSpPr>
          <p:spPr bwMode="auto">
            <a:xfrm>
              <a:off x="3563899" y="3737754"/>
              <a:ext cx="177770" cy="781"/>
            </a:xfrm>
            <a:prstGeom prst="straightConnector1">
              <a:avLst/>
            </a:prstGeom>
            <a:noFill/>
            <a:ln w="12600" cap="sq">
              <a:solidFill>
                <a:srgbClr val="000000"/>
              </a:solidFill>
              <a:miter lim="800000"/>
              <a:headEnd/>
              <a:tailEnd type="triangle" w="med" len="med"/>
            </a:ln>
          </p:spPr>
        </p:cxnSp>
        <p:sp>
          <p:nvSpPr>
            <p:cNvPr id="21" name="Text Box 17"/>
            <p:cNvSpPr txBox="1">
              <a:spLocks noChangeArrowheads="1"/>
            </p:cNvSpPr>
            <p:nvPr/>
          </p:nvSpPr>
          <p:spPr bwMode="auto">
            <a:xfrm>
              <a:off x="4222045" y="3451048"/>
              <a:ext cx="295572" cy="202236"/>
            </a:xfrm>
            <a:prstGeom prst="rect">
              <a:avLst/>
            </a:prstGeom>
            <a:noFill/>
            <a:ln w="9525">
              <a:noFill/>
              <a:round/>
              <a:headEnd/>
              <a:tailEnd/>
            </a:ln>
          </p:spPr>
          <p:txBody>
            <a:bodyPr wrap="none"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700">
                  <a:solidFill>
                    <a:srgbClr val="000000"/>
                  </a:solidFill>
                </a:rPr>
                <a:t>TS</a:t>
              </a:r>
            </a:p>
          </p:txBody>
        </p:sp>
        <p:cxnSp>
          <p:nvCxnSpPr>
            <p:cNvPr id="22" name="AutoShape 18"/>
            <p:cNvCxnSpPr>
              <a:cxnSpLocks noChangeShapeType="1"/>
            </p:cNvCxnSpPr>
            <p:nvPr/>
          </p:nvCxnSpPr>
          <p:spPr bwMode="auto">
            <a:xfrm>
              <a:off x="4203872" y="3626821"/>
              <a:ext cx="285223" cy="1562"/>
            </a:xfrm>
            <a:prstGeom prst="straightConnector1">
              <a:avLst/>
            </a:prstGeom>
            <a:noFill/>
            <a:ln w="12600" cap="sq">
              <a:solidFill>
                <a:srgbClr val="000000"/>
              </a:solidFill>
              <a:miter lim="800000"/>
              <a:headEnd/>
              <a:tailEnd type="triangle" w="med" len="med"/>
            </a:ln>
          </p:spPr>
        </p:cxnSp>
        <p:sp>
          <p:nvSpPr>
            <p:cNvPr id="23" name="Text Box 19"/>
            <p:cNvSpPr txBox="1">
              <a:spLocks noChangeArrowheads="1"/>
            </p:cNvSpPr>
            <p:nvPr/>
          </p:nvSpPr>
          <p:spPr bwMode="auto">
            <a:xfrm>
              <a:off x="849147" y="3139343"/>
              <a:ext cx="860409" cy="562475"/>
            </a:xfrm>
            <a:prstGeom prst="rect">
              <a:avLst/>
            </a:prstGeom>
            <a:solidFill>
              <a:srgbClr val="FFFFFF"/>
            </a:solidFill>
            <a:ln w="25560" cap="sq">
              <a:solidFill>
                <a:srgbClr val="F5CD2D"/>
              </a:solidFill>
              <a:miter lim="800000"/>
              <a:headEnd/>
              <a:tailEnd/>
            </a:ln>
          </p:spPr>
          <p:txBody>
            <a:bodyPr lIns="90000" tIns="46800" rIns="90000" bIns="46800" anchor="ctr" anchorCtr="1"/>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700">
                  <a:solidFill>
                    <a:srgbClr val="000000"/>
                  </a:solidFill>
                </a:rPr>
                <a:t>FDOnAir …</a:t>
              </a:r>
            </a:p>
          </p:txBody>
        </p:sp>
        <p:sp>
          <p:nvSpPr>
            <p:cNvPr id="24" name="Text Box 20"/>
            <p:cNvSpPr txBox="1">
              <a:spLocks noChangeArrowheads="1"/>
            </p:cNvSpPr>
            <p:nvPr/>
          </p:nvSpPr>
          <p:spPr bwMode="auto">
            <a:xfrm>
              <a:off x="2390614" y="2355784"/>
              <a:ext cx="462203" cy="562475"/>
            </a:xfrm>
            <a:prstGeom prst="rect">
              <a:avLst/>
            </a:prstGeom>
            <a:solidFill>
              <a:srgbClr val="FFFFFF"/>
            </a:solidFill>
            <a:ln w="25560" cap="sq">
              <a:solidFill>
                <a:srgbClr val="000000"/>
              </a:solidFill>
              <a:miter lim="800000"/>
              <a:headEnd/>
              <a:tailEnd/>
            </a:ln>
          </p:spPr>
          <p:txBody>
            <a:bodyPr lIns="90000" tIns="46800" rIns="90000" bIns="46800" anchor="ctr" anchorCtr="1"/>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700">
                  <a:solidFill>
                    <a:srgbClr val="000000"/>
                  </a:solidFill>
                </a:rPr>
                <a:t>NR</a:t>
              </a:r>
            </a:p>
          </p:txBody>
        </p:sp>
        <p:cxnSp>
          <p:nvCxnSpPr>
            <p:cNvPr id="25" name="AutoShape 21"/>
            <p:cNvCxnSpPr>
              <a:cxnSpLocks noChangeShapeType="1"/>
              <a:stCxn id="24" idx="2"/>
              <a:endCxn id="11" idx="0"/>
            </p:cNvCxnSpPr>
            <p:nvPr/>
          </p:nvCxnSpPr>
          <p:spPr bwMode="auto">
            <a:xfrm>
              <a:off x="2621320" y="2918259"/>
              <a:ext cx="790" cy="433575"/>
            </a:xfrm>
            <a:prstGeom prst="straightConnector1">
              <a:avLst/>
            </a:prstGeom>
            <a:noFill/>
            <a:ln w="28440" cap="sq">
              <a:solidFill>
                <a:srgbClr val="000000"/>
              </a:solidFill>
              <a:miter lim="800000"/>
              <a:headEnd/>
              <a:tailEnd type="triangle" w="med" len="med"/>
            </a:ln>
          </p:spPr>
        </p:cxnSp>
        <p:cxnSp>
          <p:nvCxnSpPr>
            <p:cNvPr id="26" name="AutoShape 22"/>
            <p:cNvCxnSpPr>
              <a:cxnSpLocks noChangeShapeType="1"/>
            </p:cNvCxnSpPr>
            <p:nvPr/>
          </p:nvCxnSpPr>
          <p:spPr bwMode="auto">
            <a:xfrm flipV="1">
              <a:off x="1709555" y="3067471"/>
              <a:ext cx="896753" cy="213272"/>
            </a:xfrm>
            <a:prstGeom prst="straightConnector1">
              <a:avLst/>
            </a:prstGeom>
            <a:noFill/>
            <a:ln w="38160" cap="sq">
              <a:solidFill>
                <a:srgbClr val="FCC900"/>
              </a:solidFill>
              <a:miter lim="800000"/>
              <a:headEnd/>
              <a:tailEnd type="triangle" w="med" len="med"/>
            </a:ln>
          </p:spPr>
        </p:cxnSp>
        <p:sp>
          <p:nvSpPr>
            <p:cNvPr id="27" name="Rectangle 23"/>
            <p:cNvSpPr>
              <a:spLocks noChangeArrowheads="1"/>
            </p:cNvSpPr>
            <p:nvPr/>
          </p:nvSpPr>
          <p:spPr bwMode="auto">
            <a:xfrm>
              <a:off x="670586" y="2139702"/>
              <a:ext cx="2329188" cy="857460"/>
            </a:xfrm>
            <a:prstGeom prst="rect">
              <a:avLst/>
            </a:prstGeom>
            <a:noFill/>
            <a:ln w="25560" cap="sq">
              <a:solidFill>
                <a:srgbClr val="000000"/>
              </a:solidFill>
              <a:prstDash val="dash"/>
              <a:miter lim="800000"/>
              <a:headEnd/>
              <a:tailEnd/>
            </a:ln>
          </p:spPr>
          <p:txBody>
            <a:bodyPr wrap="none" anchor="ctr"/>
            <a:lstStyle/>
            <a:p>
              <a:endParaRPr lang="ru-RU" sz="700"/>
            </a:p>
          </p:txBody>
        </p:sp>
        <p:sp>
          <p:nvSpPr>
            <p:cNvPr id="28" name="Text Box 24"/>
            <p:cNvSpPr txBox="1">
              <a:spLocks noChangeArrowheads="1"/>
            </p:cNvSpPr>
            <p:nvPr/>
          </p:nvSpPr>
          <p:spPr bwMode="auto">
            <a:xfrm>
              <a:off x="1238089" y="2139702"/>
              <a:ext cx="1202871" cy="202236"/>
            </a:xfrm>
            <a:prstGeom prst="rect">
              <a:avLst/>
            </a:prstGeom>
            <a:noFill/>
            <a:ln w="9525">
              <a:noFill/>
              <a:round/>
              <a:headEnd/>
              <a:tailEnd/>
            </a:ln>
          </p:spPr>
          <p:txBody>
            <a:bodyPr wrap="none" lIns="90000" tIns="46800" rIns="90000" bIns="46800">
              <a:sp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700" dirty="0">
                  <a:solidFill>
                    <a:srgbClr val="000000"/>
                  </a:solidFill>
                </a:rPr>
                <a:t>Input Graph</a:t>
              </a:r>
              <a:r>
                <a:rPr lang="ru-RU" sz="700" dirty="0">
                  <a:solidFill>
                    <a:srgbClr val="000000"/>
                  </a:solidFill>
                </a:rPr>
                <a:t> </a:t>
              </a:r>
              <a:r>
                <a:rPr lang="ru-RU" sz="700" i="1" dirty="0">
                  <a:solidFill>
                    <a:srgbClr val="000000"/>
                  </a:solidFill>
                </a:rPr>
                <a:t>(</a:t>
              </a:r>
              <a:r>
                <a:rPr lang="en-US" sz="700" i="1" dirty="0">
                  <a:solidFill>
                    <a:srgbClr val="000000"/>
                  </a:solidFill>
                </a:rPr>
                <a:t>virtual input</a:t>
              </a:r>
              <a:r>
                <a:rPr lang="ru-RU" sz="700" i="1" dirty="0">
                  <a:solidFill>
                    <a:srgbClr val="000000"/>
                  </a:solidFill>
                </a:rPr>
                <a:t>)</a:t>
              </a:r>
            </a:p>
          </p:txBody>
        </p:sp>
        <p:sp>
          <p:nvSpPr>
            <p:cNvPr id="29" name="Rectangle 25"/>
            <p:cNvSpPr>
              <a:spLocks noChangeArrowheads="1"/>
            </p:cNvSpPr>
            <p:nvPr/>
          </p:nvSpPr>
          <p:spPr bwMode="auto">
            <a:xfrm>
              <a:off x="2283161" y="3280743"/>
              <a:ext cx="2257290" cy="875183"/>
            </a:xfrm>
            <a:prstGeom prst="rect">
              <a:avLst/>
            </a:prstGeom>
            <a:noFill/>
            <a:ln w="25560" cap="sq">
              <a:solidFill>
                <a:srgbClr val="000000"/>
              </a:solidFill>
              <a:prstDash val="dash"/>
              <a:miter lim="800000"/>
              <a:headEnd/>
              <a:tailEnd/>
            </a:ln>
          </p:spPr>
          <p:txBody>
            <a:bodyPr wrap="none" anchor="ctr"/>
            <a:lstStyle/>
            <a:p>
              <a:endParaRPr lang="ru-RU" sz="700"/>
            </a:p>
          </p:txBody>
        </p:sp>
        <p:sp>
          <p:nvSpPr>
            <p:cNvPr id="30" name="Text Box 26"/>
            <p:cNvSpPr txBox="1">
              <a:spLocks noChangeArrowheads="1"/>
            </p:cNvSpPr>
            <p:nvPr/>
          </p:nvSpPr>
          <p:spPr bwMode="auto">
            <a:xfrm>
              <a:off x="3072462" y="3939902"/>
              <a:ext cx="728382" cy="202236"/>
            </a:xfrm>
            <a:prstGeom prst="rect">
              <a:avLst/>
            </a:prstGeom>
            <a:noFill/>
            <a:ln w="9525">
              <a:noFill/>
              <a:round/>
              <a:headEnd/>
              <a:tailEnd/>
            </a:ln>
          </p:spPr>
          <p:txBody>
            <a:bodyPr wrap="none"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700" dirty="0">
                  <a:solidFill>
                    <a:srgbClr val="000000"/>
                  </a:solidFill>
                </a:rPr>
                <a:t>Output Graph</a:t>
              </a:r>
            </a:p>
          </p:txBody>
        </p:sp>
        <p:pic>
          <p:nvPicPr>
            <p:cNvPr id="31" name="Picture 27"/>
            <p:cNvPicPr>
              <a:picLocks noChangeAspect="1" noChangeArrowheads="1"/>
            </p:cNvPicPr>
            <p:nvPr/>
          </p:nvPicPr>
          <p:blipFill>
            <a:blip r:embed="rId3" cstate="print"/>
            <a:srcRect l="17091" t="2611" r="15785" b="34123"/>
            <a:stretch>
              <a:fillRect/>
            </a:stretch>
          </p:blipFill>
          <p:spPr bwMode="auto">
            <a:xfrm>
              <a:off x="1279746" y="2714362"/>
              <a:ext cx="202263" cy="188273"/>
            </a:xfrm>
            <a:prstGeom prst="rect">
              <a:avLst/>
            </a:prstGeom>
            <a:noFill/>
            <a:ln w="9525">
              <a:noFill/>
              <a:round/>
              <a:headEnd/>
              <a:tailEnd/>
            </a:ln>
          </p:spPr>
        </p:pic>
        <p:pic>
          <p:nvPicPr>
            <p:cNvPr id="32" name="Picture 28"/>
            <p:cNvPicPr>
              <a:picLocks noChangeAspect="1" noChangeArrowheads="1"/>
            </p:cNvPicPr>
            <p:nvPr/>
          </p:nvPicPr>
          <p:blipFill>
            <a:blip r:embed="rId4" cstate="print"/>
            <a:srcRect l="17091" t="2611" r="15785" b="34123"/>
            <a:stretch>
              <a:fillRect/>
            </a:stretch>
          </p:blipFill>
          <p:spPr bwMode="auto">
            <a:xfrm>
              <a:off x="2641073" y="3812751"/>
              <a:ext cx="203053" cy="188273"/>
            </a:xfrm>
            <a:prstGeom prst="rect">
              <a:avLst/>
            </a:prstGeom>
            <a:noFill/>
            <a:ln w="9525">
              <a:noFill/>
              <a:round/>
              <a:headEnd/>
              <a:tailEnd/>
            </a:ln>
          </p:spPr>
        </p:pic>
        <p:sp>
          <p:nvSpPr>
            <p:cNvPr id="33" name="Text Box 19"/>
            <p:cNvSpPr txBox="1">
              <a:spLocks noChangeArrowheads="1"/>
            </p:cNvSpPr>
            <p:nvPr/>
          </p:nvSpPr>
          <p:spPr bwMode="auto">
            <a:xfrm>
              <a:off x="3548374" y="2422178"/>
              <a:ext cx="744878" cy="334887"/>
            </a:xfrm>
            <a:prstGeom prst="rect">
              <a:avLst/>
            </a:prstGeom>
            <a:solidFill>
              <a:schemeClr val="accent1">
                <a:lumMod val="20000"/>
                <a:lumOff val="80000"/>
              </a:schemeClr>
            </a:solidFill>
            <a:ln>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nchorCtr="1"/>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1000" dirty="0" err="1">
                  <a:solidFill>
                    <a:srgbClr val="000000"/>
                  </a:solidFill>
                </a:rPr>
                <a:t>NetKey</a:t>
              </a:r>
              <a:endParaRPr lang="en-US" sz="1000" dirty="0">
                <a:solidFill>
                  <a:srgbClr val="000000"/>
                </a:solidFill>
              </a:endParaRPr>
            </a:p>
          </p:txBody>
        </p:sp>
        <p:grpSp>
          <p:nvGrpSpPr>
            <p:cNvPr id="34" name="Группа 37"/>
            <p:cNvGrpSpPr>
              <a:grpSpLocks/>
            </p:cNvGrpSpPr>
            <p:nvPr/>
          </p:nvGrpSpPr>
          <p:grpSpPr bwMode="auto">
            <a:xfrm>
              <a:off x="5185794" y="1663180"/>
              <a:ext cx="992077" cy="764554"/>
              <a:chOff x="7380312" y="1196752"/>
              <a:chExt cx="1440160" cy="1152128"/>
            </a:xfrm>
          </p:grpSpPr>
          <p:sp>
            <p:nvSpPr>
              <p:cNvPr id="35" name="Облако 34"/>
              <p:cNvSpPr/>
              <p:nvPr/>
            </p:nvSpPr>
            <p:spPr bwMode="auto">
              <a:xfrm>
                <a:off x="7380312" y="1196752"/>
                <a:ext cx="1440160" cy="1152128"/>
              </a:xfrm>
              <a:prstGeom prst="cloud">
                <a:avLst/>
              </a:prstGeom>
              <a:solidFill>
                <a:srgbClr val="00B8FF"/>
              </a:solidFill>
              <a:ln w="9525" cap="flat" cmpd="sng" algn="ctr">
                <a:solidFill>
                  <a:schemeClr val="tx1"/>
                </a:solidFill>
                <a:prstDash val="solid"/>
                <a:round/>
                <a:headEnd type="none" w="med" len="med"/>
                <a:tailEnd type="none" w="med" len="med"/>
              </a:ln>
              <a:effectLst/>
            </p:spPr>
            <p:txBody>
              <a:bodyPr/>
              <a:lstStyle/>
              <a:p>
                <a:pPr>
                  <a:buFont typeface="Times New Roman" pitchFamily="16" charset="0"/>
                  <a:buNone/>
                  <a:defRPr/>
                </a:pPr>
                <a:endParaRPr lang="ru-RU" sz="1000">
                  <a:cs typeface="Arial" charset="0"/>
                </a:endParaRPr>
              </a:p>
            </p:txBody>
          </p:sp>
          <p:sp>
            <p:nvSpPr>
              <p:cNvPr id="36" name="Text Box 19"/>
              <p:cNvSpPr txBox="1">
                <a:spLocks noChangeArrowheads="1"/>
              </p:cNvSpPr>
              <p:nvPr/>
            </p:nvSpPr>
            <p:spPr bwMode="auto">
              <a:xfrm>
                <a:off x="7524804" y="1341165"/>
                <a:ext cx="1151176" cy="863303"/>
              </a:xfrm>
              <a:prstGeom prst="rect">
                <a:avLst/>
              </a:prstGeom>
              <a:noFill/>
              <a:ln>
                <a:noFill/>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nchorCtr="1"/>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1000" dirty="0" err="1">
                    <a:solidFill>
                      <a:srgbClr val="000000"/>
                    </a:solidFill>
                  </a:rPr>
                  <a:t>SoftLab</a:t>
                </a:r>
                <a:r>
                  <a:rPr lang="en-US" sz="1000" dirty="0">
                    <a:solidFill>
                      <a:srgbClr val="000000"/>
                    </a:solidFill>
                  </a:rPr>
                  <a:t> </a:t>
                </a:r>
                <a:r>
                  <a:rPr lang="en-US" sz="1000" dirty="0" err="1">
                    <a:solidFill>
                      <a:srgbClr val="000000"/>
                    </a:solidFill>
                  </a:rPr>
                  <a:t>NetKey</a:t>
                </a:r>
                <a:r>
                  <a:rPr lang="en-US" sz="1000" dirty="0">
                    <a:solidFill>
                      <a:srgbClr val="000000"/>
                    </a:solidFill>
                  </a:rPr>
                  <a:t> Holder</a:t>
                </a:r>
              </a:p>
            </p:txBody>
          </p:sp>
        </p:grpSp>
        <p:grpSp>
          <p:nvGrpSpPr>
            <p:cNvPr id="37" name="Группа 38"/>
            <p:cNvGrpSpPr>
              <a:grpSpLocks/>
            </p:cNvGrpSpPr>
            <p:nvPr/>
          </p:nvGrpSpPr>
          <p:grpSpPr bwMode="auto">
            <a:xfrm>
              <a:off x="5235014" y="2599284"/>
              <a:ext cx="993171" cy="764554"/>
              <a:chOff x="7380312" y="1196752"/>
              <a:chExt cx="1440160" cy="1152128"/>
            </a:xfrm>
          </p:grpSpPr>
          <p:sp>
            <p:nvSpPr>
              <p:cNvPr id="38" name="Облако 37"/>
              <p:cNvSpPr/>
              <p:nvPr/>
            </p:nvSpPr>
            <p:spPr bwMode="auto">
              <a:xfrm>
                <a:off x="7380312" y="1196752"/>
                <a:ext cx="1440160" cy="1152128"/>
              </a:xfrm>
              <a:prstGeom prst="cloud">
                <a:avLst/>
              </a:prstGeom>
              <a:solidFill>
                <a:srgbClr val="00B8FF"/>
              </a:solidFill>
              <a:ln w="9525" cap="flat" cmpd="sng" algn="ctr">
                <a:solidFill>
                  <a:schemeClr val="tx1"/>
                </a:solidFill>
                <a:prstDash val="solid"/>
                <a:round/>
                <a:headEnd type="none" w="med" len="med"/>
                <a:tailEnd type="none" w="med" len="med"/>
              </a:ln>
              <a:effectLst/>
            </p:spPr>
            <p:txBody>
              <a:bodyPr/>
              <a:lstStyle/>
              <a:p>
                <a:pPr>
                  <a:buFont typeface="Times New Roman" pitchFamily="16" charset="0"/>
                  <a:buNone/>
                  <a:defRPr/>
                </a:pPr>
                <a:endParaRPr lang="ru-RU" sz="1000">
                  <a:cs typeface="Arial" charset="0"/>
                </a:endParaRPr>
              </a:p>
            </p:txBody>
          </p:sp>
          <p:sp>
            <p:nvSpPr>
              <p:cNvPr id="39" name="Text Box 19"/>
              <p:cNvSpPr txBox="1">
                <a:spLocks noChangeArrowheads="1"/>
              </p:cNvSpPr>
              <p:nvPr/>
            </p:nvSpPr>
            <p:spPr bwMode="auto">
              <a:xfrm>
                <a:off x="7524646" y="1341165"/>
                <a:ext cx="1151494" cy="863303"/>
              </a:xfrm>
              <a:prstGeom prst="rect">
                <a:avLst/>
              </a:prstGeom>
              <a:noFill/>
              <a:ln>
                <a:noFill/>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nchorCtr="1"/>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1000" dirty="0" err="1">
                    <a:solidFill>
                      <a:srgbClr val="000000"/>
                    </a:solidFill>
                  </a:rPr>
                  <a:t>SoftLab</a:t>
                </a:r>
                <a:r>
                  <a:rPr lang="en-US" sz="1000" dirty="0">
                    <a:solidFill>
                      <a:srgbClr val="000000"/>
                    </a:solidFill>
                  </a:rPr>
                  <a:t> </a:t>
                </a:r>
                <a:r>
                  <a:rPr lang="en-US" sz="1000" dirty="0" err="1">
                    <a:solidFill>
                      <a:srgbClr val="000000"/>
                    </a:solidFill>
                  </a:rPr>
                  <a:t>NetKey</a:t>
                </a:r>
                <a:r>
                  <a:rPr lang="en-US" sz="1000" dirty="0">
                    <a:solidFill>
                      <a:srgbClr val="000000"/>
                    </a:solidFill>
                  </a:rPr>
                  <a:t> Holder</a:t>
                </a:r>
              </a:p>
            </p:txBody>
          </p:sp>
        </p:grpSp>
        <p:grpSp>
          <p:nvGrpSpPr>
            <p:cNvPr id="40" name="Группа 41"/>
            <p:cNvGrpSpPr>
              <a:grpSpLocks/>
            </p:cNvGrpSpPr>
            <p:nvPr/>
          </p:nvGrpSpPr>
          <p:grpSpPr bwMode="auto">
            <a:xfrm>
              <a:off x="5235014" y="3521620"/>
              <a:ext cx="993171" cy="763502"/>
              <a:chOff x="7380312" y="1196752"/>
              <a:chExt cx="1440160" cy="1152128"/>
            </a:xfrm>
          </p:grpSpPr>
          <p:sp>
            <p:nvSpPr>
              <p:cNvPr id="41" name="Облако 40"/>
              <p:cNvSpPr/>
              <p:nvPr/>
            </p:nvSpPr>
            <p:spPr bwMode="auto">
              <a:xfrm>
                <a:off x="7380312" y="1196752"/>
                <a:ext cx="1440160" cy="1152128"/>
              </a:xfrm>
              <a:prstGeom prst="cloud">
                <a:avLst/>
              </a:prstGeom>
              <a:solidFill>
                <a:srgbClr val="00B8FF"/>
              </a:solidFill>
              <a:ln w="9525" cap="flat" cmpd="sng" algn="ctr">
                <a:solidFill>
                  <a:schemeClr val="tx1"/>
                </a:solidFill>
                <a:prstDash val="solid"/>
                <a:round/>
                <a:headEnd type="none" w="med" len="med"/>
                <a:tailEnd type="none" w="med" len="med"/>
              </a:ln>
              <a:effectLst/>
            </p:spPr>
            <p:txBody>
              <a:bodyPr/>
              <a:lstStyle/>
              <a:p>
                <a:pPr>
                  <a:buFont typeface="Times New Roman" pitchFamily="16" charset="0"/>
                  <a:buNone/>
                  <a:defRPr/>
                </a:pPr>
                <a:endParaRPr lang="ru-RU" sz="1000">
                  <a:cs typeface="Arial" charset="0"/>
                </a:endParaRPr>
              </a:p>
            </p:txBody>
          </p:sp>
          <p:sp>
            <p:nvSpPr>
              <p:cNvPr id="42" name="Text Box 19"/>
              <p:cNvSpPr txBox="1">
                <a:spLocks noChangeArrowheads="1"/>
              </p:cNvSpPr>
              <p:nvPr/>
            </p:nvSpPr>
            <p:spPr bwMode="auto">
              <a:xfrm>
                <a:off x="7524646" y="1341364"/>
                <a:ext cx="1151494" cy="862903"/>
              </a:xfrm>
              <a:prstGeom prst="rect">
                <a:avLst/>
              </a:prstGeom>
              <a:noFill/>
              <a:ln>
                <a:noFill/>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nchorCtr="1"/>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1000" dirty="0" err="1">
                    <a:solidFill>
                      <a:srgbClr val="000000"/>
                    </a:solidFill>
                  </a:rPr>
                  <a:t>SoftLab</a:t>
                </a:r>
                <a:r>
                  <a:rPr lang="en-US" sz="1000" dirty="0">
                    <a:solidFill>
                      <a:srgbClr val="000000"/>
                    </a:solidFill>
                  </a:rPr>
                  <a:t> </a:t>
                </a:r>
                <a:r>
                  <a:rPr lang="en-US" sz="1000" dirty="0" err="1">
                    <a:solidFill>
                      <a:srgbClr val="000000"/>
                    </a:solidFill>
                  </a:rPr>
                  <a:t>NetKey</a:t>
                </a:r>
                <a:r>
                  <a:rPr lang="en-US" sz="1000" dirty="0">
                    <a:solidFill>
                      <a:srgbClr val="000000"/>
                    </a:solidFill>
                  </a:rPr>
                  <a:t> Holder</a:t>
                </a:r>
              </a:p>
            </p:txBody>
          </p:sp>
        </p:grpSp>
        <p:cxnSp>
          <p:nvCxnSpPr>
            <p:cNvPr id="43" name="Прямая со стрелкой 42"/>
            <p:cNvCxnSpPr/>
            <p:nvPr/>
          </p:nvCxnSpPr>
          <p:spPr bwMode="auto">
            <a:xfrm flipV="1">
              <a:off x="4788744" y="2093899"/>
              <a:ext cx="397050" cy="333835"/>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44" name="Прямая со стрелкой 43"/>
            <p:cNvCxnSpPr/>
            <p:nvPr/>
          </p:nvCxnSpPr>
          <p:spPr bwMode="auto">
            <a:xfrm>
              <a:off x="4932040" y="3003798"/>
              <a:ext cx="288032"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45" name="Прямая со стрелкой 44"/>
            <p:cNvCxnSpPr/>
            <p:nvPr/>
          </p:nvCxnSpPr>
          <p:spPr bwMode="auto">
            <a:xfrm>
              <a:off x="4788744" y="3712233"/>
              <a:ext cx="397050" cy="143222"/>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grpSp>
      <p:sp>
        <p:nvSpPr>
          <p:cNvPr id="48" name="TextBox 47"/>
          <p:cNvSpPr txBox="1"/>
          <p:nvPr/>
        </p:nvSpPr>
        <p:spPr>
          <a:xfrm>
            <a:off x="6444208" y="1707654"/>
            <a:ext cx="2520280" cy="1938992"/>
          </a:xfrm>
          <a:prstGeom prst="rect">
            <a:avLst/>
          </a:prstGeom>
          <a:noFill/>
        </p:spPr>
        <p:txBody>
          <a:bodyPr wrap="square" rtlCol="0">
            <a:spAutoFit/>
          </a:bodyPr>
          <a:lstStyle/>
          <a:p>
            <a:pPr>
              <a:buFont typeface="Arial" charset="0"/>
              <a:buChar char="•"/>
            </a:pPr>
            <a:r>
              <a:rPr lang="en-US" sz="2400" dirty="0" smtClean="0"/>
              <a:t> Virtual board</a:t>
            </a:r>
            <a:br>
              <a:rPr lang="en-US" sz="2400" dirty="0" smtClean="0"/>
            </a:br>
            <a:r>
              <a:rPr lang="en-US" sz="2400" dirty="0" smtClean="0"/>
              <a:t>   (</a:t>
            </a:r>
            <a:r>
              <a:rPr lang="en-US" sz="2400" dirty="0" err="1" smtClean="0"/>
              <a:t>NetKey</a:t>
            </a:r>
            <a:r>
              <a:rPr lang="en-US" sz="2400" dirty="0" smtClean="0"/>
              <a:t>)</a:t>
            </a:r>
          </a:p>
          <a:p>
            <a:pPr>
              <a:buFont typeface="Arial" charset="0"/>
              <a:buChar char="•"/>
            </a:pPr>
            <a:endParaRPr lang="en-US" sz="2400" dirty="0" smtClean="0"/>
          </a:p>
          <a:p>
            <a:pPr>
              <a:buFont typeface="Arial" charset="0"/>
              <a:buChar char="•"/>
            </a:pPr>
            <a:r>
              <a:rPr lang="en-US" sz="2400" dirty="0" smtClean="0"/>
              <a:t> Virtual board</a:t>
            </a:r>
            <a:br>
              <a:rPr lang="en-US" sz="2400" dirty="0" smtClean="0"/>
            </a:br>
            <a:r>
              <a:rPr lang="en-US" sz="2400" dirty="0" smtClean="0"/>
              <a:t>   (USB Dongle)</a:t>
            </a:r>
            <a:endParaRPr lang="ru-RU" sz="24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b="1" dirty="0" smtClean="0">
                <a:solidFill>
                  <a:schemeClr val="tx2"/>
                </a:solidFill>
                <a:ea typeface="Roboto Condensed" pitchFamily="2" charset="0"/>
                <a:cs typeface="Roboto Condensed" pitchFamily="2" charset="0"/>
              </a:rPr>
              <a:t>Channel-in-a-box</a:t>
            </a:r>
            <a:endParaRPr lang="ru-RU" b="1" dirty="0">
              <a:solidFill>
                <a:schemeClr val="tx2"/>
              </a:solidFill>
              <a:ea typeface="Roboto Condensed" pitchFamily="2" charset="0"/>
              <a:cs typeface="Roboto Condensed" pitchFamily="2" charset="0"/>
            </a:endParaRPr>
          </a:p>
        </p:txBody>
      </p:sp>
      <p:pic>
        <p:nvPicPr>
          <p:cNvPr id="8" name="Picture 6" descr="OnAir1a.PNG"/>
          <p:cNvPicPr>
            <a:picLocks noGrp="1" noChangeAspect="1"/>
          </p:cNvPicPr>
          <p:nvPr>
            <p:ph idx="1"/>
          </p:nvPr>
        </p:nvPicPr>
        <p:blipFill>
          <a:blip r:embed="rId5" cstate="print"/>
          <a:srcRect/>
          <a:stretch>
            <a:fillRect/>
          </a:stretch>
        </p:blipFill>
        <p:spPr bwMode="auto">
          <a:xfrm>
            <a:off x="3525195" y="1571625"/>
            <a:ext cx="4719213" cy="2947177"/>
          </a:xfrm>
          <a:prstGeom prst="rect">
            <a:avLst/>
          </a:prstGeom>
          <a:noFill/>
          <a:ln w="9525">
            <a:noFill/>
            <a:miter lim="800000"/>
            <a:headEnd/>
            <a:tailEnd/>
          </a:ln>
        </p:spPr>
      </p:pic>
      <p:pic>
        <p:nvPicPr>
          <p:cNvPr id="5" name="Picture 2"/>
          <p:cNvPicPr>
            <a:picLocks noChangeAspect="1" noChangeArrowheads="1"/>
          </p:cNvPicPr>
          <p:nvPr/>
        </p:nvPicPr>
        <p:blipFill>
          <a:blip r:embed="rId6" cstate="print"/>
          <a:srcRect/>
          <a:stretch>
            <a:fillRect/>
          </a:stretch>
        </p:blipFill>
        <p:spPr bwMode="auto">
          <a:xfrm>
            <a:off x="467544" y="1370552"/>
            <a:ext cx="2448272" cy="3433446"/>
          </a:xfrm>
          <a:prstGeom prst="rect">
            <a:avLst/>
          </a:prstGeom>
          <a:noFill/>
          <a:ln w="9525">
            <a:noFill/>
            <a:round/>
            <a:headEnd/>
            <a:tailEnd/>
          </a:ln>
        </p:spPr>
      </p:pic>
    </p:spTree>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b="1" dirty="0" smtClean="0">
                <a:solidFill>
                  <a:schemeClr val="tx2"/>
                </a:solidFill>
                <a:ea typeface="Roboto Condensed" pitchFamily="2" charset="0"/>
                <a:cs typeface="Roboto Condensed" pitchFamily="2" charset="0"/>
              </a:rPr>
              <a:t>Channel-in-a-box</a:t>
            </a:r>
            <a:endParaRPr lang="ru-RU" b="1" dirty="0">
              <a:solidFill>
                <a:schemeClr val="tx2"/>
              </a:solidFill>
              <a:ea typeface="Roboto Condensed" pitchFamily="2" charset="0"/>
              <a:cs typeface="Roboto Condensed" pitchFamily="2" charset="0"/>
            </a:endParaRPr>
          </a:p>
        </p:txBody>
      </p:sp>
      <p:pic>
        <p:nvPicPr>
          <p:cNvPr id="4" name="Picture 2"/>
          <p:cNvPicPr>
            <a:picLocks noChangeAspect="1" noChangeArrowheads="1"/>
          </p:cNvPicPr>
          <p:nvPr/>
        </p:nvPicPr>
        <p:blipFill>
          <a:blip r:embed="rId3" cstate="print"/>
          <a:srcRect l="774" t="5231" r="774" b="1308"/>
          <a:stretch>
            <a:fillRect/>
          </a:stretch>
        </p:blipFill>
        <p:spPr bwMode="auto">
          <a:xfrm>
            <a:off x="611560" y="1635646"/>
            <a:ext cx="3714308" cy="2088232"/>
          </a:xfrm>
          <a:prstGeom prst="rect">
            <a:avLst/>
          </a:prstGeom>
          <a:solidFill>
            <a:srgbClr val="FFFFFF">
              <a:shade val="85000"/>
            </a:srgbClr>
          </a:solidFill>
          <a:ln w="6350" cap="sq">
            <a:solidFill>
              <a:schemeClr val="tx1"/>
            </a:solidFill>
            <a:miter lim="800000"/>
          </a:ln>
          <a:effectLst/>
        </p:spPr>
      </p:pic>
      <p:pic>
        <p:nvPicPr>
          <p:cNvPr id="5" name="Picture 2"/>
          <p:cNvPicPr>
            <a:picLocks noChangeAspect="1" noChangeArrowheads="1"/>
          </p:cNvPicPr>
          <p:nvPr/>
        </p:nvPicPr>
        <p:blipFill>
          <a:blip r:embed="rId4" cstate="print"/>
          <a:srcRect/>
          <a:stretch>
            <a:fillRect/>
          </a:stretch>
        </p:blipFill>
        <p:spPr bwMode="auto">
          <a:xfrm>
            <a:off x="4716016" y="1635645"/>
            <a:ext cx="3744416" cy="2106419"/>
          </a:xfrm>
          <a:prstGeom prst="rect">
            <a:avLst/>
          </a:prstGeom>
          <a:solidFill>
            <a:srgbClr val="FFFFFF">
              <a:shade val="85000"/>
            </a:srgbClr>
          </a:solidFill>
          <a:ln w="6350" cap="sq">
            <a:solidFill>
              <a:schemeClr val="tx1"/>
            </a:solidFill>
            <a:miter lim="800000"/>
          </a:ln>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b="1" dirty="0" smtClean="0">
                <a:solidFill>
                  <a:schemeClr val="tx2"/>
                </a:solidFill>
                <a:ea typeface="Roboto Condensed" pitchFamily="2" charset="0"/>
                <a:cs typeface="Roboto Condensed" pitchFamily="2" charset="0"/>
              </a:rPr>
              <a:t>CG Template &amp; Script Editor</a:t>
            </a:r>
            <a:endParaRPr lang="ru-RU" b="1" dirty="0">
              <a:solidFill>
                <a:schemeClr val="tx2"/>
              </a:solidFill>
              <a:ea typeface="Roboto Condensed" pitchFamily="2" charset="0"/>
              <a:cs typeface="Roboto Condensed" pitchFamily="2" charset="0"/>
            </a:endParaRPr>
          </a:p>
        </p:txBody>
      </p:sp>
      <p:pic>
        <p:nvPicPr>
          <p:cNvPr id="4" name="Picture 2"/>
          <p:cNvPicPr>
            <a:picLocks noGrp="1" noChangeAspect="1" noChangeArrowheads="1"/>
          </p:cNvPicPr>
          <p:nvPr>
            <p:ph idx="1"/>
          </p:nvPr>
        </p:nvPicPr>
        <p:blipFill>
          <a:blip r:embed="rId2" cstate="print"/>
          <a:srcRect/>
          <a:stretch>
            <a:fillRect/>
          </a:stretch>
        </p:blipFill>
        <p:spPr bwMode="auto">
          <a:xfrm>
            <a:off x="467544" y="1563638"/>
            <a:ext cx="5405804" cy="3022600"/>
          </a:xfrm>
          <a:prstGeom prst="rect">
            <a:avLst/>
          </a:prstGeom>
          <a:noFill/>
          <a:ln w="9525">
            <a:noFill/>
            <a:round/>
            <a:headEnd/>
            <a:tailEnd/>
          </a:ln>
        </p:spPr>
      </p:pic>
      <p:pic>
        <p:nvPicPr>
          <p:cNvPr id="5" name="Picture 2"/>
          <p:cNvPicPr>
            <a:picLocks noChangeAspect="1" noChangeArrowheads="1"/>
          </p:cNvPicPr>
          <p:nvPr/>
        </p:nvPicPr>
        <p:blipFill>
          <a:blip r:embed="rId3" cstate="print"/>
          <a:srcRect l="774" t="5231" r="774" b="1308"/>
          <a:stretch>
            <a:fillRect/>
          </a:stretch>
        </p:blipFill>
        <p:spPr bwMode="auto">
          <a:xfrm>
            <a:off x="6156176" y="1563638"/>
            <a:ext cx="2561592" cy="1440160"/>
          </a:xfrm>
          <a:prstGeom prst="rect">
            <a:avLst/>
          </a:prstGeom>
          <a:solidFill>
            <a:srgbClr val="FFFFFF">
              <a:shade val="85000"/>
            </a:srgbClr>
          </a:solidFill>
          <a:ln w="6350" cap="sq">
            <a:solidFill>
              <a:schemeClr val="tx1"/>
            </a:solidFill>
            <a:miter lim="800000"/>
          </a:ln>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b="1" dirty="0" smtClean="0">
                <a:solidFill>
                  <a:schemeClr val="tx2"/>
                </a:solidFill>
                <a:ea typeface="Roboto Condensed" pitchFamily="2" charset="0"/>
                <a:cs typeface="Roboto Condensed" pitchFamily="2" charset="0"/>
              </a:rPr>
              <a:t>AutoDetect</a:t>
            </a:r>
            <a:endParaRPr lang="ru-RU" b="1" dirty="0">
              <a:solidFill>
                <a:schemeClr val="tx2"/>
              </a:solidFill>
              <a:ea typeface="Roboto Condensed" pitchFamily="2" charset="0"/>
              <a:cs typeface="Roboto Condensed" pitchFamily="2" charset="0"/>
            </a:endParaRPr>
          </a:p>
        </p:txBody>
      </p:sp>
      <p:sp>
        <p:nvSpPr>
          <p:cNvPr id="3" name="Содержимое 2"/>
          <p:cNvSpPr>
            <a:spLocks noGrp="1"/>
          </p:cNvSpPr>
          <p:nvPr>
            <p:ph idx="1"/>
          </p:nvPr>
        </p:nvSpPr>
        <p:spPr>
          <a:xfrm>
            <a:off x="539552" y="1571617"/>
            <a:ext cx="5832648" cy="3023005"/>
          </a:xfrm>
        </p:spPr>
        <p:txBody>
          <a:bodyPr/>
          <a:lstStyle/>
          <a:p>
            <a:pPr>
              <a:buNone/>
            </a:pPr>
            <a:r>
              <a:rPr lang="en-US" dirty="0" smtClean="0"/>
              <a:t>Automatically ADs insertion by:</a:t>
            </a:r>
          </a:p>
          <a:p>
            <a:r>
              <a:rPr lang="en-US" sz="2800" dirty="0" smtClean="0"/>
              <a:t>DTMF marks</a:t>
            </a:r>
          </a:p>
          <a:p>
            <a:r>
              <a:rPr lang="en-US" sz="2800" dirty="0" smtClean="0"/>
              <a:t>Video/Audio Jingles</a:t>
            </a:r>
          </a:p>
          <a:p>
            <a:r>
              <a:rPr lang="en-US" sz="2800" dirty="0" smtClean="0"/>
              <a:t>SCTE-35/104 marks</a:t>
            </a:r>
          </a:p>
          <a:p>
            <a:r>
              <a:rPr lang="en-US" sz="2800" dirty="0" smtClean="0"/>
              <a:t>Upper/lower video lines</a:t>
            </a:r>
          </a:p>
          <a:p>
            <a:r>
              <a:rPr lang="en-US" sz="2800" dirty="0" smtClean="0"/>
              <a:t>…</a:t>
            </a:r>
            <a:endParaRPr lang="ru-RU" sz="2800" dirty="0"/>
          </a:p>
        </p:txBody>
      </p:sp>
      <p:pic>
        <p:nvPicPr>
          <p:cNvPr id="4" name="Picture 2"/>
          <p:cNvPicPr>
            <a:picLocks noChangeAspect="1" noChangeArrowheads="1"/>
          </p:cNvPicPr>
          <p:nvPr/>
        </p:nvPicPr>
        <p:blipFill>
          <a:blip r:embed="rId3" cstate="print"/>
          <a:srcRect/>
          <a:stretch>
            <a:fillRect/>
          </a:stretch>
        </p:blipFill>
        <p:spPr bwMode="auto">
          <a:xfrm>
            <a:off x="5292080" y="2355726"/>
            <a:ext cx="3456384" cy="2016224"/>
          </a:xfrm>
          <a:prstGeom prst="rect">
            <a:avLst/>
          </a:prstGeom>
          <a:noFill/>
          <a:ln w="9525">
            <a:noFill/>
            <a:round/>
            <a:headEnd/>
            <a:tailEnd/>
          </a:ln>
        </p:spPr>
      </p:pic>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358</TotalTime>
  <Words>976</Words>
  <Application>Microsoft Office PowerPoint</Application>
  <PresentationFormat>Экран (16:9)</PresentationFormat>
  <Paragraphs>194</Paragraphs>
  <Slides>29</Slides>
  <Notes>17</Notes>
  <HiddenSlides>0</HiddenSlides>
  <MMClips>0</MMClips>
  <ScaleCrop>false</ScaleCrop>
  <HeadingPairs>
    <vt:vector size="4" baseType="variant">
      <vt:variant>
        <vt:lpstr>Тема</vt:lpstr>
      </vt:variant>
      <vt:variant>
        <vt:i4>1</vt:i4>
      </vt:variant>
      <vt:variant>
        <vt:lpstr>Заголовки слайдов</vt:lpstr>
      </vt:variant>
      <vt:variant>
        <vt:i4>29</vt:i4>
      </vt:variant>
    </vt:vector>
  </HeadingPairs>
  <TitlesOfParts>
    <vt:vector size="30" baseType="lpstr">
      <vt:lpstr>Тема Office</vt:lpstr>
      <vt:lpstr>SoftLab-NSK Solutions </vt:lpstr>
      <vt:lpstr>SoftLab-NSK: Success story</vt:lpstr>
      <vt:lpstr>SoftLab-NSK Solutions</vt:lpstr>
      <vt:lpstr>Channel-in-a-box</vt:lpstr>
      <vt:lpstr>Channel-in-a-box (The Cloud)</vt:lpstr>
      <vt:lpstr>Channel-in-a-box</vt:lpstr>
      <vt:lpstr>Channel-in-a-box</vt:lpstr>
      <vt:lpstr>CG Template &amp; Script Editor</vt:lpstr>
      <vt:lpstr>AutoDetect</vt:lpstr>
      <vt:lpstr>Redundancy</vt:lpstr>
      <vt:lpstr>SLSoundLeveler</vt:lpstr>
      <vt:lpstr>SLAudioDucker</vt:lpstr>
      <vt:lpstr>Проект для ОТР</vt:lpstr>
      <vt:lpstr>Проект для ОТР</vt:lpstr>
      <vt:lpstr>Solutions for MPTS/SPTS</vt:lpstr>
      <vt:lpstr>Forward Splicer</vt:lpstr>
      <vt:lpstr>Forward Splicer</vt:lpstr>
      <vt:lpstr>Forward Splicer</vt:lpstr>
      <vt:lpstr>Solutions for Sport &amp; Show</vt:lpstr>
      <vt:lpstr>Sport Graphics</vt:lpstr>
      <vt:lpstr>Solutions for Sport &amp; Show</vt:lpstr>
      <vt:lpstr>Recording &amp; Slow-motion Replay</vt:lpstr>
      <vt:lpstr>Video Referee</vt:lpstr>
      <vt:lpstr>Live TV production</vt:lpstr>
      <vt:lpstr>Live TV production</vt:lpstr>
      <vt:lpstr>Live TV production</vt:lpstr>
      <vt:lpstr>Solution Robustness </vt:lpstr>
      <vt:lpstr>Full life cycle</vt:lpstr>
      <vt:lpstr>Слайд 29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Nataliy Adygezalova</dc:creator>
  <cp:lastModifiedBy>Igor G. Tarancev</cp:lastModifiedBy>
  <cp:revision>51</cp:revision>
  <dcterms:created xsi:type="dcterms:W3CDTF">2016-11-07T13:16:39Z</dcterms:created>
  <dcterms:modified xsi:type="dcterms:W3CDTF">2023-05-30T13:40:36Z</dcterms:modified>
</cp:coreProperties>
</file>