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3" r:id="rId3"/>
    <p:sldId id="294" r:id="rId4"/>
    <p:sldId id="257" r:id="rId5"/>
    <p:sldId id="286" r:id="rId6"/>
    <p:sldId id="287" r:id="rId7"/>
    <p:sldId id="288" r:id="rId8"/>
    <p:sldId id="289" r:id="rId9"/>
    <p:sldId id="290" r:id="rId10"/>
    <p:sldId id="291" r:id="rId11"/>
    <p:sldId id="267" r:id="rId12"/>
    <p:sldId id="273" r:id="rId13"/>
    <p:sldId id="264" r:id="rId14"/>
    <p:sldId id="263" r:id="rId15"/>
    <p:sldId id="262" r:id="rId16"/>
    <p:sldId id="265" r:id="rId17"/>
    <p:sldId id="271" r:id="rId18"/>
    <p:sldId id="272" r:id="rId19"/>
    <p:sldId id="292" r:id="rId20"/>
    <p:sldId id="295" r:id="rId21"/>
    <p:sldId id="296" r:id="rId2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00"/>
    <a:srgbClr val="92D050"/>
    <a:srgbClr val="B2B2B2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5862" autoAdjust="0"/>
  </p:normalViewPr>
  <p:slideViewPr>
    <p:cSldViewPr>
      <p:cViewPr varScale="1">
        <p:scale>
          <a:sx n="99" d="100"/>
          <a:sy n="99" d="100"/>
        </p:scale>
        <p:origin x="-19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41F72-5C0B-4936-A639-F529FBEA023F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95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9" y="937895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58944-61AA-443D-B6D2-D743F5977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9745E-F3C7-46D6-A690-F3832FB2C3B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716DF-0C5F-4D04-B947-9BD545388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Есть два режима врезки </a:t>
            </a:r>
            <a:r>
              <a:rPr lang="ru-RU" dirty="0" err="1" smtClean="0"/>
              <a:t>контента</a:t>
            </a:r>
            <a:r>
              <a:rPr lang="ru-RU" dirty="0" smtClean="0"/>
              <a:t> в цифровое ТВ: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сплайсинг</a:t>
            </a:r>
            <a:r>
              <a:rPr lang="ru-RU" baseline="0" dirty="0" smtClean="0"/>
              <a:t> = врезка без перекодирования и </a:t>
            </a:r>
            <a:r>
              <a:rPr lang="ru-RU" baseline="0" dirty="0" err="1" smtClean="0"/>
              <a:t>транскодинг</a:t>
            </a:r>
            <a:r>
              <a:rPr lang="ru-RU" baseline="0" dirty="0" smtClean="0"/>
              <a:t> = врезка с перекодированием </a:t>
            </a:r>
            <a:r>
              <a:rPr lang="ru-RU" baseline="0" dirty="0" err="1" smtClean="0"/>
              <a:t>контента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Поскольку кадры разного размера, то передавать их в сеть или на спутник можно по разному.</a:t>
            </a:r>
          </a:p>
          <a:p>
            <a:r>
              <a:rPr lang="ru-RU" dirty="0" smtClean="0"/>
              <a:t>С постоянной скоростью</a:t>
            </a:r>
            <a:r>
              <a:rPr lang="ru-RU" baseline="0" dirty="0" smtClean="0"/>
              <a:t> – </a:t>
            </a:r>
            <a:r>
              <a:rPr lang="en-US" baseline="0" dirty="0" smtClean="0"/>
              <a:t>CBR – Constant Bit Rate – </a:t>
            </a:r>
            <a:r>
              <a:rPr lang="ru-RU" baseline="0" dirty="0" smtClean="0"/>
              <a:t>большой</a:t>
            </a:r>
            <a:r>
              <a:rPr lang="en-US" baseline="0" dirty="0" smtClean="0"/>
              <a:t> I-</a:t>
            </a:r>
            <a:r>
              <a:rPr lang="ru-RU" baseline="0" dirty="0" smtClean="0"/>
              <a:t>кадр будет передаваться половину времени всего блока.</a:t>
            </a:r>
          </a:p>
          <a:p>
            <a:r>
              <a:rPr lang="ru-RU" baseline="0" dirty="0" smtClean="0"/>
              <a:t>С переменной скоростью – </a:t>
            </a:r>
            <a:r>
              <a:rPr lang="en-US" baseline="0" dirty="0" smtClean="0"/>
              <a:t>VBR – Variable Bit Rate – </a:t>
            </a:r>
            <a:r>
              <a:rPr lang="ru-RU" baseline="0" dirty="0" smtClean="0"/>
              <a:t>максимальная скорость потока будет очень большой – в десятки раз выше средней скорости.</a:t>
            </a:r>
          </a:p>
          <a:p>
            <a:r>
              <a:rPr lang="ru-RU" baseline="0" dirty="0" smtClean="0"/>
              <a:t>Как правило в телевидении используется </a:t>
            </a:r>
            <a:r>
              <a:rPr lang="en-US" baseline="0" dirty="0" smtClean="0"/>
              <a:t>CBR – </a:t>
            </a:r>
            <a:r>
              <a:rPr lang="ru-RU" baseline="0" dirty="0" smtClean="0"/>
              <a:t>первый вариант передачи данных. Просто спутниковый канал связи работает только с </a:t>
            </a:r>
            <a:r>
              <a:rPr lang="en-US" baseline="0" dirty="0" smtClean="0"/>
              <a:t>CBR</a:t>
            </a:r>
            <a:r>
              <a:rPr lang="ru-RU" baseline="0" dirty="0" smtClean="0"/>
              <a:t>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Врезка рекламы без перекодирования (</a:t>
            </a:r>
            <a:r>
              <a:rPr lang="ru-RU" dirty="0" err="1" smtClean="0"/>
              <a:t>сплайсинг</a:t>
            </a:r>
            <a:r>
              <a:rPr lang="ru-RU" dirty="0" smtClean="0"/>
              <a:t>) может выполняться только по началу </a:t>
            </a:r>
            <a:r>
              <a:rPr lang="en-US" dirty="0" smtClean="0"/>
              <a:t>GOP</a:t>
            </a:r>
            <a:r>
              <a:rPr lang="ru-RU" dirty="0" smtClean="0"/>
              <a:t>-а, причем не любого…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…а только «закрытого».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Звук кодируется независимыми блоками кусочками, которые</a:t>
            </a:r>
            <a:r>
              <a:rPr lang="ru-RU" baseline="0" dirty="0" smtClean="0"/>
              <a:t> не кратны длительности видеокадра.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Таким образом есть</a:t>
            </a:r>
            <a:r>
              <a:rPr lang="ru-RU" baseline="0" dirty="0" smtClean="0"/>
              <a:t> ряд принципиальных условий, необходимых для врезки в цифровое ТВ без перекодирования.</a:t>
            </a:r>
          </a:p>
          <a:p>
            <a:r>
              <a:rPr lang="ru-RU" baseline="0" dirty="0" smtClean="0"/>
              <a:t>Если выход из врезки осуществляется в неподготовленном месте, то зритель увидит поломанную картинку – рассыпание на квадратики, смесь разных кадров, черное поле, стоп-кадр.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Есть специальные стандарты</a:t>
            </a:r>
            <a:r>
              <a:rPr lang="ru-RU" baseline="0" dirty="0" smtClean="0"/>
              <a:t> (</a:t>
            </a:r>
            <a:r>
              <a:rPr lang="en-US" baseline="0" dirty="0" smtClean="0"/>
              <a:t>SCTE35</a:t>
            </a:r>
            <a:r>
              <a:rPr lang="ru-RU" baseline="0" dirty="0" smtClean="0"/>
              <a:t>), о</a:t>
            </a:r>
            <a:r>
              <a:rPr lang="ru-RU" dirty="0" smtClean="0"/>
              <a:t>пределяющие</a:t>
            </a:r>
            <a:r>
              <a:rPr lang="ru-RU" baseline="0" dirty="0" smtClean="0"/>
              <a:t> правила для врезки рекламы…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Описывающие что нужно передавать и когда.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Первая проблема</a:t>
            </a:r>
            <a:r>
              <a:rPr lang="ru-RU" baseline="0" dirty="0" smtClean="0"/>
              <a:t> для использования </a:t>
            </a:r>
            <a:r>
              <a:rPr lang="ru-RU" baseline="0" dirty="0" err="1" smtClean="0"/>
              <a:t>сплайсинга</a:t>
            </a:r>
            <a:r>
              <a:rPr lang="ru-RU" baseline="0" dirty="0" smtClean="0"/>
              <a:t> – отсутствие поддержки стандарта на передающей стороне – и на приемной стороне это невозможно исправить.</a:t>
            </a:r>
          </a:p>
          <a:p>
            <a:r>
              <a:rPr lang="ru-RU" baseline="0" dirty="0" smtClean="0"/>
              <a:t>Вторая проблема чисто административная – необходимо регулярно (как минимум, ежедневно) заранее передавать информацию о рекламных блоках – главное, нужна длительность каждого блока с точностью до кадра.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замещения рекламы проблемой оказывается то, что обычно </a:t>
            </a:r>
            <a:r>
              <a:rPr lang="en-US" dirty="0" smtClean="0"/>
              <a:t>SCTE-</a:t>
            </a:r>
            <a:r>
              <a:rPr lang="ru-RU" dirty="0" smtClean="0"/>
              <a:t>метками</a:t>
            </a:r>
            <a:r>
              <a:rPr lang="ru-RU" baseline="0" dirty="0" smtClean="0"/>
              <a:t> выделяются места для региональных рекламных блоков, а не все рекламные блоки. Закон же требует убирать все рекламные блоки.</a:t>
            </a:r>
          </a:p>
          <a:p>
            <a:r>
              <a:rPr lang="ru-RU" dirty="0" smtClean="0"/>
              <a:t>Далее,</a:t>
            </a:r>
            <a:r>
              <a:rPr lang="ru-RU" baseline="0" dirty="0" smtClean="0"/>
              <a:t> на очень многих каналах нет поддержки стандарта </a:t>
            </a:r>
            <a:r>
              <a:rPr lang="en-US" baseline="0" dirty="0" smtClean="0"/>
              <a:t>SCTE</a:t>
            </a:r>
            <a:r>
              <a:rPr lang="ru-RU" baseline="0" dirty="0" smtClean="0"/>
              <a:t>. Более того, видео во многих каналах кодируются с «открытым» </a:t>
            </a:r>
            <a:r>
              <a:rPr lang="en-US" baseline="0" dirty="0" smtClean="0"/>
              <a:t>GOP</a:t>
            </a:r>
            <a:r>
              <a:rPr lang="ru-RU" baseline="0" dirty="0" smtClean="0"/>
              <a:t>-</a:t>
            </a:r>
            <a:r>
              <a:rPr lang="ru-RU" baseline="0" dirty="0" err="1" smtClean="0"/>
              <a:t>ом</a:t>
            </a:r>
            <a:r>
              <a:rPr lang="ru-RU" baseline="0" dirty="0" smtClean="0"/>
              <a:t>, поскольку это повышает визуальное качество картинки при том же потоке. Поэтому при выходе из врезки без метки </a:t>
            </a:r>
            <a:r>
              <a:rPr lang="en-US" baseline="0" dirty="0" smtClean="0"/>
              <a:t>SCTE</a:t>
            </a:r>
            <a:r>
              <a:rPr lang="ru-RU" baseline="0" dirty="0" smtClean="0"/>
              <a:t> на экране возникают визуальные артефакты.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</a:t>
            </a:r>
            <a:r>
              <a:rPr lang="ru-RU" baseline="0" dirty="0" smtClean="0"/>
              <a:t> только </a:t>
            </a:r>
            <a:r>
              <a:rPr lang="ru-RU" baseline="0" dirty="0" err="1" smtClean="0"/>
              <a:t>транскодирование</a:t>
            </a:r>
            <a:r>
              <a:rPr lang="ru-RU" baseline="0" dirty="0" smtClean="0"/>
              <a:t> гарантирует идеальное качество врезки рекламы.</a:t>
            </a:r>
          </a:p>
          <a:p>
            <a:r>
              <a:rPr lang="ru-RU" baseline="0" dirty="0" smtClean="0"/>
              <a:t>А использование технологии </a:t>
            </a:r>
            <a:r>
              <a:rPr lang="en-US" baseline="0" dirty="0" smtClean="0"/>
              <a:t>AutoDetect</a:t>
            </a:r>
            <a:r>
              <a:rPr lang="ru-RU" baseline="0" dirty="0" smtClean="0"/>
              <a:t> позволяет настроить автоматическое </a:t>
            </a:r>
            <a:r>
              <a:rPr lang="ru-RU" baseline="0" dirty="0" err="1" smtClean="0"/>
              <a:t>удалеие</a:t>
            </a:r>
            <a:r>
              <a:rPr lang="ru-RU" baseline="0" dirty="0" smtClean="0"/>
              <a:t> реклам практически для любого канала.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рассмотрим </a:t>
            </a:r>
            <a:r>
              <a:rPr lang="ru-RU" dirty="0" err="1" smtClean="0"/>
              <a:t>сплайсинг</a:t>
            </a:r>
            <a:r>
              <a:rPr lang="ru-RU" dirty="0" smtClean="0"/>
              <a:t> – его плюсы и минусы.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Правда требования к железу здесь очень высоки и один сервер уже</a:t>
            </a:r>
            <a:r>
              <a:rPr lang="ru-RU" baseline="0" dirty="0" smtClean="0"/>
              <a:t> не сможет обработать несколько десятков каналов.</a:t>
            </a:r>
          </a:p>
          <a:p>
            <a:r>
              <a:rPr lang="ru-RU" baseline="0" dirty="0" smtClean="0"/>
              <a:t>И </a:t>
            </a:r>
            <a:r>
              <a:rPr lang="ru-RU" baseline="0" dirty="0" err="1" smtClean="0"/>
              <a:t>пересжимать</a:t>
            </a:r>
            <a:r>
              <a:rPr lang="ru-RU" baseline="0" dirty="0" smtClean="0"/>
              <a:t> лучше в больший </a:t>
            </a:r>
            <a:r>
              <a:rPr lang="ru-RU" baseline="0" dirty="0" err="1" smtClean="0"/>
              <a:t>битрейт</a:t>
            </a:r>
            <a:r>
              <a:rPr lang="ru-RU" baseline="0" dirty="0" smtClean="0"/>
              <a:t>, чтобы не ухудшить визуальное качество картинки.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цифровом ТВ информация передается в сжатом виде</a:t>
            </a:r>
            <a:r>
              <a:rPr lang="en-US" dirty="0" smtClean="0"/>
              <a:t>.</a:t>
            </a:r>
            <a:r>
              <a:rPr lang="ru-RU" dirty="0" smtClean="0"/>
              <a:t> Передается</a:t>
            </a:r>
            <a:r>
              <a:rPr lang="ru-RU" baseline="0" dirty="0" smtClean="0"/>
              <a:t> транспортный поток из одной или нескольких программ – </a:t>
            </a:r>
            <a:r>
              <a:rPr lang="en-US" baseline="0" dirty="0" smtClean="0"/>
              <a:t>MPTS</a:t>
            </a:r>
            <a:r>
              <a:rPr lang="ru-RU" baseline="0" dirty="0" smtClean="0"/>
              <a:t> – </a:t>
            </a:r>
            <a:r>
              <a:rPr lang="en-US" dirty="0" smtClean="0"/>
              <a:t>Multi</a:t>
            </a:r>
            <a:r>
              <a:rPr lang="ru-RU" dirty="0" smtClean="0"/>
              <a:t> </a:t>
            </a:r>
            <a:r>
              <a:rPr lang="en-US" dirty="0" smtClean="0"/>
              <a:t>Program Transport Stream</a:t>
            </a:r>
            <a:r>
              <a:rPr lang="ru-RU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Самый первый кадр сжимается как «ключевой» или «независимый» – </a:t>
            </a:r>
            <a:r>
              <a:rPr lang="en-US" baseline="0" dirty="0" smtClean="0"/>
              <a:t>I-frame</a:t>
            </a:r>
            <a:r>
              <a:rPr lang="ru-RU" baseline="0" dirty="0" smtClean="0"/>
              <a:t>. </a:t>
            </a:r>
            <a:r>
              <a:rPr lang="en-US" baseline="0" dirty="0" smtClean="0"/>
              <a:t>J</a:t>
            </a:r>
            <a:r>
              <a:rPr lang="ru-RU" baseline="0" dirty="0" err="1" smtClean="0"/>
              <a:t>н</a:t>
            </a:r>
            <a:r>
              <a:rPr lang="ru-RU" baseline="0" dirty="0" smtClean="0"/>
              <a:t> сжимается очень слабо, то есть занимает много места.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Для остальных кадров кодируются только отличия от уже сжатых. Это может быть один опорный кадр…</a:t>
            </a: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… или несколько. Обратите внимание – из прошлого и из будущего.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Соответственно</a:t>
            </a:r>
            <a:r>
              <a:rPr lang="ru-RU" baseline="0" dirty="0" smtClean="0"/>
              <a:t> меняется порядок передачи кадров.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Группу кадров от одного ключевого кадра до следующего называют </a:t>
            </a:r>
            <a:r>
              <a:rPr lang="en-US" dirty="0" smtClean="0"/>
              <a:t>GOP</a:t>
            </a:r>
            <a:r>
              <a:rPr lang="ru-RU" dirty="0" smtClean="0"/>
              <a:t> – </a:t>
            </a:r>
            <a:r>
              <a:rPr lang="en-US" dirty="0" smtClean="0"/>
              <a:t>Group of picture</a:t>
            </a:r>
            <a:r>
              <a:rPr lang="ru-RU" dirty="0" smtClean="0"/>
              <a:t>. Это минимальный</a:t>
            </a:r>
            <a:r>
              <a:rPr lang="ru-RU" baseline="0" dirty="0" smtClean="0"/>
              <a:t> относительно независимый блок данных.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Относительно независимый потому, что в конце могут стоять кадры, ссылающиеся на первый кадр следующего</a:t>
            </a:r>
            <a:r>
              <a:rPr lang="ru-RU" baseline="0" dirty="0" smtClean="0"/>
              <a:t> </a:t>
            </a:r>
            <a:r>
              <a:rPr lang="en-US" baseline="0" dirty="0" smtClean="0"/>
              <a:t>GOP</a:t>
            </a:r>
            <a:r>
              <a:rPr lang="ru-RU" baseline="0" dirty="0" smtClean="0"/>
              <a:t>-а. Это называется «открытый»</a:t>
            </a:r>
            <a:r>
              <a:rPr lang="en-US" baseline="0" dirty="0" smtClean="0"/>
              <a:t> GOP</a:t>
            </a:r>
            <a:r>
              <a:rPr lang="ru-RU" baseline="0" dirty="0" smtClean="0"/>
              <a:t>.</a:t>
            </a:r>
          </a:p>
          <a:p>
            <a:r>
              <a:rPr lang="ru-RU" baseline="0" dirty="0" smtClean="0"/>
              <a:t>Если </a:t>
            </a:r>
            <a:r>
              <a:rPr lang="en-US" baseline="0" dirty="0" smtClean="0"/>
              <a:t>B-</a:t>
            </a:r>
            <a:r>
              <a:rPr lang="ru-RU" baseline="0" dirty="0" smtClean="0"/>
              <a:t>кадров в конце нет, то это «закрытый» </a:t>
            </a:r>
            <a:r>
              <a:rPr lang="en-US" baseline="0" dirty="0" smtClean="0"/>
              <a:t>GOP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16DF-0C5F-4D04-B947-9BD54538805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D79DEA-FE2F-4322-9C1F-0AE12C3FC4F7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877AEF-9FF8-4E07-85C5-46D0F175B5B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2571768"/>
          </a:xfrm>
        </p:spPr>
        <p:txBody>
          <a:bodyPr>
            <a:normAutofit/>
          </a:bodyPr>
          <a:lstStyle/>
          <a:p>
            <a:r>
              <a:rPr lang="ru-RU" dirty="0" smtClean="0"/>
              <a:t>Врезка </a:t>
            </a:r>
            <a:r>
              <a:rPr lang="ru-RU" dirty="0" err="1" smtClean="0"/>
              <a:t>контента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в цифровое ТВ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995354"/>
          </a:xfrm>
        </p:spPr>
        <p:txBody>
          <a:bodyPr/>
          <a:lstStyle/>
          <a:p>
            <a:r>
              <a:rPr lang="ru-RU" dirty="0" smtClean="0"/>
              <a:t>СофтЛаб-НСК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кодирования видео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7504" y="3645024"/>
            <a:ext cx="8892480" cy="24811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«Открытый» </a:t>
            </a:r>
            <a:r>
              <a:rPr lang="en-US" dirty="0" smtClean="0"/>
              <a:t>GOP</a:t>
            </a:r>
            <a:r>
              <a:rPr lang="ru-RU" dirty="0" smtClean="0"/>
              <a:t> – </a:t>
            </a:r>
            <a:r>
              <a:rPr lang="en-US" dirty="0" smtClean="0"/>
              <a:t>B-</a:t>
            </a:r>
            <a:r>
              <a:rPr lang="ru-RU" dirty="0" smtClean="0"/>
              <a:t>кадры в конце группы ссылаются на первый кадр следующей группы.</a:t>
            </a:r>
            <a:endParaRPr lang="ru-RU" dirty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3419872" y="-36676"/>
            <a:ext cx="288032" cy="63367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55776" y="3275692"/>
            <a:ext cx="248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GOP = Group Of Pictures</a:t>
            </a:r>
            <a:endParaRPr lang="ru-RU" dirty="0"/>
          </a:p>
        </p:txBody>
      </p:sp>
      <p:graphicFrame>
        <p:nvGraphicFramePr>
          <p:cNvPr id="175107" name="Object 1"/>
          <p:cNvGraphicFramePr>
            <a:graphicFrameLocks noChangeAspect="1"/>
          </p:cNvGraphicFramePr>
          <p:nvPr/>
        </p:nvGraphicFramePr>
        <p:xfrm>
          <a:off x="323850" y="1798638"/>
          <a:ext cx="8624888" cy="1398587"/>
        </p:xfrm>
        <a:graphic>
          <a:graphicData uri="http://schemas.openxmlformats.org/presentationml/2006/ole">
            <p:oleObj spid="_x0000_s3074" name="Visio" r:id="rId4" imgW="4390751" imgH="702129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CBR</a:t>
            </a:r>
            <a:r>
              <a:rPr lang="ru-RU" dirty="0" smtClean="0"/>
              <a:t> или </a:t>
            </a:r>
            <a:r>
              <a:rPr lang="en-US" dirty="0" smtClean="0"/>
              <a:t>VBR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CBR (Constant Bit Rate)</a:t>
            </a:r>
            <a:r>
              <a:rPr lang="ru-RU" dirty="0" smtClean="0"/>
              <a:t> – передача данных с фиксированной скоростью</a:t>
            </a:r>
          </a:p>
          <a:p>
            <a:endParaRPr lang="ru-RU" dirty="0" smtClean="0"/>
          </a:p>
          <a:p>
            <a:endParaRPr lang="en-US" dirty="0" smtClean="0"/>
          </a:p>
          <a:p>
            <a:r>
              <a:rPr lang="en-US" dirty="0" smtClean="0"/>
              <a:t>VBR (Variable Bit Rate)</a:t>
            </a:r>
            <a:r>
              <a:rPr lang="ru-RU" dirty="0" smtClean="0"/>
              <a:t> – передача данных с переменной скоростью</a:t>
            </a:r>
          </a:p>
        </p:txBody>
      </p:sp>
      <p:grpSp>
        <p:nvGrpSpPr>
          <p:cNvPr id="144" name="Группа 143"/>
          <p:cNvGrpSpPr/>
          <p:nvPr/>
        </p:nvGrpSpPr>
        <p:grpSpPr>
          <a:xfrm>
            <a:off x="513164" y="3000372"/>
            <a:ext cx="8059364" cy="369332"/>
            <a:chOff x="642910" y="3000372"/>
            <a:chExt cx="8059364" cy="369332"/>
          </a:xfrm>
        </p:grpSpPr>
        <p:sp>
          <p:nvSpPr>
            <p:cNvPr id="58" name="TextBox 57"/>
            <p:cNvSpPr txBox="1"/>
            <p:nvPr/>
          </p:nvSpPr>
          <p:spPr>
            <a:xfrm>
              <a:off x="4857752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214942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572132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929322" y="3000372"/>
              <a:ext cx="642942" cy="36933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</a:t>
              </a:r>
              <a:endParaRPr lang="ru-RU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572264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929454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86644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643834" y="3000372"/>
              <a:ext cx="642942" cy="36933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</a:t>
              </a: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14480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071670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428860" y="3000372"/>
              <a:ext cx="35719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071538" y="3000372"/>
              <a:ext cx="642942" cy="369332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</a:t>
              </a:r>
              <a:endParaRPr lang="ru-RU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786050" y="3000372"/>
              <a:ext cx="2071702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</a:t>
              </a:r>
              <a:endParaRPr lang="ru-RU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42910" y="300037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ru-RU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286776" y="300037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ru-RU" dirty="0"/>
            </a:p>
          </p:txBody>
        </p:sp>
      </p:grpSp>
      <p:grpSp>
        <p:nvGrpSpPr>
          <p:cNvPr id="143" name="Группа 142"/>
          <p:cNvGrpSpPr/>
          <p:nvPr/>
        </p:nvGrpSpPr>
        <p:grpSpPr>
          <a:xfrm>
            <a:off x="441726" y="4857760"/>
            <a:ext cx="8273678" cy="1658605"/>
            <a:chOff x="285720" y="4854371"/>
            <a:chExt cx="8273678" cy="1658605"/>
          </a:xfrm>
        </p:grpSpPr>
        <p:sp>
          <p:nvSpPr>
            <p:cNvPr id="5" name="TextBox 4"/>
            <p:cNvSpPr txBox="1"/>
            <p:nvPr/>
          </p:nvSpPr>
          <p:spPr>
            <a:xfrm>
              <a:off x="3571868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00364" y="4854371"/>
              <a:ext cx="571504" cy="164646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I</a:t>
              </a:r>
              <a:endParaRPr lang="ru-RU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43372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714876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86380" y="5845750"/>
              <a:ext cx="571504" cy="655084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ru-R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857884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429388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000892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72396" y="5845750"/>
              <a:ext cx="571504" cy="655084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ru-RU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85852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57356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428860" y="6202940"/>
              <a:ext cx="571504" cy="29789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14348" y="5845750"/>
              <a:ext cx="571504" cy="655084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 anchor="b" anchorCtr="1">
              <a:noAutofit/>
            </a:bodyPr>
            <a:lstStyle/>
            <a:p>
              <a:pPr algn="ctr"/>
              <a:r>
                <a:rPr lang="en-US" dirty="0" smtClean="0"/>
                <a:t>P</a:t>
              </a:r>
              <a:endParaRPr lang="ru-RU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85720" y="614364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ru-RU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143900" y="614364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Места врезки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Врезка в видео только между </a:t>
            </a:r>
            <a:r>
              <a:rPr lang="en-US" dirty="0" smtClean="0"/>
              <a:t>GOP</a:t>
            </a:r>
            <a:r>
              <a:rPr lang="ru-RU" dirty="0" smtClean="0"/>
              <a:t>-</a:t>
            </a:r>
            <a:r>
              <a:rPr lang="ru-RU" dirty="0" err="1" smtClean="0"/>
              <a:t>ами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857752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72132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29322" y="4048788"/>
            <a:ext cx="64294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72264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929454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86644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643834" y="4048788"/>
            <a:ext cx="64294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14480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71670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428860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71538" y="4048788"/>
            <a:ext cx="64294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4048788"/>
            <a:ext cx="207170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59" name="Стрелка вниз 58"/>
          <p:cNvSpPr/>
          <p:nvPr/>
        </p:nvSpPr>
        <p:spPr>
          <a:xfrm rot="10800000">
            <a:off x="2571736" y="4763168"/>
            <a:ext cx="428628" cy="6926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1714480" y="4048788"/>
            <a:ext cx="1071570" cy="369332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642910" y="40487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8286776" y="40487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ru-RU" dirty="0"/>
          </a:p>
        </p:txBody>
      </p:sp>
      <p:grpSp>
        <p:nvGrpSpPr>
          <p:cNvPr id="4" name="Группа 66"/>
          <p:cNvGrpSpPr/>
          <p:nvPr/>
        </p:nvGrpSpPr>
        <p:grpSpPr>
          <a:xfrm>
            <a:off x="428596" y="4405978"/>
            <a:ext cx="8215370" cy="1094724"/>
            <a:chOff x="428596" y="4572008"/>
            <a:chExt cx="8215370" cy="1094724"/>
          </a:xfrm>
        </p:grpSpPr>
        <p:sp>
          <p:nvSpPr>
            <p:cNvPr id="61" name="Правая фигурная скобка 60"/>
            <p:cNvSpPr/>
            <p:nvPr/>
          </p:nvSpPr>
          <p:spPr>
            <a:xfrm rot="5400000">
              <a:off x="5393537" y="1964521"/>
              <a:ext cx="642942" cy="5857916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214942" y="5143512"/>
              <a:ext cx="9813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GOP</a:t>
              </a:r>
              <a:endParaRPr lang="ru-RU" sz="2800" dirty="0"/>
            </a:p>
          </p:txBody>
        </p:sp>
        <p:sp>
          <p:nvSpPr>
            <p:cNvPr id="65" name="Правая фигурная скобка 64"/>
            <p:cNvSpPr/>
            <p:nvPr/>
          </p:nvSpPr>
          <p:spPr>
            <a:xfrm rot="5400000">
              <a:off x="1285852" y="3714752"/>
              <a:ext cx="642942" cy="2357454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090311" y="5143512"/>
              <a:ext cx="9813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GOP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Места врезки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Врезка в видео только между </a:t>
            </a:r>
            <a:r>
              <a:rPr lang="en-US" dirty="0" smtClean="0"/>
              <a:t>GOP</a:t>
            </a:r>
            <a:r>
              <a:rPr lang="ru-RU" dirty="0" smtClean="0"/>
              <a:t>-</a:t>
            </a:r>
            <a:r>
              <a:rPr lang="ru-RU" dirty="0" err="1" smtClean="0"/>
              <a:t>ами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857752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72132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929322" y="4048788"/>
            <a:ext cx="64294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72264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929454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86644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643834" y="4048788"/>
            <a:ext cx="64294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28728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785918" y="4048788"/>
            <a:ext cx="3571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43108" y="4048788"/>
            <a:ext cx="64294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4048788"/>
            <a:ext cx="207170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59" name="Стрелка вниз 58"/>
          <p:cNvSpPr/>
          <p:nvPr/>
        </p:nvSpPr>
        <p:spPr>
          <a:xfrm rot="10800000">
            <a:off x="2571736" y="4763168"/>
            <a:ext cx="428628" cy="6926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642910" y="40487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8286776" y="40487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ru-RU" dirty="0"/>
          </a:p>
        </p:txBody>
      </p:sp>
      <p:grpSp>
        <p:nvGrpSpPr>
          <p:cNvPr id="4" name="Группа 66"/>
          <p:cNvGrpSpPr/>
          <p:nvPr/>
        </p:nvGrpSpPr>
        <p:grpSpPr>
          <a:xfrm>
            <a:off x="428596" y="4405978"/>
            <a:ext cx="8215370" cy="1094724"/>
            <a:chOff x="428596" y="4572008"/>
            <a:chExt cx="8215370" cy="1094724"/>
          </a:xfrm>
        </p:grpSpPr>
        <p:sp>
          <p:nvSpPr>
            <p:cNvPr id="61" name="Правая фигурная скобка 60"/>
            <p:cNvSpPr/>
            <p:nvPr/>
          </p:nvSpPr>
          <p:spPr>
            <a:xfrm rot="5400000">
              <a:off x="5393537" y="1964521"/>
              <a:ext cx="642942" cy="5857916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214942" y="5143512"/>
              <a:ext cx="9813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GOP</a:t>
              </a:r>
              <a:endParaRPr lang="ru-RU" sz="2800" dirty="0"/>
            </a:p>
          </p:txBody>
        </p:sp>
        <p:sp>
          <p:nvSpPr>
            <p:cNvPr id="65" name="Правая фигурная скобка 64"/>
            <p:cNvSpPr/>
            <p:nvPr/>
          </p:nvSpPr>
          <p:spPr>
            <a:xfrm rot="5400000">
              <a:off x="1285852" y="3714752"/>
              <a:ext cx="642942" cy="2357454"/>
            </a:xfrm>
            <a:prstGeom prst="rightBrace">
              <a:avLst>
                <a:gd name="adj1" fmla="val 8333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090311" y="5143512"/>
              <a:ext cx="9813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GOP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Места врезки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Врезка в звук между блоками </a:t>
            </a:r>
            <a:br>
              <a:rPr lang="ru-RU" dirty="0" smtClean="0"/>
            </a:br>
            <a:r>
              <a:rPr lang="ru-RU" dirty="0" smtClean="0"/>
              <a:t>по 0.1 секунды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3714752"/>
            <a:ext cx="10715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0.1 </a:t>
            </a:r>
            <a:r>
              <a:rPr lang="ru-RU" dirty="0" smtClean="0"/>
              <a:t>сек</a:t>
            </a:r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2285984" y="3714752"/>
            <a:ext cx="10715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0.1 </a:t>
            </a:r>
            <a:r>
              <a:rPr lang="ru-RU" dirty="0" smtClean="0"/>
              <a:t>сек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3357554" y="3714752"/>
            <a:ext cx="10715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0.1 </a:t>
            </a:r>
            <a:r>
              <a:rPr lang="ru-RU" dirty="0" smtClean="0"/>
              <a:t>сек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4429124" y="3714752"/>
            <a:ext cx="10715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0.1 </a:t>
            </a:r>
            <a:r>
              <a:rPr lang="ru-RU" dirty="0" smtClean="0"/>
              <a:t>сек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5500694" y="3714752"/>
            <a:ext cx="10715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0.1 </a:t>
            </a:r>
            <a:r>
              <a:rPr lang="ru-RU" dirty="0" smtClean="0"/>
              <a:t>сек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6572264" y="3714752"/>
            <a:ext cx="10715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0.1 </a:t>
            </a:r>
            <a:r>
              <a:rPr lang="ru-RU" dirty="0" smtClean="0"/>
              <a:t>сек</a:t>
            </a:r>
            <a:endParaRPr lang="ru-RU" dirty="0"/>
          </a:p>
        </p:txBody>
      </p:sp>
      <p:sp>
        <p:nvSpPr>
          <p:cNvPr id="65" name="Стрелка вниз 64"/>
          <p:cNvSpPr/>
          <p:nvPr/>
        </p:nvSpPr>
        <p:spPr>
          <a:xfrm rot="10800000">
            <a:off x="3143240" y="4143380"/>
            <a:ext cx="428628" cy="6926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</a:t>
            </a:r>
            <a:r>
              <a:rPr lang="ru-RU" dirty="0" err="1" smtClean="0"/>
              <a:t>сплайсинга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Врезка в видео – специальная граница между соседними </a:t>
            </a:r>
            <a:r>
              <a:rPr lang="en-US" dirty="0" smtClean="0"/>
              <a:t>GOP</a:t>
            </a:r>
            <a:r>
              <a:rPr lang="ru-RU" dirty="0" smtClean="0"/>
              <a:t>-</a:t>
            </a:r>
            <a:r>
              <a:rPr lang="ru-RU" dirty="0" err="1" smtClean="0"/>
              <a:t>ами</a:t>
            </a:r>
            <a:r>
              <a:rPr lang="ru-RU" dirty="0" smtClean="0"/>
              <a:t> для начала и конца врезки в принимаемом потоке</a:t>
            </a:r>
          </a:p>
          <a:p>
            <a:endParaRPr lang="ru-RU" dirty="0" smtClean="0"/>
          </a:p>
          <a:p>
            <a:r>
              <a:rPr lang="ru-RU" dirty="0" smtClean="0"/>
              <a:t>Врезка звука – совпадение границ между </a:t>
            </a:r>
            <a:r>
              <a:rPr lang="en-US" dirty="0" smtClean="0"/>
              <a:t>GOP</a:t>
            </a:r>
            <a:r>
              <a:rPr lang="ru-RU" dirty="0" smtClean="0"/>
              <a:t>-</a:t>
            </a:r>
            <a:r>
              <a:rPr lang="ru-RU" dirty="0" err="1" smtClean="0"/>
              <a:t>ами</a:t>
            </a:r>
            <a:r>
              <a:rPr lang="ru-RU" dirty="0" smtClean="0"/>
              <a:t> с границами по звуку</a:t>
            </a:r>
          </a:p>
          <a:p>
            <a:endParaRPr lang="ru-RU" dirty="0" smtClean="0"/>
          </a:p>
          <a:p>
            <a:r>
              <a:rPr lang="ru-RU" dirty="0" smtClean="0"/>
              <a:t>Точное совпадение потоков принимаемого </a:t>
            </a:r>
            <a:br>
              <a:rPr lang="ru-RU" dirty="0" smtClean="0"/>
            </a:br>
            <a:r>
              <a:rPr lang="ru-RU" dirty="0" smtClean="0"/>
              <a:t>и врезаемого </a:t>
            </a:r>
            <a:r>
              <a:rPr lang="ru-RU" dirty="0" err="1" smtClean="0"/>
              <a:t>контента</a:t>
            </a:r>
            <a:r>
              <a:rPr lang="ru-RU" dirty="0" smtClean="0"/>
              <a:t> и длительности врезки</a:t>
            </a:r>
          </a:p>
          <a:p>
            <a:pPr lvl="2"/>
            <a:r>
              <a:rPr lang="ru-RU" dirty="0" smtClean="0"/>
              <a:t>Рекламный блок для каждого канала должен быть заранее строго определен по времени и по потоку или должен формироваться и сжиматься незадолго до момента врезки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smtClean="0"/>
              <a:t>за 3-4 секунды)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Стандарт </a:t>
            </a:r>
            <a:r>
              <a:rPr lang="en-US" dirty="0" smtClean="0"/>
              <a:t>SCTE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Стандарты для врезки рекламы </a:t>
            </a:r>
            <a:br>
              <a:rPr lang="ru-RU" dirty="0" smtClean="0"/>
            </a:br>
            <a:r>
              <a:rPr lang="ru-RU" dirty="0" smtClean="0"/>
              <a:t>№30 и №35 от </a:t>
            </a:r>
            <a:r>
              <a:rPr lang="en-US" dirty="0" smtClean="0"/>
              <a:t>SCTE</a:t>
            </a:r>
            <a:r>
              <a:rPr lang="ru-RU" dirty="0" smtClean="0"/>
              <a:t> </a:t>
            </a:r>
            <a:r>
              <a:rPr lang="en-US" dirty="0" smtClean="0"/>
              <a:t>(Society of Cable Telecommunications Engineers)</a:t>
            </a:r>
            <a:endParaRPr lang="en-US" b="1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407795"/>
            <a:ext cx="5700718" cy="302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Стандарт </a:t>
            </a:r>
            <a:r>
              <a:rPr lang="en-US" dirty="0" smtClean="0"/>
              <a:t>SCTE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3631048" cy="509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стандарта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Специальная обработка мест для врезки при сжатии видео и звука на передающей станции</a:t>
            </a:r>
          </a:p>
          <a:p>
            <a:pPr lvl="2"/>
            <a:r>
              <a:rPr lang="ru-RU" dirty="0" smtClean="0"/>
              <a:t>Поддержка стандарта </a:t>
            </a:r>
            <a:r>
              <a:rPr lang="en-US" dirty="0" smtClean="0"/>
              <a:t>SCTE</a:t>
            </a:r>
            <a:r>
              <a:rPr lang="ru-RU" dirty="0" smtClean="0"/>
              <a:t> во входном сигнале</a:t>
            </a:r>
          </a:p>
          <a:p>
            <a:endParaRPr lang="ru-RU" dirty="0" smtClean="0"/>
          </a:p>
          <a:p>
            <a:r>
              <a:rPr lang="ru-RU" dirty="0" smtClean="0"/>
              <a:t>Длительность подготовленного рекламного блока должна совпадать </a:t>
            </a:r>
            <a:br>
              <a:rPr lang="ru-RU" dirty="0" smtClean="0"/>
            </a:br>
            <a:r>
              <a:rPr lang="ru-RU" dirty="0" smtClean="0"/>
              <a:t>с длительностью места для врезки </a:t>
            </a:r>
            <a:br>
              <a:rPr lang="ru-RU" dirty="0" smtClean="0"/>
            </a:br>
            <a:r>
              <a:rPr lang="ru-RU" dirty="0" smtClean="0"/>
              <a:t>с точностью до кадра</a:t>
            </a:r>
          </a:p>
          <a:p>
            <a:pPr lvl="2"/>
            <a:r>
              <a:rPr lang="ru-RU" dirty="0" smtClean="0"/>
              <a:t>Все рекламные блоки должны быть заранее известны и не имеют права изменяться в процессе вещания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Известные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7577"/>
          </a:xfrm>
        </p:spPr>
        <p:txBody>
          <a:bodyPr/>
          <a:lstStyle/>
          <a:p>
            <a:r>
              <a:rPr lang="ru-RU" dirty="0" smtClean="0"/>
              <a:t>Метками выделяются места для региональной рекламы, а федеральная реклама остается вне меток.</a:t>
            </a:r>
          </a:p>
          <a:p>
            <a:endParaRPr lang="ru-RU" dirty="0" smtClean="0"/>
          </a:p>
          <a:p>
            <a:r>
              <a:rPr lang="ru-RU" dirty="0" smtClean="0"/>
              <a:t>На многих каналах нет меток </a:t>
            </a:r>
            <a:r>
              <a:rPr lang="en-US" dirty="0" smtClean="0"/>
              <a:t>SCTE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Видео кодируется с «открытым» </a:t>
            </a:r>
            <a:r>
              <a:rPr lang="en-US" dirty="0" smtClean="0"/>
              <a:t>GOP</a:t>
            </a:r>
            <a:r>
              <a:rPr lang="ru-RU" dirty="0" smtClean="0"/>
              <a:t>-</a:t>
            </a:r>
            <a:r>
              <a:rPr lang="ru-RU" dirty="0" err="1" smtClean="0"/>
              <a:t>ом</a:t>
            </a:r>
            <a:r>
              <a:rPr lang="ru-RU" dirty="0" smtClean="0"/>
              <a:t>, поскольку это экономит трафик.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Два типа врезки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Сплайсинг</a:t>
            </a:r>
            <a:r>
              <a:rPr lang="ru-RU" dirty="0" smtClean="0"/>
              <a:t> = </a:t>
            </a:r>
            <a:br>
              <a:rPr lang="ru-RU" dirty="0" smtClean="0"/>
            </a:br>
            <a:r>
              <a:rPr lang="ru-RU" dirty="0" smtClean="0"/>
              <a:t>врезка без перекодирования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Транскодинг</a:t>
            </a:r>
            <a:r>
              <a:rPr lang="ru-RU" dirty="0" smtClean="0"/>
              <a:t> = </a:t>
            </a:r>
            <a:br>
              <a:rPr lang="ru-RU" dirty="0" smtClean="0"/>
            </a:br>
            <a:r>
              <a:rPr lang="ru-RU" dirty="0" smtClean="0"/>
              <a:t>врезка с </a:t>
            </a:r>
            <a:r>
              <a:rPr lang="ru-RU" dirty="0" err="1" smtClean="0"/>
              <a:t>перекодироанием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Транскодирование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Входное видео полностью декодируется и кодируется заново.</a:t>
            </a:r>
          </a:p>
          <a:p>
            <a:endParaRPr lang="ru-RU" dirty="0" smtClean="0"/>
          </a:p>
          <a:p>
            <a:r>
              <a:rPr lang="ru-RU" dirty="0" smtClean="0"/>
              <a:t>Каждый кадр обрабатывается независимо, поэтому можно делать все!</a:t>
            </a:r>
          </a:p>
          <a:p>
            <a:endParaRPr lang="ru-RU" dirty="0" smtClean="0"/>
          </a:p>
          <a:p>
            <a:r>
              <a:rPr lang="ru-RU" dirty="0" smtClean="0"/>
              <a:t>Замена </a:t>
            </a:r>
            <a:r>
              <a:rPr lang="ru-RU" dirty="0" err="1" smtClean="0"/>
              <a:t>контента</a:t>
            </a:r>
            <a:r>
              <a:rPr lang="ru-RU" dirty="0" smtClean="0"/>
              <a:t> с точностью до кадра в любой момент времени.</a:t>
            </a:r>
          </a:p>
          <a:p>
            <a:endParaRPr lang="ru-RU" dirty="0" smtClean="0"/>
          </a:p>
          <a:p>
            <a:r>
              <a:rPr lang="ru-RU" dirty="0" smtClean="0"/>
              <a:t>Наложение логотипа, титров и прочее.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Транскодирование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Требования к железу высоки</a:t>
            </a:r>
            <a:br>
              <a:rPr lang="ru-RU" dirty="0" smtClean="0"/>
            </a:br>
            <a:r>
              <a:rPr lang="ru-RU" dirty="0" smtClean="0"/>
              <a:t>(один сервер обрабатывает 5-15 каналов в зависимости от разрешения)</a:t>
            </a:r>
          </a:p>
          <a:p>
            <a:endParaRPr lang="ru-RU" dirty="0" smtClean="0"/>
          </a:p>
          <a:p>
            <a:r>
              <a:rPr lang="ru-RU" dirty="0" smtClean="0"/>
              <a:t>Перекодирование в тот же поток снижает визуальное качество картинки.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Сплайсинг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 2" pitchFamily="18" charset="2"/>
              <a:buChar char=""/>
            </a:pPr>
            <a:r>
              <a:rPr lang="ru-RU" dirty="0" smtClean="0"/>
              <a:t>Малая нагрузка на «железо» </a:t>
            </a:r>
            <a:br>
              <a:rPr lang="ru-RU" dirty="0" smtClean="0"/>
            </a:br>
            <a:r>
              <a:rPr lang="ru-RU" dirty="0" smtClean="0"/>
              <a:t>(один сервер может обрабатывать десятки каналов)</a:t>
            </a:r>
          </a:p>
          <a:p>
            <a:pPr>
              <a:buFont typeface="Wingdings 2" pitchFamily="18" charset="2"/>
              <a:buChar char=""/>
            </a:pPr>
            <a:r>
              <a:rPr lang="ru-RU" dirty="0" smtClean="0"/>
              <a:t>Видео за пределами врезки идеально сохраняет качество картинки.</a:t>
            </a:r>
          </a:p>
          <a:p>
            <a:pPr>
              <a:buFont typeface="Symbol" pitchFamily="18" charset="2"/>
              <a:buChar char=""/>
            </a:pPr>
            <a:r>
              <a:rPr lang="ru-RU" dirty="0" smtClean="0"/>
              <a:t>Программа должна быть правильно подготовлена на передающей стороне </a:t>
            </a:r>
            <a:br>
              <a:rPr lang="ru-RU" dirty="0" smtClean="0"/>
            </a:br>
            <a:r>
              <a:rPr lang="ru-RU" dirty="0" smtClean="0"/>
              <a:t>и правильно обрабатываться </a:t>
            </a:r>
            <a:br>
              <a:rPr lang="ru-RU" dirty="0" smtClean="0"/>
            </a:br>
            <a:r>
              <a:rPr lang="ru-RU" dirty="0" smtClean="0"/>
              <a:t>по всему тракту.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Цифровое телевидение – формат передачи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MPTS (Multi Program Transport Stream) – </a:t>
            </a:r>
            <a:r>
              <a:rPr lang="ru-RU" dirty="0" smtClean="0"/>
              <a:t>упорядоченная смесь нескольких независимых потоков цифровых данных.</a:t>
            </a:r>
          </a:p>
          <a:p>
            <a:endParaRPr lang="ru-RU" dirty="0" smtClean="0"/>
          </a:p>
          <a:p>
            <a:r>
              <a:rPr lang="en-US" dirty="0" smtClean="0"/>
              <a:t>MPTS </a:t>
            </a:r>
            <a:r>
              <a:rPr lang="ru-RU" dirty="0" smtClean="0"/>
              <a:t>описан в спецификации </a:t>
            </a:r>
            <a:r>
              <a:rPr lang="en-US" dirty="0" smtClean="0"/>
              <a:t>MPEG-</a:t>
            </a:r>
            <a:r>
              <a:rPr lang="ru-RU" dirty="0" smtClean="0"/>
              <a:t>2</a:t>
            </a:r>
            <a:r>
              <a:rPr lang="en-US" dirty="0" smtClean="0"/>
              <a:t>, </a:t>
            </a:r>
            <a:r>
              <a:rPr lang="ru-RU" dirty="0" smtClean="0"/>
              <a:t>но может включать данные, сжатые любым кодеком, в том числе </a:t>
            </a:r>
            <a:r>
              <a:rPr lang="en-US" dirty="0" smtClean="0"/>
              <a:t>AVC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кодирования видео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39"/>
            <a:ext cx="8229600" cy="2664297"/>
          </a:xfrm>
        </p:spPr>
        <p:txBody>
          <a:bodyPr/>
          <a:lstStyle/>
          <a:p>
            <a:r>
              <a:rPr lang="en-US" dirty="0" smtClean="0"/>
              <a:t>I-frame (intra) – </a:t>
            </a:r>
            <a:r>
              <a:rPr lang="ru-RU" dirty="0" smtClean="0"/>
              <a:t>аналогичен </a:t>
            </a:r>
            <a:r>
              <a:rPr lang="en-US" dirty="0" smtClean="0"/>
              <a:t>JPEG</a:t>
            </a:r>
            <a:endParaRPr lang="ru-RU" dirty="0" smtClean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653136"/>
            <a:ext cx="43338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95736" y="544522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кодирования видео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39"/>
            <a:ext cx="8229600" cy="2664297"/>
          </a:xfrm>
        </p:spPr>
        <p:txBody>
          <a:bodyPr/>
          <a:lstStyle/>
          <a:p>
            <a:r>
              <a:rPr lang="en-US" dirty="0" smtClean="0"/>
              <a:t>I-frame (intra) – </a:t>
            </a:r>
            <a:r>
              <a:rPr lang="ru-RU" dirty="0" smtClean="0"/>
              <a:t>аналогичен </a:t>
            </a:r>
            <a:r>
              <a:rPr lang="en-US" dirty="0" smtClean="0"/>
              <a:t>JPEG</a:t>
            </a:r>
            <a:endParaRPr lang="ru-RU" dirty="0" smtClean="0"/>
          </a:p>
          <a:p>
            <a:r>
              <a:rPr lang="en-US" dirty="0" smtClean="0"/>
              <a:t>P-frame (predicted)</a:t>
            </a:r>
            <a:r>
              <a:rPr lang="ru-RU" dirty="0" smtClean="0"/>
              <a:t> – один опорный кадр (из прошлого)</a:t>
            </a:r>
            <a:endParaRPr lang="en-US" dirty="0" smtClean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653136"/>
            <a:ext cx="43338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95736" y="544522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544522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Дуга 10"/>
          <p:cNvSpPr/>
          <p:nvPr/>
        </p:nvSpPr>
        <p:spPr>
          <a:xfrm flipH="1" flipV="1">
            <a:off x="2339752" y="5157192"/>
            <a:ext cx="2736304" cy="1224136"/>
          </a:xfrm>
          <a:prstGeom prst="arc">
            <a:avLst>
              <a:gd name="adj1" fmla="val 10776937"/>
              <a:gd name="adj2" fmla="val 0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кодирования видео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39"/>
            <a:ext cx="8229600" cy="2664297"/>
          </a:xfrm>
        </p:spPr>
        <p:txBody>
          <a:bodyPr/>
          <a:lstStyle/>
          <a:p>
            <a:r>
              <a:rPr lang="en-US" dirty="0" smtClean="0"/>
              <a:t>I-frame (intra) – </a:t>
            </a:r>
            <a:r>
              <a:rPr lang="ru-RU" dirty="0" smtClean="0"/>
              <a:t>аналогичен </a:t>
            </a:r>
            <a:r>
              <a:rPr lang="en-US" dirty="0" smtClean="0"/>
              <a:t>JPEG</a:t>
            </a:r>
            <a:endParaRPr lang="ru-RU" dirty="0" smtClean="0"/>
          </a:p>
          <a:p>
            <a:r>
              <a:rPr lang="en-US" dirty="0" smtClean="0"/>
              <a:t>P-frame (predicted)</a:t>
            </a:r>
            <a:r>
              <a:rPr lang="ru-RU" dirty="0" smtClean="0"/>
              <a:t> – один опорный кадр (из прошлого)</a:t>
            </a:r>
            <a:endParaRPr lang="en-US" dirty="0" smtClean="0"/>
          </a:p>
          <a:p>
            <a:r>
              <a:rPr lang="en-US" dirty="0" smtClean="0"/>
              <a:t>B-frame (bidirectional)</a:t>
            </a:r>
            <a:r>
              <a:rPr lang="ru-RU" dirty="0" smtClean="0"/>
              <a:t> – два опорных кадра (из прошлого и из будущего)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653136"/>
            <a:ext cx="43338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95736" y="544522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544522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544522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Дуга 10"/>
          <p:cNvSpPr/>
          <p:nvPr/>
        </p:nvSpPr>
        <p:spPr>
          <a:xfrm flipH="1" flipV="1">
            <a:off x="2339752" y="5157192"/>
            <a:ext cx="2736304" cy="1224136"/>
          </a:xfrm>
          <a:prstGeom prst="arc">
            <a:avLst>
              <a:gd name="adj1" fmla="val 10776937"/>
              <a:gd name="adj2" fmla="val 0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flipH="1" flipV="1">
            <a:off x="2411760" y="5517232"/>
            <a:ext cx="855712" cy="504056"/>
          </a:xfrm>
          <a:prstGeom prst="arc">
            <a:avLst>
              <a:gd name="adj1" fmla="val 10776937"/>
              <a:gd name="adj2" fmla="val 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flipV="1">
            <a:off x="3284240" y="5445224"/>
            <a:ext cx="1719808" cy="720080"/>
          </a:xfrm>
          <a:prstGeom prst="arc">
            <a:avLst>
              <a:gd name="adj1" fmla="val 10776937"/>
              <a:gd name="adj2" fmla="val 183172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кодирования видео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>
            <a:normAutofit/>
          </a:bodyPr>
          <a:lstStyle/>
          <a:p>
            <a:r>
              <a:rPr lang="ru-RU" dirty="0" smtClean="0"/>
              <a:t>Порядок на входе: </a:t>
            </a:r>
            <a:br>
              <a:rPr lang="ru-RU" dirty="0" smtClean="0"/>
            </a:br>
            <a:r>
              <a:rPr lang="ru-RU" dirty="0" smtClean="0"/>
              <a:t>1, 2, 3, 4, 5, 6, 7, 8, 9, 10, 11, 12, 13, 14, …</a:t>
            </a:r>
          </a:p>
          <a:p>
            <a:r>
              <a:rPr lang="ru-RU" dirty="0" smtClean="0"/>
              <a:t>Порядок на выходе: </a:t>
            </a:r>
            <a:br>
              <a:rPr lang="ru-RU" dirty="0" smtClean="0"/>
            </a:br>
            <a:r>
              <a:rPr lang="ru-RU" dirty="0" smtClean="0"/>
              <a:t>1, 4, 2, 3, 7, 5, 6, 10, 8, 9, 11, 14, 12, 13, …</a:t>
            </a:r>
            <a:endParaRPr lang="ru-RU" dirty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8241" name="Object 1"/>
          <p:cNvGraphicFramePr>
            <a:graphicFrameLocks noChangeAspect="1"/>
          </p:cNvGraphicFramePr>
          <p:nvPr/>
        </p:nvGraphicFramePr>
        <p:xfrm>
          <a:off x="900113" y="1798638"/>
          <a:ext cx="7450137" cy="1400175"/>
        </p:xfrm>
        <a:graphic>
          <a:graphicData uri="http://schemas.openxmlformats.org/presentationml/2006/ole">
            <p:oleObj spid="_x0000_s1026" name="Visio" r:id="rId4" imgW="3791907" imgH="70198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кодирования видео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1931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GOP = </a:t>
            </a:r>
            <a:r>
              <a:rPr lang="ru-RU" dirty="0" smtClean="0"/>
              <a:t>минимальный </a:t>
            </a:r>
            <a:r>
              <a:rPr lang="ru-RU" dirty="0" smtClean="0"/>
              <a:t>«независимый» блок </a:t>
            </a:r>
            <a:r>
              <a:rPr lang="ru-RU" dirty="0" smtClean="0"/>
              <a:t>данных</a:t>
            </a:r>
            <a:br>
              <a:rPr lang="ru-RU" dirty="0" smtClean="0"/>
            </a:br>
            <a:r>
              <a:rPr lang="ru-RU" dirty="0" smtClean="0"/>
              <a:t>от </a:t>
            </a:r>
            <a:r>
              <a:rPr lang="en-US" dirty="0" smtClean="0"/>
              <a:t>I-frame</a:t>
            </a:r>
            <a:r>
              <a:rPr lang="ru-RU" dirty="0" smtClean="0"/>
              <a:t> </a:t>
            </a:r>
            <a:r>
              <a:rPr lang="ru-RU" dirty="0" smtClean="0"/>
              <a:t>до </a:t>
            </a:r>
            <a:r>
              <a:rPr lang="en-US" dirty="0" smtClean="0"/>
              <a:t>I-frame</a:t>
            </a:r>
            <a:endParaRPr lang="ru-RU" dirty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8241" name="Object 1"/>
          <p:cNvGraphicFramePr>
            <a:graphicFrameLocks noChangeAspect="1"/>
          </p:cNvGraphicFramePr>
          <p:nvPr/>
        </p:nvGraphicFramePr>
        <p:xfrm>
          <a:off x="900113" y="1798638"/>
          <a:ext cx="7450137" cy="1400175"/>
        </p:xfrm>
        <a:graphic>
          <a:graphicData uri="http://schemas.openxmlformats.org/presentationml/2006/ole">
            <p:oleObj spid="_x0000_s2050" name="Visio" r:id="rId4" imgW="3791907" imgH="701980" progId="Visio.Drawing.11">
              <p:embed/>
            </p:oleObj>
          </a:graphicData>
        </a:graphic>
      </p:graphicFrame>
      <p:sp>
        <p:nvSpPr>
          <p:cNvPr id="9" name="Правая фигурная скобка 8"/>
          <p:cNvSpPr/>
          <p:nvPr/>
        </p:nvSpPr>
        <p:spPr>
          <a:xfrm rot="5400000">
            <a:off x="3455876" y="503384"/>
            <a:ext cx="288032" cy="52565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55776" y="3275692"/>
            <a:ext cx="248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GOP = Group Of Pictures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1364</TotalTime>
  <Words>1005</Words>
  <Application>Microsoft Office PowerPoint</Application>
  <PresentationFormat>Экран (4:3)</PresentationFormat>
  <Paragraphs>203</Paragraphs>
  <Slides>21</Slides>
  <Notes>20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Поток</vt:lpstr>
      <vt:lpstr>Visio</vt:lpstr>
      <vt:lpstr>Врезка контента  в цифровое ТВ</vt:lpstr>
      <vt:lpstr>Два типа врезки</vt:lpstr>
      <vt:lpstr>Сплайсинг</vt:lpstr>
      <vt:lpstr>Цифровое телевидение – формат передачи данных</vt:lpstr>
      <vt:lpstr>Принципы кодирования видео</vt:lpstr>
      <vt:lpstr>Принципы кодирования видео</vt:lpstr>
      <vt:lpstr>Принципы кодирования видео</vt:lpstr>
      <vt:lpstr>Принципы кодирования видео</vt:lpstr>
      <vt:lpstr>Принципы кодирования видео</vt:lpstr>
      <vt:lpstr>Принципы кодирования видео</vt:lpstr>
      <vt:lpstr>CBR или VBR</vt:lpstr>
      <vt:lpstr>Места врезки</vt:lpstr>
      <vt:lpstr>Места врезки</vt:lpstr>
      <vt:lpstr>Места врезки</vt:lpstr>
      <vt:lpstr>Проблемы сплайсинга</vt:lpstr>
      <vt:lpstr>Стандарт SCTE</vt:lpstr>
      <vt:lpstr>Стандарт SCTE</vt:lpstr>
      <vt:lpstr>Требования стандарта</vt:lpstr>
      <vt:lpstr>Известные проблемы</vt:lpstr>
      <vt:lpstr>Транскодирование</vt:lpstr>
      <vt:lpstr>Транскодирование</vt:lpstr>
    </vt:vector>
  </TitlesOfParts>
  <Company>SoftLab-NSK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Врезка рекламы  и наложение титров  в цифровом телевидении</dc:title>
  <dc:creator>EGOR</dc:creator>
  <cp:lastModifiedBy>Igor G. Tarancev</cp:lastModifiedBy>
  <cp:revision>143</cp:revision>
  <dcterms:created xsi:type="dcterms:W3CDTF">2008-06-24T02:47:12Z</dcterms:created>
  <dcterms:modified xsi:type="dcterms:W3CDTF">2021-02-17T12:54:10Z</dcterms:modified>
</cp:coreProperties>
</file>